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84"/>
  </p:notesMasterIdLst>
  <p:handoutMasterIdLst>
    <p:handoutMasterId r:id="rId85"/>
  </p:handoutMasterIdLst>
  <p:sldIdLst>
    <p:sldId id="290" r:id="rId2"/>
    <p:sldId id="348" r:id="rId3"/>
    <p:sldId id="349" r:id="rId4"/>
    <p:sldId id="350" r:id="rId5"/>
    <p:sldId id="352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437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438" r:id="rId33"/>
    <p:sldId id="380" r:id="rId34"/>
    <p:sldId id="381" r:id="rId35"/>
    <p:sldId id="383" r:id="rId36"/>
    <p:sldId id="385" r:id="rId37"/>
    <p:sldId id="386" r:id="rId38"/>
    <p:sldId id="388" r:id="rId39"/>
    <p:sldId id="389" r:id="rId40"/>
    <p:sldId id="439" r:id="rId41"/>
    <p:sldId id="436" r:id="rId42"/>
    <p:sldId id="391" r:id="rId43"/>
    <p:sldId id="434" r:id="rId44"/>
    <p:sldId id="393" r:id="rId45"/>
    <p:sldId id="394" r:id="rId46"/>
    <p:sldId id="395" r:id="rId47"/>
    <p:sldId id="435" r:id="rId48"/>
    <p:sldId id="397" r:id="rId49"/>
    <p:sldId id="398" r:id="rId50"/>
    <p:sldId id="399" r:id="rId51"/>
    <p:sldId id="400" r:id="rId52"/>
    <p:sldId id="403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33" r:id="rId63"/>
    <p:sldId id="415" r:id="rId64"/>
    <p:sldId id="416" r:id="rId65"/>
    <p:sldId id="417" r:id="rId66"/>
    <p:sldId id="418" r:id="rId67"/>
    <p:sldId id="419" r:id="rId68"/>
    <p:sldId id="420" r:id="rId69"/>
    <p:sldId id="421" r:id="rId70"/>
    <p:sldId id="422" r:id="rId71"/>
    <p:sldId id="423" r:id="rId72"/>
    <p:sldId id="424" r:id="rId73"/>
    <p:sldId id="425" r:id="rId74"/>
    <p:sldId id="426" r:id="rId75"/>
    <p:sldId id="427" r:id="rId76"/>
    <p:sldId id="428" r:id="rId77"/>
    <p:sldId id="429" r:id="rId78"/>
    <p:sldId id="430" r:id="rId79"/>
    <p:sldId id="431" r:id="rId80"/>
    <p:sldId id="432" r:id="rId81"/>
    <p:sldId id="440" r:id="rId82"/>
    <p:sldId id="342" r:id="rId83"/>
  </p:sldIdLst>
  <p:sldSz cx="9144000" cy="6858000" type="overhead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3300"/>
    <a:srgbClr val="33CC3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6507" autoAdjust="0"/>
    <p:restoredTop sz="90929"/>
  </p:normalViewPr>
  <p:slideViewPr>
    <p:cSldViewPr>
      <p:cViewPr varScale="1">
        <p:scale>
          <a:sx n="114" d="100"/>
          <a:sy n="114" d="100"/>
        </p:scale>
        <p:origin x="-21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2.xml"/><Relationship Id="rId3" Type="http://schemas.openxmlformats.org/officeDocument/2006/relationships/slide" Target="slides/slide41.xml"/><Relationship Id="rId7" Type="http://schemas.openxmlformats.org/officeDocument/2006/relationships/slide" Target="slides/slide62.xml"/><Relationship Id="rId2" Type="http://schemas.openxmlformats.org/officeDocument/2006/relationships/slide" Target="slides/slide32.xml"/><Relationship Id="rId1" Type="http://schemas.openxmlformats.org/officeDocument/2006/relationships/slide" Target="slides/slide15.xml"/><Relationship Id="rId6" Type="http://schemas.openxmlformats.org/officeDocument/2006/relationships/slide" Target="slides/slide59.xml"/><Relationship Id="rId5" Type="http://schemas.openxmlformats.org/officeDocument/2006/relationships/slide" Target="slides/slide47.xml"/><Relationship Id="rId4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57" tIns="0" rIns="18957" bIns="0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57" tIns="0" rIns="18957" bIns="0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38188"/>
            <a:ext cx="4856163" cy="3641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76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7" rIns="91631" bIns="45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57" tIns="0" rIns="18957" bIns="0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57" tIns="0" rIns="18957" bIns="0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000" i="1"/>
            </a:lvl1pPr>
          </a:lstStyle>
          <a:p>
            <a:pPr>
              <a:defRPr/>
            </a:pPr>
            <a:fld id="{7540244F-A9AE-4A7F-B17E-969224551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07313-A211-42CD-B3F4-15F10A36636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D8DA6-E775-443D-8B99-86DC7A196C5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445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13865-4809-4386-9D89-C4A729C6C4C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547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1012B-4EEF-4B0A-BDB8-4148ED683F2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96BDA-EFC0-4E75-BE4A-6E75F42B0DA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75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4516C-882E-4F49-A974-8696148AC4A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85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5F3FD-CEAF-459E-9DB9-F5CE05BA095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95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7E610-1665-4DB4-ADA1-7F67E032262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C5A0A-38EF-4539-B161-416F87D736A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8C282-121E-47B8-9C87-A4DC9E45AFB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CE686-A039-4C9F-BBF0-B35FB3F783B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BAF9E-30A4-457C-85AB-4430E02CE5A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40C69-9292-43D7-9131-C5D08CAB44A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CDA3B-395D-4058-820D-C77355B180F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5A336-9C06-4BE8-B042-CA8BD9679C6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00076-57A4-464F-BAC8-7F2F8A3C241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42849-9249-4BF2-B3D5-9BFBD3D3FD4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8DBD6-A203-483F-92C0-1FCC04D9E4C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F8EE0-ECEB-400B-9950-6D65EF92802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AE83E-79CF-4046-9EB6-86B1F8119D1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C1C68-5F7F-460A-ACCF-C137508EA9B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1A73B-43C2-4132-A0CE-577B18710B7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542B1-B095-47EF-A697-4E43FF8D4FB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B87D0-4F2E-4E7F-9422-D73942F750E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C556D-D9A8-44DE-90E4-23EA6069F83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8D1D8-3939-4822-9854-86F8553ACBE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20774-B012-43A9-8B91-690B877646E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E2875-6B76-409F-A773-E5F21F7DBD6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4D93C-D845-4B1D-8EBC-F9DEE403169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59668-8105-4D0F-BFED-478243AED67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2F995-E151-435B-B0F7-E670698085F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AEE03-CB83-44D2-B99C-36109F568DA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6F625-BA49-4D5B-AA0A-259CF99A91DB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C6017-35A1-4B02-B595-4F047677483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83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C46DB-3BF7-4238-B1A1-8F1B7E3929E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19138"/>
            <a:ext cx="4886325" cy="3663950"/>
          </a:xfrm>
          <a:ln cap="flat"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5" y="4622800"/>
            <a:ext cx="5059363" cy="4384675"/>
          </a:xfrm>
          <a:noFill/>
          <a:ln/>
        </p:spPr>
        <p:txBody>
          <a:bodyPr lIns="89575" tIns="44787" rIns="89575" bIns="4478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74834-48DB-484D-BC52-D5F790F11D9C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E61EC-177D-40D2-8F2C-52AE6082E6A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C3D1C-4DF4-4D55-9D03-93F2E409507A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89866-F9D5-48FF-A7D8-5F76DA0837AA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408C2-19CC-49DB-AC4C-2EC49B1F250E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4ABF8-0E42-48B0-9BBD-B0DE6065FD33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D55EB-4F49-4399-B785-AF18BE3AC322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54A8E-5DA6-45D1-BA65-6C0180A13D9B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75C05-1029-4197-BD62-FA77B21DB9B8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73AC4-C1CF-40E6-86B9-E6F108CDDA8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93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E01EA-7C51-438B-B330-9585BEAC7601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A6F59-9F80-4230-A8BD-88A30E87AEAB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A78E0-F0FC-4FB5-BEC3-771D33C9EF92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F9B41-C51C-4114-946C-BD665A0F139C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FB41F-0CC2-4BD2-BE3F-62D5F1CE0E36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7A932-18DF-47AE-AC33-03CBF8AE8FAF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6691D-4680-4C98-921E-404D07AA4443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9338" cy="3643312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7613" cy="438785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1327F-80F4-4947-9CD0-012F7218B6B1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E9E25-A5D1-47F3-99F7-C728C2F56BA3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3F4C8-2A89-4480-9167-4694D3D2642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03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4078A-5A3E-43F5-AF1B-1A2AC536D9B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54F68-E61D-4C60-9531-79BFDD79DC7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38188"/>
            <a:ext cx="4857750" cy="364331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3913"/>
            <a:ext cx="5027613" cy="438467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181B6-274E-421C-AF78-8279E0EBE38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4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524000"/>
            <a:ext cx="9144000" cy="3886200"/>
          </a:xfrm>
          <a:prstGeom prst="rect">
            <a:avLst/>
          </a:prstGeom>
          <a:gradFill rotWithShape="0">
            <a:gsLst>
              <a:gs pos="0">
                <a:srgbClr val="CCFFFF">
                  <a:gamma/>
                  <a:tint val="0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5" name="Picture 5" descr="C:\Documents and Settings\begumf\My Documents\francey\1_work_progress\june_05\schools_powerpoint\ai_work_files\ub\ub_burgun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55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97088" y="2478088"/>
            <a:ext cx="5218112" cy="190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456613" cy="106521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48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914400"/>
            <a:ext cx="3848100" cy="51816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914400"/>
            <a:ext cx="3848100" cy="51816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914400"/>
            <a:ext cx="3848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265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714A-7F0F-42E7-85AE-2AB88C002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8610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733800"/>
            <a:ext cx="8610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14400"/>
            <a:ext cx="8610600" cy="548640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58125" y="6286500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E7786425-EF56-4173-877D-1EFDC6115A41}" type="slidenum">
              <a:rPr lang="en-GB"/>
              <a:pPr algn="r">
                <a:defRPr/>
              </a:pPr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48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3848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:\Documents and Settings\begumf\My Documents\francey\1_work_progress\june_05\schools_powerpoint\ai_work_files\word_marque\wordmarque_burgundy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110288"/>
            <a:ext cx="1676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858125" y="6286500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3AC1350-8181-4780-8C88-B8A07F82F934}" type="slidenum">
              <a:rPr lang="en-GB"/>
              <a:pPr algn="r"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5" r:id="rId14"/>
    <p:sldLayoutId id="2147483941" r:id="rId15"/>
    <p:sldLayoutId id="21474839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107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standards.ieee.org/getieee802/802.6.html" TargetMode="External"/><Relationship Id="rId13" Type="http://schemas.openxmlformats.org/officeDocument/2006/relationships/hyperlink" Target="http://standards.ieee.org/getieee802/802.15.html" TargetMode="External"/><Relationship Id="rId3" Type="http://schemas.openxmlformats.org/officeDocument/2006/relationships/hyperlink" Target="http://standards.ieee.org/getieee802/802.1.html" TargetMode="External"/><Relationship Id="rId7" Type="http://schemas.openxmlformats.org/officeDocument/2006/relationships/hyperlink" Target="http://standards.ieee.org/getieee802/802.5.html" TargetMode="External"/><Relationship Id="rId12" Type="http://schemas.openxmlformats.org/officeDocument/2006/relationships/hyperlink" Target="http://standards.ieee.org/getieee802/802.12.html" TargetMode="External"/><Relationship Id="rId2" Type="http://schemas.openxmlformats.org/officeDocument/2006/relationships/hyperlink" Target="http://standards.ieee.org/getieee802/80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ndards.ieee.org/getieee802/802.4.html" TargetMode="External"/><Relationship Id="rId11" Type="http://schemas.openxmlformats.org/officeDocument/2006/relationships/hyperlink" Target="http://standards.ieee.org/getieee802/802.11.html" TargetMode="External"/><Relationship Id="rId5" Type="http://schemas.openxmlformats.org/officeDocument/2006/relationships/hyperlink" Target="http://standards.ieee.org/getieee802/802.3.html" TargetMode="External"/><Relationship Id="rId10" Type="http://schemas.openxmlformats.org/officeDocument/2006/relationships/hyperlink" Target="http://standards.ieee.org/getieee802/802.10.html" TargetMode="External"/><Relationship Id="rId4" Type="http://schemas.openxmlformats.org/officeDocument/2006/relationships/hyperlink" Target="http://standards.ieee.org/getieee802/802.2.html" TargetMode="External"/><Relationship Id="rId9" Type="http://schemas.openxmlformats.org/officeDocument/2006/relationships/hyperlink" Target="http://standards.ieee.org/getieee802/802.7.html" TargetMode="External"/><Relationship Id="rId14" Type="http://schemas.openxmlformats.org/officeDocument/2006/relationships/hyperlink" Target="http://standards.ieee.org/getieee802/802.16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8" TargetMode="External"/><Relationship Id="rId13" Type="http://schemas.openxmlformats.org/officeDocument/2006/relationships/hyperlink" Target="http://www.ieee802.org/23" TargetMode="External"/><Relationship Id="rId3" Type="http://schemas.openxmlformats.org/officeDocument/2006/relationships/hyperlink" Target="http://www.ieee802.org/3" TargetMode="External"/><Relationship Id="rId7" Type="http://schemas.openxmlformats.org/officeDocument/2006/relationships/hyperlink" Target="http://www.ieee802.org/17" TargetMode="External"/><Relationship Id="rId12" Type="http://schemas.openxmlformats.org/officeDocument/2006/relationships/hyperlink" Target="http://www.ieee802.org/22" TargetMode="External"/><Relationship Id="rId2" Type="http://schemas.openxmlformats.org/officeDocument/2006/relationships/hyperlink" Target="http://www.ieee802.org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802.org/16" TargetMode="External"/><Relationship Id="rId11" Type="http://schemas.openxmlformats.org/officeDocument/2006/relationships/hyperlink" Target="http://www.ieee802.org/21" TargetMode="External"/><Relationship Id="rId5" Type="http://schemas.openxmlformats.org/officeDocument/2006/relationships/hyperlink" Target="http://www.ieee802.org/15" TargetMode="External"/><Relationship Id="rId10" Type="http://schemas.openxmlformats.org/officeDocument/2006/relationships/hyperlink" Target="http://www.ieee802.org/20" TargetMode="External"/><Relationship Id="rId4" Type="http://schemas.openxmlformats.org/officeDocument/2006/relationships/hyperlink" Target="http://www.ieee802.org/11" TargetMode="External"/><Relationship Id="rId9" Type="http://schemas.openxmlformats.org/officeDocument/2006/relationships/hyperlink" Target="http://www.ieee802.org/19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9/92/10base2_t-piece.png" TargetMode="External"/><Relationship Id="rId13" Type="http://schemas.openxmlformats.org/officeDocument/2006/relationships/image" Target="../media/image36.jpe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12" Type="http://schemas.openxmlformats.org/officeDocument/2006/relationships/hyperlink" Target="http://upload.wikimedia.org/wikipedia/commons/9/9e/Network_card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5.jpeg"/><Relationship Id="rId5" Type="http://schemas.openxmlformats.org/officeDocument/2006/relationships/oleObject" Target="../embeddings/oleObject8.bin"/><Relationship Id="rId10" Type="http://schemas.openxmlformats.org/officeDocument/2006/relationships/hyperlink" Target="http://en.wikipedia.org/wiki/File:ThicknetTransceiver.jpg" TargetMode="External"/><Relationship Id="rId4" Type="http://schemas.openxmlformats.org/officeDocument/2006/relationships/oleObject" Target="../embeddings/oleObject7.bin"/><Relationship Id="rId9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2714625"/>
            <a:ext cx="5357813" cy="1643063"/>
          </a:xfrm>
          <a:noFill/>
        </p:spPr>
        <p:txBody>
          <a:bodyPr lIns="92075" tIns="46038" rIns="92075" bIns="46038"/>
          <a:lstStyle/>
          <a:p>
            <a:pPr algn="r" eaLnBrk="1" hangingPunct="1"/>
            <a:r>
              <a:rPr lang="en-US" sz="4000" b="1" smtClean="0"/>
              <a:t>Computer Networking</a:t>
            </a:r>
            <a:br>
              <a:rPr lang="en-US" sz="4000" b="1" smtClean="0"/>
            </a:br>
            <a:r>
              <a:rPr lang="en-US" sz="2400" smtClean="0"/>
              <a:t>Local Area Networks, </a:t>
            </a:r>
            <a:br>
              <a:rPr lang="en-US" sz="2400" smtClean="0"/>
            </a:br>
            <a:r>
              <a:rPr lang="en-US" sz="2400" smtClean="0"/>
              <a:t>Medium Access Control and Ethernet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5786438"/>
            <a:ext cx="8358188" cy="428625"/>
          </a:xfrm>
          <a:noFill/>
        </p:spPr>
        <p:txBody>
          <a:bodyPr lIns="92075" tIns="46038" rIns="92075" bIns="46038" anchor="ctr"/>
          <a:lstStyle/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  <a:p>
            <a:pPr eaLnBrk="1" hangingPunct="1"/>
            <a:endParaRPr lang="en-US" sz="1600" b="1" u="sng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mtClean="0"/>
              <a:t>Dr Sandra I. Woolley</a:t>
            </a:r>
            <a:endParaRPr lang="en-US" sz="32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1600" b="1" u="sng" smtClean="0"/>
          </a:p>
          <a:p>
            <a:pPr eaLnBrk="1" hangingPunct="1"/>
            <a:endParaRPr lang="en-US" sz="16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Efficiency of Two-Station Example</a:t>
            </a:r>
          </a:p>
        </p:txBody>
      </p:sp>
      <p:sp>
        <p:nvSpPr>
          <p:cNvPr id="1030" name="Rectangle 5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63272" cy="20891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Each frame transmission requires 2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prop</a:t>
            </a:r>
            <a:r>
              <a:rPr lang="en-US" sz="2400" dirty="0" smtClean="0"/>
              <a:t> of quiet time</a:t>
            </a:r>
          </a:p>
          <a:p>
            <a:pPr lvl="1" eaLnBrk="1" hangingPunct="1"/>
            <a:r>
              <a:rPr lang="en-US" dirty="0" smtClean="0"/>
              <a:t>Station B needs to be quiet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prop</a:t>
            </a:r>
            <a:r>
              <a:rPr lang="en-US" dirty="0" smtClean="0"/>
              <a:t> before </a:t>
            </a:r>
            <a:r>
              <a:rPr lang="en-US" i="1" dirty="0" smtClean="0"/>
              <a:t>and</a:t>
            </a:r>
            <a:r>
              <a:rPr lang="en-US" dirty="0" smtClean="0"/>
              <a:t> after time when Station A transmits</a:t>
            </a:r>
          </a:p>
          <a:p>
            <a:pPr lvl="1" eaLnBrk="1" hangingPunct="1"/>
            <a:r>
              <a:rPr lang="en-US" i="1" dirty="0" smtClean="0"/>
              <a:t>R</a:t>
            </a:r>
            <a:r>
              <a:rPr lang="en-US" dirty="0" smtClean="0"/>
              <a:t> transmission bit rate</a:t>
            </a:r>
          </a:p>
          <a:p>
            <a:pPr lvl="1" eaLnBrk="1" hangingPunct="1"/>
            <a:r>
              <a:rPr lang="en-US" i="1" dirty="0" smtClean="0"/>
              <a:t>L</a:t>
            </a:r>
            <a:r>
              <a:rPr lang="en-US" dirty="0" smtClean="0"/>
              <a:t> bits/frame</a:t>
            </a:r>
            <a:endParaRPr lang="en-US" i="1" dirty="0" smtClean="0"/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642938" y="3500438"/>
          <a:ext cx="7270750" cy="942975"/>
        </p:xfrm>
        <a:graphic>
          <a:graphicData uri="http://schemas.openxmlformats.org/presentationml/2006/ole">
            <p:oleObj spid="_x0000_s1026" name="Equation" r:id="rId3" imgW="3429000" imgH="444240" progId="Equation.3">
              <p:embed/>
            </p:oleObj>
          </a:graphicData>
        </a:graphic>
      </p:graphicFrame>
      <p:graphicFrame>
        <p:nvGraphicFramePr>
          <p:cNvPr id="82949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486150" y="5613400"/>
          <a:ext cx="1390650" cy="976313"/>
        </p:xfrm>
        <a:graphic>
          <a:graphicData uri="http://schemas.openxmlformats.org/presentationml/2006/ole">
            <p:oleObj spid="_x0000_s1027" name="Equation" r:id="rId4" imgW="596880" imgH="419040" progId="Equation.3">
              <p:embed/>
            </p:oleObj>
          </a:graphicData>
        </a:graphic>
      </p:graphicFrame>
      <p:sp>
        <p:nvSpPr>
          <p:cNvPr id="829494" name="Text Box 54"/>
          <p:cNvSpPr txBox="1">
            <a:spLocks noChangeArrowheads="1"/>
          </p:cNvSpPr>
          <p:nvPr/>
        </p:nvSpPr>
        <p:spPr bwMode="auto">
          <a:xfrm>
            <a:off x="539552" y="5517232"/>
            <a:ext cx="2679700" cy="11874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Normalized Delay-Bandwidth Product</a:t>
            </a:r>
          </a:p>
        </p:txBody>
      </p:sp>
      <p:graphicFrame>
        <p:nvGraphicFramePr>
          <p:cNvPr id="829497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611188" y="4508500"/>
          <a:ext cx="8137525" cy="925513"/>
        </p:xfrm>
        <a:graphic>
          <a:graphicData uri="http://schemas.openxmlformats.org/presentationml/2006/ole">
            <p:oleObj spid="_x0000_s1028" name="Equation" r:id="rId5" imgW="3911400" imgH="444240" progId="Equation.3">
              <p:embed/>
            </p:oleObj>
          </a:graphicData>
        </a:graphic>
      </p:graphicFrame>
      <p:sp>
        <p:nvSpPr>
          <p:cNvPr id="829499" name="Text Box 59"/>
          <p:cNvSpPr txBox="1">
            <a:spLocks noChangeArrowheads="1"/>
          </p:cNvSpPr>
          <p:nvPr/>
        </p:nvSpPr>
        <p:spPr bwMode="auto">
          <a:xfrm>
            <a:off x="5502275" y="5629275"/>
            <a:ext cx="2232025" cy="396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Propagation delay</a:t>
            </a:r>
          </a:p>
        </p:txBody>
      </p:sp>
      <p:sp>
        <p:nvSpPr>
          <p:cNvPr id="829500" name="Text Box 60"/>
          <p:cNvSpPr txBox="1">
            <a:spLocks noChangeArrowheads="1"/>
          </p:cNvSpPr>
          <p:nvPr/>
        </p:nvSpPr>
        <p:spPr bwMode="auto">
          <a:xfrm>
            <a:off x="5265738" y="6197600"/>
            <a:ext cx="2930525" cy="396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Time to transmit a frame</a:t>
            </a:r>
          </a:p>
        </p:txBody>
      </p:sp>
      <p:sp>
        <p:nvSpPr>
          <p:cNvPr id="829501" name="Line 61"/>
          <p:cNvSpPr>
            <a:spLocks noChangeShapeType="1"/>
          </p:cNvSpPr>
          <p:nvPr/>
        </p:nvSpPr>
        <p:spPr bwMode="auto">
          <a:xfrm flipH="1">
            <a:off x="4821238" y="5803900"/>
            <a:ext cx="565150" cy="206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9502" name="Line 62"/>
          <p:cNvSpPr>
            <a:spLocks noChangeShapeType="1"/>
          </p:cNvSpPr>
          <p:nvPr/>
        </p:nvSpPr>
        <p:spPr bwMode="auto">
          <a:xfrm flipH="1" flipV="1">
            <a:off x="4940300" y="6361113"/>
            <a:ext cx="387350" cy="95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2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4" grpId="0"/>
      <p:bldP spid="829499" grpId="0"/>
      <p:bldP spid="829500" grpId="0"/>
      <p:bldP spid="829501" grpId="0" animBg="1"/>
      <p:bldP spid="8295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MAC Efficiencies</a:t>
            </a:r>
          </a:p>
        </p:txBody>
      </p:sp>
      <p:sp>
        <p:nvSpPr>
          <p:cNvPr id="205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If a&lt;&lt;1, then efficiency close to 100%</a:t>
            </a:r>
          </a:p>
          <a:p>
            <a:r>
              <a:rPr lang="en-US" smtClean="0"/>
              <a:t>As a approaches 1, the efficiency becomes low</a:t>
            </a:r>
          </a:p>
          <a:p>
            <a:r>
              <a:rPr lang="en-US" smtClean="0"/>
              <a:t>A network with a large bandwidth-delay product is known as a long fat network (shortened to LFN and often pronounced "elephant"). As defined in </a:t>
            </a:r>
            <a:r>
              <a:rPr lang="en-US" smtClean="0">
                <a:hlinkClick r:id="rId3" tooltip="http://tools.ietf.org/html/rfc1072"/>
              </a:rPr>
              <a:t>RFC 1072</a:t>
            </a:r>
            <a:r>
              <a:rPr lang="en-US" smtClean="0"/>
              <a:t>, a network is considered an LFN if its bandwidth-delay product is significantly larger than 10</a:t>
            </a:r>
            <a:r>
              <a:rPr lang="en-US" baseline="30000" smtClean="0"/>
              <a:t>5</a:t>
            </a:r>
            <a:r>
              <a:rPr lang="en-US" smtClean="0"/>
              <a:t> bits.</a:t>
            </a:r>
            <a:endParaRPr lang="en-GB" smtClean="0"/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928688" y="2643188"/>
            <a:ext cx="430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CSMA-CD (Ethernet) protocol: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54638" y="2498725"/>
          <a:ext cx="2890837" cy="800100"/>
        </p:xfrm>
        <a:graphic>
          <a:graphicData uri="http://schemas.openxmlformats.org/presentationml/2006/ole">
            <p:oleObj spid="_x0000_s2050" name="Equation" r:id="rId4" imgW="1422360" imgH="393480" progId="Equation.3">
              <p:embed/>
            </p:oleObj>
          </a:graphicData>
        </a:graphic>
      </p:graphicFrame>
      <p:graphicFrame>
        <p:nvGraphicFramePr>
          <p:cNvPr id="379906" name="Object 4"/>
          <p:cNvGraphicFramePr>
            <a:graphicFrameLocks noChangeAspect="1"/>
          </p:cNvGraphicFramePr>
          <p:nvPr/>
        </p:nvGraphicFramePr>
        <p:xfrm>
          <a:off x="3748088" y="1211263"/>
          <a:ext cx="1390650" cy="976312"/>
        </p:xfrm>
        <a:graphic>
          <a:graphicData uri="http://schemas.openxmlformats.org/presentationml/2006/ole">
            <p:oleObj spid="_x0000_s2051" name="Equation" r:id="rId5" imgW="596880" imgH="419040" progId="Equation.3">
              <p:embed/>
            </p:oleObj>
          </a:graphicData>
        </a:graphic>
      </p:graphicFrame>
      <p:sp>
        <p:nvSpPr>
          <p:cNvPr id="362515" name="Text Box 19"/>
          <p:cNvSpPr txBox="1">
            <a:spLocks noChangeArrowheads="1"/>
          </p:cNvSpPr>
          <p:nvPr/>
        </p:nvSpPr>
        <p:spPr bwMode="auto">
          <a:xfrm>
            <a:off x="592138" y="1143000"/>
            <a:ext cx="2679700" cy="11874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Normalized Delay-Bandwidth Product</a:t>
            </a:r>
          </a:p>
        </p:txBody>
      </p:sp>
      <p:sp>
        <p:nvSpPr>
          <p:cNvPr id="362516" name="Text Box 20"/>
          <p:cNvSpPr txBox="1">
            <a:spLocks noChangeArrowheads="1"/>
          </p:cNvSpPr>
          <p:nvPr/>
        </p:nvSpPr>
        <p:spPr bwMode="auto">
          <a:xfrm>
            <a:off x="5764213" y="1227138"/>
            <a:ext cx="2232025" cy="396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Propagation delay</a:t>
            </a:r>
          </a:p>
        </p:txBody>
      </p:sp>
      <p:sp>
        <p:nvSpPr>
          <p:cNvPr id="362517" name="Text Box 21"/>
          <p:cNvSpPr txBox="1">
            <a:spLocks noChangeArrowheads="1"/>
          </p:cNvSpPr>
          <p:nvPr/>
        </p:nvSpPr>
        <p:spPr bwMode="auto">
          <a:xfrm>
            <a:off x="5527675" y="1795463"/>
            <a:ext cx="2930525" cy="3968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Time to transmit a frame</a:t>
            </a:r>
          </a:p>
        </p:txBody>
      </p:sp>
      <p:sp>
        <p:nvSpPr>
          <p:cNvPr id="362518" name="Line 22"/>
          <p:cNvSpPr>
            <a:spLocks noChangeShapeType="1"/>
          </p:cNvSpPr>
          <p:nvPr/>
        </p:nvSpPr>
        <p:spPr bwMode="auto">
          <a:xfrm flipH="1">
            <a:off x="5083175" y="1401763"/>
            <a:ext cx="565150" cy="206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62519" name="Line 23"/>
          <p:cNvSpPr>
            <a:spLocks noChangeShapeType="1"/>
          </p:cNvSpPr>
          <p:nvPr/>
        </p:nvSpPr>
        <p:spPr bwMode="auto">
          <a:xfrm flipH="1" flipV="1">
            <a:off x="5202238" y="1958975"/>
            <a:ext cx="387350" cy="95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15" grpId="0" autoUpdateAnimBg="0"/>
      <p:bldP spid="362516" grpId="0" autoUpdateAnimBg="0"/>
      <p:bldP spid="362517" grpId="0" autoUpdateAnimBg="0"/>
      <p:bldP spid="362518" grpId="0" animBg="1"/>
      <p:bldP spid="3625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Delay-Bandwidth Products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363524" name="Group 4"/>
          <p:cNvGraphicFramePr>
            <a:graphicFrameLocks noGrp="1"/>
          </p:cNvGraphicFramePr>
          <p:nvPr/>
        </p:nvGraphicFramePr>
        <p:xfrm>
          <a:off x="571500" y="2428875"/>
          <a:ext cx="8313738" cy="3084830"/>
        </p:xfrm>
        <a:graphic>
          <a:graphicData uri="http://schemas.openxmlformats.org/drawingml/2006/table">
            <a:tbl>
              <a:tblPr/>
              <a:tblGrid>
                <a:gridCol w="1441450"/>
                <a:gridCol w="1460500"/>
                <a:gridCol w="1450975"/>
                <a:gridCol w="1522413"/>
                <a:gridCol w="24384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Distance</a:t>
                      </a:r>
                      <a:endParaRPr kumimoji="0" lang="en-US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10 Mbps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100 Mbps</a:t>
                      </a:r>
                      <a:endParaRPr kumimoji="0" lang="en-US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 Gbps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Network Type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 m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-02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-01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0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Desk area network</a:t>
                      </a:r>
                      <a:endParaRPr kumimoji="0" lang="en-US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100 m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01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02</a:t>
                      </a:r>
                      <a:endParaRPr kumimoji="0" lang="en-US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03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Local area network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10 km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02</a:t>
                      </a:r>
                      <a:endParaRPr kumimoji="0" lang="en-US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03</a:t>
                      </a:r>
                      <a:endParaRPr kumimoji="0" lang="en-US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9725" algn="ctr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	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04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Metropolitan area network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1000 km</a:t>
                      </a:r>
                      <a:endParaRPr kumimoji="0" lang="en-US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04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05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06</a:t>
                      </a:r>
                      <a:endParaRPr kumimoji="0" lang="en-US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Wide area network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100000 km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06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07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3.33 x 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  <a:cs typeface="Times New Roman" charset="0"/>
                        </a:rPr>
                        <a:t>08</a:t>
                      </a:r>
                      <a:endParaRPr kumimoji="0" 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charset="0"/>
                        </a:rPr>
                        <a:t>Global area network</a:t>
                      </a:r>
                      <a:endParaRPr kumimoji="0" lang="en-US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28625" y="1071563"/>
            <a:ext cx="822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200" kern="0" dirty="0">
                <a:latin typeface="+mn-lt"/>
              </a:rPr>
              <a:t>The table below shows the number of bits in transit in one-way propagation delay assuming propagation speed of 3x10</a:t>
            </a:r>
            <a:r>
              <a:rPr lang="en-US" sz="2200" kern="0" baseline="30000" dirty="0">
                <a:latin typeface="+mn-lt"/>
              </a:rPr>
              <a:t>8</a:t>
            </a:r>
            <a:r>
              <a:rPr lang="en-US" sz="2200" kern="0" dirty="0">
                <a:latin typeface="+mn-lt"/>
              </a:rPr>
              <a:t>m/s.  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sz="2200" kern="0" dirty="0" smtClean="0">
              <a:latin typeface="+mn-lt"/>
            </a:endParaRPr>
          </a:p>
          <a:p>
            <a:pPr algn="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200" kern="0" dirty="0" smtClean="0">
                <a:latin typeface="+mn-lt"/>
              </a:rPr>
              <a:t>(</a:t>
            </a:r>
            <a:r>
              <a:rPr lang="en-US" sz="2200" kern="0" dirty="0">
                <a:latin typeface="+mn-lt"/>
              </a:rPr>
              <a:t>Max size Ethernet frame:  1500 bytes = 12000 bits)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kern="0" dirty="0">
              <a:latin typeface="+mn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en-US" i="1" kern="0" dirty="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51520" y="1052736"/>
            <a:ext cx="6962775" cy="5597525"/>
            <a:chOff x="326" y="730"/>
            <a:chExt cx="4795" cy="3526"/>
          </a:xfrm>
        </p:grpSpPr>
        <p:sp>
          <p:nvSpPr>
            <p:cNvPr id="27659" name="Rectangle 3"/>
            <p:cNvSpPr>
              <a:spLocks noChangeArrowheads="1"/>
            </p:cNvSpPr>
            <p:nvPr/>
          </p:nvSpPr>
          <p:spPr bwMode="auto">
            <a:xfrm>
              <a:off x="4052" y="1045"/>
              <a:ext cx="503" cy="2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60" name="Rectangle 4"/>
            <p:cNvSpPr>
              <a:spLocks noChangeArrowheads="1"/>
            </p:cNvSpPr>
            <p:nvPr/>
          </p:nvSpPr>
          <p:spPr bwMode="auto">
            <a:xfrm>
              <a:off x="866" y="1045"/>
              <a:ext cx="3186" cy="2832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612" name="Text Box 5"/>
            <p:cNvSpPr txBox="1">
              <a:spLocks noChangeArrowheads="1"/>
            </p:cNvSpPr>
            <p:nvPr/>
          </p:nvSpPr>
          <p:spPr bwMode="auto">
            <a:xfrm>
              <a:off x="2448" y="4006"/>
              <a:ext cx="5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Load</a:t>
              </a:r>
            </a:p>
          </p:txBody>
        </p:sp>
        <p:sp>
          <p:nvSpPr>
            <p:cNvPr id="25613" name="Line 6"/>
            <p:cNvSpPr>
              <a:spLocks noChangeShapeType="1"/>
            </p:cNvSpPr>
            <p:nvPr/>
          </p:nvSpPr>
          <p:spPr bwMode="auto">
            <a:xfrm>
              <a:off x="850" y="3877"/>
              <a:ext cx="40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4" name="Line 7"/>
            <p:cNvSpPr>
              <a:spLocks noChangeShapeType="1"/>
            </p:cNvSpPr>
            <p:nvPr/>
          </p:nvSpPr>
          <p:spPr bwMode="auto">
            <a:xfrm flipV="1">
              <a:off x="859" y="1035"/>
              <a:ext cx="0" cy="28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5" name="Text Box 8"/>
            <p:cNvSpPr txBox="1">
              <a:spLocks noChangeArrowheads="1"/>
            </p:cNvSpPr>
            <p:nvPr/>
          </p:nvSpPr>
          <p:spPr bwMode="auto">
            <a:xfrm rot="-5400000">
              <a:off x="-106" y="2188"/>
              <a:ext cx="1138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Transfer delay</a:t>
              </a:r>
            </a:p>
          </p:txBody>
        </p:sp>
        <p:sp>
          <p:nvSpPr>
            <p:cNvPr id="25616" name="Text Box 9"/>
            <p:cNvSpPr txBox="1">
              <a:spLocks noChangeArrowheads="1"/>
            </p:cNvSpPr>
            <p:nvPr/>
          </p:nvSpPr>
          <p:spPr bwMode="auto">
            <a:xfrm>
              <a:off x="530" y="730"/>
              <a:ext cx="7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2000" i="1">
                  <a:latin typeface="Arial" charset="0"/>
                </a:rPr>
                <a:t>E[T]/X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25617" name="Text Box 10"/>
            <p:cNvSpPr txBox="1">
              <a:spLocks noChangeArrowheads="1"/>
            </p:cNvSpPr>
            <p:nvPr/>
          </p:nvSpPr>
          <p:spPr bwMode="auto">
            <a:xfrm>
              <a:off x="4898" y="3717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Symbol" pitchFamily="18" charset="2"/>
                </a:rPr>
                <a:t>r</a:t>
              </a:r>
            </a:p>
          </p:txBody>
        </p:sp>
        <p:sp>
          <p:nvSpPr>
            <p:cNvPr id="25618" name="Text Box 11"/>
            <p:cNvSpPr txBox="1">
              <a:spLocks noChangeArrowheads="1"/>
            </p:cNvSpPr>
            <p:nvPr/>
          </p:nvSpPr>
          <p:spPr bwMode="auto">
            <a:xfrm>
              <a:off x="3850" y="3880"/>
              <a:ext cx="48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2000">
                  <a:latin typeface="Symbol" pitchFamily="18" charset="2"/>
                </a:rPr>
                <a:t>r</a:t>
              </a:r>
              <a:r>
                <a:rPr lang="en-US" sz="2000" baseline="-25000">
                  <a:latin typeface="Arial" charset="0"/>
                </a:rPr>
                <a:t>max</a:t>
              </a:r>
              <a:endParaRPr lang="en-US" sz="2000">
                <a:latin typeface="Symbol" pitchFamily="18" charset="2"/>
              </a:endParaRPr>
            </a:p>
          </p:txBody>
        </p:sp>
        <p:sp>
          <p:nvSpPr>
            <p:cNvPr id="25619" name="Text Box 12"/>
            <p:cNvSpPr txBox="1">
              <a:spLocks noChangeArrowheads="1"/>
            </p:cNvSpPr>
            <p:nvPr/>
          </p:nvSpPr>
          <p:spPr bwMode="auto">
            <a:xfrm>
              <a:off x="4445" y="3885"/>
              <a:ext cx="2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25620" name="Line 13"/>
            <p:cNvSpPr>
              <a:spLocks noChangeShapeType="1"/>
            </p:cNvSpPr>
            <p:nvPr/>
          </p:nvSpPr>
          <p:spPr bwMode="auto">
            <a:xfrm flipV="1">
              <a:off x="4551" y="1045"/>
              <a:ext cx="4" cy="281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1" name="Line 14"/>
            <p:cNvSpPr>
              <a:spLocks noChangeShapeType="1"/>
            </p:cNvSpPr>
            <p:nvPr/>
          </p:nvSpPr>
          <p:spPr bwMode="auto">
            <a:xfrm flipV="1">
              <a:off x="4052" y="1045"/>
              <a:ext cx="0" cy="281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2" name="Freeform 15"/>
            <p:cNvSpPr>
              <a:spLocks/>
            </p:cNvSpPr>
            <p:nvPr/>
          </p:nvSpPr>
          <p:spPr bwMode="auto">
            <a:xfrm>
              <a:off x="867" y="1053"/>
              <a:ext cx="3009" cy="2573"/>
            </a:xfrm>
            <a:custGeom>
              <a:avLst/>
              <a:gdLst>
                <a:gd name="T0" fmla="*/ 0 w 2584"/>
                <a:gd name="T1" fmla="*/ 22825 h 2224"/>
                <a:gd name="T2" fmla="*/ 17918 w 2584"/>
                <a:gd name="T3" fmla="*/ 21659 h 2224"/>
                <a:gd name="T4" fmla="*/ 25502 w 2584"/>
                <a:gd name="T5" fmla="*/ 15339 h 2224"/>
                <a:gd name="T6" fmla="*/ 29535 w 2584"/>
                <a:gd name="T7" fmla="*/ 0 h 2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4"/>
                <a:gd name="T13" fmla="*/ 0 h 2224"/>
                <a:gd name="T14" fmla="*/ 2584 w 2584"/>
                <a:gd name="T15" fmla="*/ 2224 h 2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4" h="2224">
                  <a:moveTo>
                    <a:pt x="0" y="2216"/>
                  </a:moveTo>
                  <a:cubicBezTo>
                    <a:pt x="261" y="2197"/>
                    <a:pt x="1195" y="2224"/>
                    <a:pt x="1567" y="2103"/>
                  </a:cubicBezTo>
                  <a:cubicBezTo>
                    <a:pt x="1939" y="1982"/>
                    <a:pt x="2061" y="1839"/>
                    <a:pt x="2231" y="1489"/>
                  </a:cubicBezTo>
                  <a:cubicBezTo>
                    <a:pt x="2401" y="1139"/>
                    <a:pt x="2526" y="249"/>
                    <a:pt x="2584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3" name="Text Box 16"/>
            <p:cNvSpPr txBox="1">
              <a:spLocks noChangeArrowheads="1"/>
            </p:cNvSpPr>
            <p:nvPr/>
          </p:nvSpPr>
          <p:spPr bwMode="auto">
            <a:xfrm>
              <a:off x="587" y="3512"/>
              <a:ext cx="22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1</a:t>
              </a:r>
            </a:p>
          </p:txBody>
        </p:sp>
      </p:grpSp>
      <p:sp>
        <p:nvSpPr>
          <p:cNvPr id="2560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Normalized Delay versus Load</a:t>
            </a:r>
          </a:p>
        </p:txBody>
      </p:sp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1840607" y="1586136"/>
            <a:ext cx="272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i="1">
                <a:latin typeface="Arial" charset="0"/>
              </a:rPr>
              <a:t>E[T] =</a:t>
            </a:r>
            <a:r>
              <a:rPr lang="en-US" sz="1800">
                <a:latin typeface="Arial" charset="0"/>
              </a:rPr>
              <a:t> average frame</a:t>
            </a:r>
          </a:p>
          <a:p>
            <a:pPr eaLnBrk="0" hangingPunct="0"/>
            <a:r>
              <a:rPr lang="en-US" sz="1800">
                <a:latin typeface="Arial" charset="0"/>
              </a:rPr>
              <a:t>transfer delay</a:t>
            </a:r>
          </a:p>
        </p:txBody>
      </p:sp>
      <p:sp>
        <p:nvSpPr>
          <p:cNvPr id="25605" name="Text Box 19"/>
          <p:cNvSpPr txBox="1">
            <a:spLocks noChangeArrowheads="1"/>
          </p:cNvSpPr>
          <p:nvPr/>
        </p:nvSpPr>
        <p:spPr bwMode="auto">
          <a:xfrm>
            <a:off x="1780282" y="2475136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i="1">
                <a:latin typeface="Arial" charset="0"/>
              </a:rPr>
              <a:t>X =</a:t>
            </a:r>
            <a:r>
              <a:rPr lang="en-US" sz="1800">
                <a:latin typeface="Arial" charset="0"/>
              </a:rPr>
              <a:t> average frame</a:t>
            </a:r>
          </a:p>
          <a:p>
            <a:pPr eaLnBrk="0" hangingPunct="0"/>
            <a:r>
              <a:rPr lang="en-US" sz="1800">
                <a:latin typeface="Arial" charset="0"/>
              </a:rPr>
              <a:t>transmission time</a:t>
            </a:r>
          </a:p>
        </p:txBody>
      </p:sp>
      <p:sp>
        <p:nvSpPr>
          <p:cNvPr id="366612" name="Oval 20"/>
          <p:cNvSpPr>
            <a:spLocks noChangeArrowheads="1"/>
          </p:cNvSpPr>
          <p:nvPr/>
        </p:nvSpPr>
        <p:spPr bwMode="auto">
          <a:xfrm>
            <a:off x="418207" y="5258024"/>
            <a:ext cx="795338" cy="874712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6613" name="Rectangle 21"/>
          <p:cNvSpPr>
            <a:spLocks noChangeArrowheads="1"/>
          </p:cNvSpPr>
          <p:nvPr/>
        </p:nvSpPr>
        <p:spPr bwMode="auto">
          <a:xfrm>
            <a:off x="6588224" y="1628800"/>
            <a:ext cx="2346325" cy="3963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  <a:defRPr/>
            </a:pPr>
            <a:r>
              <a:rPr lang="en-US" sz="2000" dirty="0">
                <a:latin typeface="+mn-lt"/>
              </a:rPr>
              <a:t>At low arrival </a:t>
            </a:r>
            <a:r>
              <a:rPr lang="en-US" sz="2000" dirty="0" smtClean="0">
                <a:latin typeface="+mn-lt"/>
              </a:rPr>
              <a:t>rates, </a:t>
            </a:r>
            <a:r>
              <a:rPr lang="en-US" sz="2000" dirty="0">
                <a:latin typeface="+mn-lt"/>
              </a:rPr>
              <a:t>only frame transmission time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  <a:defRPr/>
            </a:pPr>
            <a:r>
              <a:rPr lang="en-US" sz="2000" dirty="0">
                <a:latin typeface="+mn-lt"/>
              </a:rPr>
              <a:t>At high arrival rates, increasingly longer waits to access channel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o"/>
              <a:defRPr/>
            </a:pPr>
            <a:r>
              <a:rPr lang="en-US" sz="2000" dirty="0">
                <a:latin typeface="+mn-lt"/>
              </a:rPr>
              <a:t>Max efficiency typically less than 100%</a:t>
            </a:r>
          </a:p>
        </p:txBody>
      </p:sp>
      <p:sp>
        <p:nvSpPr>
          <p:cNvPr id="366614" name="Oval 22"/>
          <p:cNvSpPr>
            <a:spLocks noChangeArrowheads="1"/>
          </p:cNvSpPr>
          <p:nvPr/>
        </p:nvSpPr>
        <p:spPr bwMode="auto">
          <a:xfrm>
            <a:off x="5072757" y="1265461"/>
            <a:ext cx="795338" cy="874713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6615" name="Oval 23"/>
          <p:cNvSpPr>
            <a:spLocks noChangeArrowheads="1"/>
          </p:cNvSpPr>
          <p:nvPr/>
        </p:nvSpPr>
        <p:spPr bwMode="auto">
          <a:xfrm>
            <a:off x="5220072" y="5805264"/>
            <a:ext cx="795337" cy="874712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12" grpId="0" animBg="1"/>
      <p:bldP spid="366613" grpId="0" autoUpdateAnimBg="0"/>
      <p:bldP spid="366614" grpId="0" animBg="1"/>
      <p:bldP spid="3666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Dependence on </a:t>
            </a:r>
            <a:r>
              <a:rPr lang="en-US" i="1" smtClean="0"/>
              <a:t>t</a:t>
            </a:r>
            <a:r>
              <a:rPr lang="en-US" i="1" baseline="-25000" smtClean="0"/>
              <a:t>prop</a:t>
            </a:r>
            <a:r>
              <a:rPr lang="en-US" i="1" smtClean="0"/>
              <a:t>R</a:t>
            </a:r>
            <a:r>
              <a:rPr lang="en-US" smtClean="0"/>
              <a:t>/</a:t>
            </a:r>
            <a:r>
              <a:rPr lang="en-US" i="1" smtClean="0"/>
              <a:t>L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525463" y="1085850"/>
            <a:ext cx="8039100" cy="5668963"/>
            <a:chOff x="331" y="580"/>
            <a:chExt cx="5064" cy="3571"/>
          </a:xfrm>
        </p:grpSpPr>
        <p:sp>
          <p:nvSpPr>
            <p:cNvPr id="28677" name="Rectangle 4"/>
            <p:cNvSpPr>
              <a:spLocks noChangeArrowheads="1"/>
            </p:cNvSpPr>
            <p:nvPr/>
          </p:nvSpPr>
          <p:spPr bwMode="auto">
            <a:xfrm>
              <a:off x="4418" y="966"/>
              <a:ext cx="354" cy="26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678" name="Rectangle 5"/>
            <p:cNvSpPr>
              <a:spLocks noChangeArrowheads="1"/>
            </p:cNvSpPr>
            <p:nvPr/>
          </p:nvSpPr>
          <p:spPr bwMode="auto">
            <a:xfrm>
              <a:off x="2885" y="966"/>
              <a:ext cx="1533" cy="2674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2700">
              <a:solidFill>
                <a:schemeClr val="accent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879" y="966"/>
              <a:ext cx="2006" cy="2674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883" y="3640"/>
              <a:ext cx="43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H="1" flipV="1">
              <a:off x="872" y="958"/>
              <a:ext cx="7" cy="26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 rot="-5400000">
              <a:off x="-127" y="2050"/>
              <a:ext cx="1165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Transfer Delay</a:t>
              </a: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2642" y="3901"/>
              <a:ext cx="47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Load</a:t>
              </a:r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670" y="663"/>
              <a:ext cx="56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i="1">
                  <a:latin typeface="Arial" charset="0"/>
                </a:rPr>
                <a:t>E[T]/X</a:t>
              </a: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5191" y="3535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Symbol" pitchFamily="18" charset="2"/>
                </a:rPr>
                <a:t>r</a:t>
              </a:r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4123" y="3641"/>
              <a:ext cx="53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2000">
                  <a:latin typeface="Symbol" pitchFamily="18" charset="2"/>
                </a:rPr>
                <a:t>r</a:t>
              </a:r>
              <a:r>
                <a:rPr lang="en-US" sz="2000" baseline="-25000">
                  <a:latin typeface="Arial" charset="0"/>
                </a:rPr>
                <a:t>max</a:t>
              </a:r>
              <a:endParaRPr lang="en-US" sz="2000">
                <a:latin typeface="Symbol" pitchFamily="18" charset="2"/>
              </a:endParaRPr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4672" y="3692"/>
              <a:ext cx="2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V="1">
              <a:off x="4767" y="934"/>
              <a:ext cx="0" cy="271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flipV="1">
              <a:off x="4418" y="947"/>
              <a:ext cx="0" cy="271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872" y="974"/>
              <a:ext cx="3416" cy="2428"/>
            </a:xfrm>
            <a:custGeom>
              <a:avLst/>
              <a:gdLst>
                <a:gd name="T0" fmla="*/ 0 w 2780"/>
                <a:gd name="T1" fmla="*/ 9056 h 2223"/>
                <a:gd name="T2" fmla="*/ 47620 w 2780"/>
                <a:gd name="T3" fmla="*/ 8627 h 2223"/>
                <a:gd name="T4" fmla="*/ 65545 w 2780"/>
                <a:gd name="T5" fmla="*/ 6107 h 2223"/>
                <a:gd name="T6" fmla="*/ 75098 w 2780"/>
                <a:gd name="T7" fmla="*/ 0 h 2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0"/>
                <a:gd name="T13" fmla="*/ 0 h 2223"/>
                <a:gd name="T14" fmla="*/ 2780 w 2780"/>
                <a:gd name="T15" fmla="*/ 2223 h 2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0" h="2223">
                  <a:moveTo>
                    <a:pt x="0" y="2208"/>
                  </a:moveTo>
                  <a:cubicBezTo>
                    <a:pt x="294" y="2189"/>
                    <a:pt x="1358" y="2223"/>
                    <a:pt x="1763" y="2103"/>
                  </a:cubicBezTo>
                  <a:cubicBezTo>
                    <a:pt x="2168" y="1983"/>
                    <a:pt x="2257" y="1839"/>
                    <a:pt x="2427" y="1489"/>
                  </a:cubicBezTo>
                  <a:cubicBezTo>
                    <a:pt x="2597" y="1139"/>
                    <a:pt x="2722" y="249"/>
                    <a:pt x="278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601" y="3284"/>
              <a:ext cx="2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869" y="941"/>
              <a:ext cx="1947" cy="2344"/>
            </a:xfrm>
            <a:custGeom>
              <a:avLst/>
              <a:gdLst>
                <a:gd name="T0" fmla="*/ 0 w 1584"/>
                <a:gd name="T1" fmla="*/ 8807 h 2146"/>
                <a:gd name="T2" fmla="*/ 28235 w 1584"/>
                <a:gd name="T3" fmla="*/ 7943 h 2146"/>
                <a:gd name="T4" fmla="*/ 39129 w 1584"/>
                <a:gd name="T5" fmla="*/ 5507 h 2146"/>
                <a:gd name="T6" fmla="*/ 42990 w 1584"/>
                <a:gd name="T7" fmla="*/ 0 h 2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2146"/>
                <a:gd name="T14" fmla="*/ 1584 w 1584"/>
                <a:gd name="T15" fmla="*/ 2146 h 2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2146">
                  <a:moveTo>
                    <a:pt x="0" y="2146"/>
                  </a:moveTo>
                  <a:cubicBezTo>
                    <a:pt x="173" y="2111"/>
                    <a:pt x="800" y="2069"/>
                    <a:pt x="1040" y="1935"/>
                  </a:cubicBezTo>
                  <a:cubicBezTo>
                    <a:pt x="1280" y="1801"/>
                    <a:pt x="1351" y="1664"/>
                    <a:pt x="1442" y="1342"/>
                  </a:cubicBezTo>
                  <a:cubicBezTo>
                    <a:pt x="1533" y="1020"/>
                    <a:pt x="1555" y="280"/>
                    <a:pt x="1584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 flipV="1">
              <a:off x="2885" y="952"/>
              <a:ext cx="0" cy="271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2590" y="3641"/>
              <a:ext cx="609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2000">
                  <a:latin typeface="Symbol" pitchFamily="18" charset="2"/>
                </a:rPr>
                <a:t>r</a:t>
              </a:r>
              <a:r>
                <a:rPr lang="en-US" sz="2000">
                  <a:latin typeface="Symbol" pitchFamily="18" charset="2"/>
                  <a:sym typeface="Symbol" pitchFamily="18" charset="2"/>
                </a:rPr>
                <a:t></a:t>
              </a:r>
              <a:r>
                <a:rPr lang="en-US" sz="2000" baseline="-25000">
                  <a:latin typeface="Arial" charset="0"/>
                </a:rPr>
                <a:t>max</a:t>
              </a:r>
              <a:endParaRPr lang="en-US" sz="2000">
                <a:latin typeface="Symbol" pitchFamily="18" charset="2"/>
              </a:endParaRPr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3845" y="1233"/>
              <a:ext cx="22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800" i="1"/>
                <a:t>a</a:t>
              </a: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2374" y="1261"/>
              <a:ext cx="28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800" i="1"/>
                <a:t>a</a:t>
              </a:r>
              <a:r>
                <a:rPr lang="en-US" sz="2800" i="1">
                  <a:sym typeface="Symbol" pitchFamily="18" charset="2"/>
                </a:rPr>
                <a:t></a:t>
              </a:r>
              <a:endParaRPr lang="en-US" sz="2800" i="1"/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3221" y="580"/>
              <a:ext cx="65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800" i="1"/>
                <a:t>a</a:t>
              </a:r>
              <a:r>
                <a:rPr lang="en-US" sz="2800" i="1">
                  <a:sym typeface="Symbol" pitchFamily="18" charset="2"/>
                </a:rPr>
                <a:t> &gt; a</a:t>
              </a:r>
              <a:endParaRPr lang="en-US" sz="28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-GB" smtClean="0"/>
              <a:t>Random Access MAC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Random Access MAC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914400"/>
            <a:ext cx="4814888" cy="5181600"/>
          </a:xfrm>
        </p:spPr>
        <p:txBody>
          <a:bodyPr/>
          <a:lstStyle/>
          <a:p>
            <a:r>
              <a:rPr lang="en-GB" sz="1900" smtClean="0"/>
              <a:t>Simplest form is just to transmit when desired – don’t listen for silence first.</a:t>
            </a:r>
          </a:p>
          <a:p>
            <a:r>
              <a:rPr lang="en-GB" sz="1900" smtClean="0"/>
              <a:t>First system was ALOHA – University of Hawaii needed to connect terminals on different islands.</a:t>
            </a:r>
          </a:p>
          <a:p>
            <a:r>
              <a:rPr lang="en-GB" sz="1900" smtClean="0"/>
              <a:t>Used radio transmitters that send data immediately – this gives no setup delay.</a:t>
            </a:r>
          </a:p>
          <a:p>
            <a:r>
              <a:rPr lang="en-GB" sz="1900" smtClean="0"/>
              <a:t>Transmitters detect collision by waiting for a response – if a collision occurs, there will be data corruption and the receiver says ‘send again’.</a:t>
            </a:r>
          </a:p>
          <a:p>
            <a:r>
              <a:rPr lang="en-GB" sz="1900" smtClean="0"/>
              <a:t>Collisions result in complete re-transmission</a:t>
            </a:r>
          </a:p>
          <a:p>
            <a:r>
              <a:rPr lang="en-GB" sz="1900" smtClean="0"/>
              <a:t>For light traffic, low probability of collision so re-transmissions are infrequent.</a:t>
            </a:r>
          </a:p>
        </p:txBody>
      </p:sp>
      <p:pic>
        <p:nvPicPr>
          <p:cNvPr id="28676" name="Picture 17" descr="islands-1.jpg Na Mokulua image by mog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8587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9" descr="Hawaiianislands.jpg The Islands of Hawaii image by Monique200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29063"/>
            <a:ext cx="3222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ALOHA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Problem: </a:t>
            </a:r>
            <a:r>
              <a:rPr lang="en-GB" dirty="0" smtClean="0"/>
              <a:t>A collision involves at least two devices.  Both will need to re-transmit</a:t>
            </a:r>
          </a:p>
          <a:p>
            <a:r>
              <a:rPr lang="en-GB" dirty="0" smtClean="0"/>
              <a:t>If both devices re-transmit immediately (or after the same delay) another collision will occur and could again, and again if the delay is unchanged.</a:t>
            </a:r>
          </a:p>
          <a:p>
            <a:r>
              <a:rPr lang="en-GB" dirty="0" smtClean="0"/>
              <a:t>ALOHA requires a random delay after collision before re-transmission</a:t>
            </a:r>
          </a:p>
          <a:p>
            <a:r>
              <a:rPr lang="en-GB" dirty="0" smtClean="0"/>
              <a:t>Since devices don’t listen for silence before transmission this delay must allow one transmitter to complete its transmission. The delay is long to ensure this.</a:t>
            </a:r>
          </a:p>
          <a:p>
            <a:r>
              <a:rPr lang="en-GB" dirty="0" smtClean="0"/>
              <a:t>The likelihood of collision is increased after each collision.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Collision Limit Reminder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914400"/>
            <a:ext cx="3457575" cy="5181600"/>
          </a:xfrm>
        </p:spPr>
        <p:txBody>
          <a:bodyPr/>
          <a:lstStyle/>
          <a:p>
            <a:r>
              <a:rPr lang="en-GB" sz="2000" smtClean="0"/>
              <a:t>For lightly loaded network, get very few collisions so throughput is high.</a:t>
            </a:r>
          </a:p>
          <a:p>
            <a:endParaRPr lang="en-GB" sz="2000" smtClean="0"/>
          </a:p>
          <a:p>
            <a:r>
              <a:rPr lang="en-GB" sz="2000" smtClean="0"/>
              <a:t>As traffic increases, more and more collisions generate more and more collisions which waste bandwidth.</a:t>
            </a:r>
          </a:p>
        </p:txBody>
      </p:sp>
      <p:pic>
        <p:nvPicPr>
          <p:cNvPr id="30724" name="Picture 4" descr="Y:\teaching\2001-2002\eem3g\6.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Collision Dominated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heavily loaded networks collisions increase and every packet takes many attempts to get through and ultimately the network becomes </a:t>
            </a:r>
            <a:r>
              <a:rPr lang="en-GB" dirty="0" smtClean="0">
                <a:solidFill>
                  <a:srgbClr val="0070C0"/>
                </a:solidFill>
              </a:rPr>
              <a:t>collision dominated</a:t>
            </a:r>
            <a:r>
              <a:rPr lang="en-GB" dirty="0" smtClean="0"/>
              <a:t> and throughput (S) goes down to zero.  G is the total load.</a:t>
            </a:r>
          </a:p>
          <a:p>
            <a:r>
              <a:rPr lang="en-GB" dirty="0" smtClean="0"/>
              <a:t>For ALOHA peak throughput is 18.4% of channel capacity.</a:t>
            </a:r>
          </a:p>
          <a:p>
            <a:endParaRPr lang="en-GB" dirty="0" smtClean="0"/>
          </a:p>
        </p:txBody>
      </p:sp>
      <p:pic>
        <p:nvPicPr>
          <p:cNvPr id="31748" name="Picture 4" descr="Y:\teaching\2001-2002\eem3g\6.1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000375"/>
            <a:ext cx="71628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Network Types</a:t>
            </a:r>
          </a:p>
          <a:p>
            <a:r>
              <a:rPr lang="en-GB" smtClean="0"/>
              <a:t>Broadcast Networks</a:t>
            </a:r>
          </a:p>
          <a:p>
            <a:r>
              <a:rPr lang="en-GB" smtClean="0"/>
              <a:t>Medium Access Control</a:t>
            </a:r>
          </a:p>
          <a:p>
            <a:pPr lvl="1"/>
            <a:r>
              <a:rPr lang="en-GB" smtClean="0"/>
              <a:t>Random Medium Access</a:t>
            </a:r>
          </a:p>
          <a:p>
            <a:pPr lvl="2"/>
            <a:r>
              <a:rPr lang="en-GB" smtClean="0"/>
              <a:t>ALOHA</a:t>
            </a:r>
          </a:p>
          <a:p>
            <a:pPr lvl="2"/>
            <a:r>
              <a:rPr lang="en-GB" smtClean="0"/>
              <a:t>Slotted ALOHA</a:t>
            </a:r>
          </a:p>
          <a:p>
            <a:pPr lvl="2"/>
            <a:r>
              <a:rPr lang="en-GB" smtClean="0"/>
              <a:t>CSMA</a:t>
            </a:r>
          </a:p>
          <a:p>
            <a:pPr lvl="2"/>
            <a:r>
              <a:rPr lang="en-GB" smtClean="0"/>
              <a:t>CSMA-CD</a:t>
            </a:r>
          </a:p>
          <a:p>
            <a:pPr lvl="1"/>
            <a:r>
              <a:rPr lang="en-GB" smtClean="0"/>
              <a:t>Scheduled Medium Access</a:t>
            </a:r>
          </a:p>
          <a:p>
            <a:pPr lvl="2"/>
            <a:r>
              <a:rPr lang="en-GB" smtClean="0"/>
              <a:t>Reservation</a:t>
            </a:r>
          </a:p>
          <a:p>
            <a:pPr lvl="2"/>
            <a:r>
              <a:rPr lang="en-GB" smtClean="0"/>
              <a:t>Polling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Slotted ALOHA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Slotted ALOHA reduced collisions to improve throughput.</a:t>
            </a:r>
          </a:p>
          <a:p>
            <a:r>
              <a:rPr lang="en-GB" dirty="0" smtClean="0"/>
              <a:t>It constrained stations to transmit in specific synchronised time slots.</a:t>
            </a:r>
          </a:p>
          <a:p>
            <a:r>
              <a:rPr lang="en-GB" dirty="0" smtClean="0"/>
              <a:t>Time slots are all the same and packets occupy one slot.</a:t>
            </a:r>
          </a:p>
          <a:p>
            <a:r>
              <a:rPr lang="en-GB" dirty="0" smtClean="0"/>
              <a:t>All devices share the slots – collisions are reduced since they can only occur at the start of the slot – cannot have a collision half way through a transmission.</a:t>
            </a:r>
          </a:p>
          <a:p>
            <a:r>
              <a:rPr lang="en-GB" dirty="0" smtClean="0"/>
              <a:t>A ‘Don’t interrupt me once I’ve started’ protocol 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Slotted ALOHA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Better performance under light load than pure ALOHA.</a:t>
            </a:r>
          </a:p>
          <a:p>
            <a:r>
              <a:rPr lang="en-GB" dirty="0" smtClean="0"/>
              <a:t>Maximum throughput is 36.8%</a:t>
            </a:r>
          </a:p>
        </p:txBody>
      </p:sp>
      <p:pic>
        <p:nvPicPr>
          <p:cNvPr id="33796" name="Picture 5" descr="Y:\teaching\2001-2002\eem3g\6.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928813"/>
            <a:ext cx="6705600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ALOHA Problem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Channel bandwidth is wasted due to collisions.</a:t>
            </a:r>
          </a:p>
          <a:p>
            <a:r>
              <a:rPr lang="en-GB" dirty="0" smtClean="0"/>
              <a:t>We can reduce collisions by avoiding transmissions that are certain to cause a collision.</a:t>
            </a:r>
          </a:p>
          <a:p>
            <a:r>
              <a:rPr lang="en-GB" dirty="0" smtClean="0"/>
              <a:t>ALOHA transmits without first listening to check if the channel is free.</a:t>
            </a:r>
          </a:p>
          <a:p>
            <a:r>
              <a:rPr lang="en-GB" dirty="0" smtClean="0"/>
              <a:t>A </a:t>
            </a:r>
            <a:r>
              <a:rPr lang="en-GB" dirty="0" smtClean="0">
                <a:solidFill>
                  <a:srgbClr val="C00000"/>
                </a:solidFill>
              </a:rPr>
              <a:t>Carrier Sense Multiple Access (CSMA) </a:t>
            </a:r>
            <a:r>
              <a:rPr lang="en-GB" dirty="0" smtClean="0"/>
              <a:t>MAC scheme could usefully sense the medium for presence of a signal before transmitting.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CSMA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Station A transmits – as other stations detect the signal, they defer any transmissions.</a:t>
            </a:r>
          </a:p>
          <a:p>
            <a:r>
              <a:rPr lang="en-GB" dirty="0" smtClean="0"/>
              <a:t>After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prop</a:t>
            </a:r>
            <a:r>
              <a:rPr lang="en-GB" dirty="0" smtClean="0"/>
              <a:t> station A has captured the channel.</a:t>
            </a:r>
          </a:p>
          <a:p>
            <a:r>
              <a:rPr lang="en-GB" dirty="0" smtClean="0"/>
              <a:t>Vulnerable period is t=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prop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35844" name="Picture 4" descr="Y:\teaching\2001-2002\eem3g\6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14625"/>
            <a:ext cx="80010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CSMA – When to stop waiting?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If the channel is busy, station wishing to transmit waits until what happens?</a:t>
            </a:r>
          </a:p>
          <a:p>
            <a:r>
              <a:rPr lang="en-GB" smtClean="0">
                <a:solidFill>
                  <a:srgbClr val="0070C0"/>
                </a:solidFill>
              </a:rPr>
              <a:t>1-Persistent CSMA</a:t>
            </a:r>
          </a:p>
          <a:p>
            <a:pPr lvl="1"/>
            <a:r>
              <a:rPr lang="en-GB" smtClean="0"/>
              <a:t>Wait until channel is free and transmit immediately, but we can expect that more than one transmitter is waiting so a collision is likely.</a:t>
            </a:r>
          </a:p>
          <a:p>
            <a:pPr lvl="1"/>
            <a:r>
              <a:rPr lang="en-GB" smtClean="0"/>
              <a:t>It is a ‘greedy’ access mechanism resulting in high collision rate.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CSMA – When to stop waiting?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Non-persistent CSMA</a:t>
            </a:r>
          </a:p>
          <a:p>
            <a:pPr lvl="1"/>
            <a:r>
              <a:rPr lang="en-GB" smtClean="0"/>
              <a:t>Stations wanting to transmit sense the channel.</a:t>
            </a:r>
          </a:p>
          <a:p>
            <a:pPr lvl="1"/>
            <a:r>
              <a:rPr lang="en-GB" smtClean="0"/>
              <a:t>If busy, they re-schedule another sense for later.</a:t>
            </a:r>
          </a:p>
          <a:p>
            <a:pPr lvl="1"/>
            <a:r>
              <a:rPr lang="en-GB" smtClean="0"/>
              <a:t>Re-scheduling method is called the backoff algorithm.</a:t>
            </a:r>
          </a:p>
          <a:p>
            <a:pPr lvl="1"/>
            <a:r>
              <a:rPr lang="en-GB" smtClean="0"/>
              <a:t>If channel is free at re-sense, transmit, else re-schedule again.</a:t>
            </a:r>
          </a:p>
          <a:p>
            <a:pPr lvl="1"/>
            <a:r>
              <a:rPr lang="en-GB" smtClean="0"/>
              <a:t>Since stations do not persist in sensing the channel and ‘come back later’ for another look, collisions are reduced.</a:t>
            </a:r>
          </a:p>
          <a:p>
            <a:pPr lvl="1"/>
            <a:r>
              <a:rPr lang="en-GB" smtClean="0"/>
              <a:t>The drawback is the re-sense may be scheduled for a lot longer than needed – channel may be free before backoff algorithm times out so efficiency is lower than 1-Persistent CSMA.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CSMA – When to stop waiting?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rgbClr val="0070C0"/>
                </a:solidFill>
              </a:rPr>
              <a:t>p-Persistent CSMA</a:t>
            </a:r>
          </a:p>
          <a:p>
            <a:pPr lvl="1"/>
            <a:r>
              <a:rPr lang="en-GB" smtClean="0"/>
              <a:t>A combination of 1-Persistent and Non-Persistent.</a:t>
            </a:r>
          </a:p>
          <a:p>
            <a:pPr lvl="1"/>
            <a:r>
              <a:rPr lang="en-GB" smtClean="0"/>
              <a:t>Stations wanting to transmit sense the channel.</a:t>
            </a:r>
          </a:p>
          <a:p>
            <a:pPr lvl="1"/>
            <a:r>
              <a:rPr lang="en-GB" smtClean="0"/>
              <a:t>If busy, they continuously re-sense until it becomes idle.</a:t>
            </a:r>
          </a:p>
          <a:p>
            <a:pPr lvl="1"/>
            <a:r>
              <a:rPr lang="en-GB" smtClean="0"/>
              <a:t>With a probability p, the station transmits immediately.</a:t>
            </a:r>
          </a:p>
          <a:p>
            <a:pPr lvl="1"/>
            <a:r>
              <a:rPr lang="en-GB" smtClean="0"/>
              <a:t>With a probability 1-p, the station re-schedules another sense (often delay is </a:t>
            </a:r>
            <a:r>
              <a:rPr lang="en-GB" i="1" smtClean="0"/>
              <a:t>t</a:t>
            </a:r>
            <a:r>
              <a:rPr lang="en-GB" i="1" baseline="-25000" smtClean="0"/>
              <a:t>prop</a:t>
            </a:r>
            <a:r>
              <a:rPr lang="en-GB" smtClean="0"/>
              <a:t>)</a:t>
            </a:r>
          </a:p>
          <a:p>
            <a:pPr lvl="1"/>
            <a:r>
              <a:rPr lang="en-GB" smtClean="0"/>
              <a:t>Note - delay is from channel becoming free – with Non-Persistent the delay was from first sense time.</a:t>
            </a:r>
          </a:p>
          <a:p>
            <a:pPr lvl="1"/>
            <a:endParaRPr lang="en-GB" smtClean="0"/>
          </a:p>
        </p:txBody>
      </p:sp>
      <p:pic>
        <p:nvPicPr>
          <p:cNvPr id="38916" name="Picture 4" descr="Y:\teaching\2001-2002\eem3g\6.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4500563"/>
            <a:ext cx="6858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Advantages of p-Persistent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Efficiency is good since there is a probability p of instant transmission when channel is free – the higher p the better (ultimately p=1 becomes 1-Persistent CSMA.)</a:t>
            </a:r>
          </a:p>
          <a:p>
            <a:r>
              <a:rPr lang="en-GB" smtClean="0"/>
              <a:t>Probability p of two devices transmitting causing a clash – the lower p the better (ultimately p=0 becomes 0-Persistent or Non-Persistent CSMA.)</a:t>
            </a:r>
          </a:p>
          <a:p>
            <a:r>
              <a:rPr lang="en-GB" smtClean="0"/>
              <a:t>…. hence the value of p is a compromise and depends on many factors.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CSMA Performance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Typical performance 53% to 81% -  better than ALOHA (18% to 37%).  Note the effect of varying the normalized delay-bandwidth products (a=1,0.1 and 0.01).</a:t>
            </a:r>
          </a:p>
        </p:txBody>
      </p:sp>
      <p:pic>
        <p:nvPicPr>
          <p:cNvPr id="40964" name="Picture 4" descr="Y:\teaching\2001-2002\eem3g\6.2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2124075"/>
            <a:ext cx="40386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Y:\teaching\2001-2002\eem3g\6.2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428875"/>
            <a:ext cx="47244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1643063" y="5429250"/>
            <a:ext cx="1827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1-Persistent</a:t>
            </a:r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5715000" y="5500688"/>
            <a:ext cx="222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Non-Persistent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CSMA and ALOHA Problem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Both CSMA and ALOHA collisions involve an entire packet – the collision is not detected until the entire packet is sent.</a:t>
            </a:r>
          </a:p>
          <a:p>
            <a:r>
              <a:rPr lang="en-GB" smtClean="0"/>
              <a:t>E.g. a 1500 bit packet, collision occurs after 10 bits, the remaining 1490 bytes are still sent and will be corrupted.</a:t>
            </a:r>
          </a:p>
          <a:p>
            <a:r>
              <a:rPr lang="en-GB" smtClean="0"/>
              <a:t>The receiver will detect this (via a checksum) and respond with a Negative Acknowledgement (NAK) and the data will be sent again.</a:t>
            </a:r>
          </a:p>
          <a:p>
            <a:r>
              <a:rPr lang="en-GB" smtClean="0"/>
              <a:t>This is inefficient – the last 1490 bits are a waste of channel capacity.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447675"/>
          </a:xfrm>
        </p:spPr>
        <p:txBody>
          <a:bodyPr/>
          <a:lstStyle/>
          <a:p>
            <a:pPr eaLnBrk="1" hangingPunct="1"/>
            <a:r>
              <a:rPr lang="en-GB" smtClean="0"/>
              <a:t>Basic Network Types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528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 dirty="0" smtClean="0"/>
              <a:t>Switched networks</a:t>
            </a:r>
            <a:r>
              <a:rPr lang="en-GB" dirty="0" smtClean="0"/>
              <a:t> – connected via multiplexers and switches which direct packets from the source toward the destination.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Broadcast networks</a:t>
            </a:r>
            <a:r>
              <a:rPr lang="en-GB" dirty="0" smtClean="0"/>
              <a:t> – data is received by all receivers. Local Area Networks (LANs) have traditionally been broadcast networks.  </a:t>
            </a:r>
          </a:p>
        </p:txBody>
      </p:sp>
      <p:pic>
        <p:nvPicPr>
          <p:cNvPr id="17412" name="Picture 7" descr="http://www.acmecollege.in/gif/image/computer-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515" y="2071689"/>
            <a:ext cx="4020859" cy="250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CSMA-CD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Better channel usage if we detect the collision when it occurs rather than waiting until the end of the packet.</a:t>
            </a:r>
          </a:p>
          <a:p>
            <a:r>
              <a:rPr lang="en-GB" smtClean="0">
                <a:solidFill>
                  <a:srgbClr val="0070C0"/>
                </a:solidFill>
              </a:rPr>
              <a:t>Carrier Sense Multiple Access with Collision Detection - CSMA-CD</a:t>
            </a:r>
          </a:p>
          <a:p>
            <a:r>
              <a:rPr lang="en-GB" smtClean="0"/>
              <a:t>Performed by the transmitting station listening to itself and if what it hears is different from what it sends then there is a collision.</a:t>
            </a:r>
          </a:p>
          <a:p>
            <a:r>
              <a:rPr lang="en-GB" smtClean="0"/>
              <a:t>If this occurs, transmitter sends a short</a:t>
            </a:r>
            <a:r>
              <a:rPr lang="en-GB" smtClean="0">
                <a:solidFill>
                  <a:srgbClr val="0070C0"/>
                </a:solidFill>
              </a:rPr>
              <a:t> jamming signal</a:t>
            </a:r>
            <a:r>
              <a:rPr lang="en-GB" smtClean="0"/>
              <a:t> which notifies all stations there has been a collision – without this the receiver will not know there has been a collision and will continue to listen.</a:t>
            </a:r>
          </a:p>
          <a:p>
            <a:r>
              <a:rPr lang="en-GB" smtClean="0"/>
              <a:t>Then the transmission is aborted and a re-try scheduled.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914400"/>
          </a:xfrm>
        </p:spPr>
        <p:txBody>
          <a:bodyPr/>
          <a:lstStyle/>
          <a:p>
            <a:r>
              <a:rPr lang="en-GB" smtClean="0"/>
              <a:t>Protocol - Without a chairman = CSMA-CD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38481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 smtClean="0"/>
              <a:t>One person speaks, all others listen.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 smtClean="0"/>
              <a:t>Before someone speaks, they check that nobody else is talking, then they talk.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 smtClean="0"/>
              <a:t>If two people start talking at the same time, both stop and apologise, and one of them re-starts talking.</a:t>
            </a:r>
          </a:p>
          <a:p>
            <a:pPr>
              <a:defRPr/>
            </a:pPr>
            <a:endParaRPr lang="en-GB" sz="2400" dirty="0" smtClean="0"/>
          </a:p>
        </p:txBody>
      </p:sp>
      <p:pic>
        <p:nvPicPr>
          <p:cNvPr id="44036" name="Picture 4" descr="C:\Documents and Settings\nflowers\Application Data\Microsoft\Media Catalog\Downloaded Clips\cl8\bd2020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857375"/>
            <a:ext cx="2057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286375" y="3357563"/>
            <a:ext cx="35528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Multiple Access – MA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Carrier Sense – CS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latin typeface="+mn-lt"/>
              </a:rPr>
              <a:t>Collision Detect - CD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1"/>
              </a:buClr>
              <a:buFontTx/>
              <a:buChar char="o"/>
              <a:defRPr/>
            </a:pPr>
            <a:endParaRPr lang="en-GB" sz="3200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-GB" smtClean="0"/>
              <a:t>Scheduling MAC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Scheduling MAC Approach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MAC’s we considered earlier were random access.</a:t>
            </a:r>
          </a:p>
          <a:p>
            <a:r>
              <a:rPr lang="en-GB" dirty="0" smtClean="0"/>
              <a:t>They were simple to implement and had good performance except under heavy load when they are collision dominated.</a:t>
            </a:r>
          </a:p>
          <a:p>
            <a:r>
              <a:rPr lang="en-GB" dirty="0" smtClean="0"/>
              <a:t>Scheduling Systems are a way of controlling access to the media – like a meeting with a chairperson.</a:t>
            </a:r>
          </a:p>
          <a:p>
            <a:r>
              <a:rPr lang="en-GB" dirty="0" smtClean="0"/>
              <a:t>Each station has a reserved slot when it can transmit, so there are no collisions.</a:t>
            </a:r>
          </a:p>
          <a:p>
            <a:r>
              <a:rPr lang="en-GB" dirty="0" smtClean="0"/>
              <a:t>The disadvantage is that some stations may not want to transmit and the slot is wasted.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Reservation Systems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overcome slot wasting, we can have a special timeslot where devices say if they want to use the channel – this is a </a:t>
            </a:r>
            <a:r>
              <a:rPr lang="en-GB" dirty="0" err="1" smtClean="0"/>
              <a:t>minislot</a:t>
            </a:r>
            <a:r>
              <a:rPr lang="en-GB" dirty="0" smtClean="0"/>
              <a:t> within the reservation interval.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7108" name="Picture 4" descr="Y:\teaching\2001-2002\eem3g\6.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214563"/>
            <a:ext cx="80772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Polling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Polling is an alternative approach to sharing medium access.</a:t>
            </a:r>
          </a:p>
          <a:p>
            <a:r>
              <a:rPr lang="en-GB" dirty="0" smtClean="0"/>
              <a:t>It does not require fixed time slots.</a:t>
            </a:r>
          </a:p>
          <a:p>
            <a:r>
              <a:rPr lang="en-GB" dirty="0" smtClean="0"/>
              <a:t>There may be a central controller that sends polling messages to stations (in a round-robin or other order) to enable access to the channel if needed.</a:t>
            </a:r>
          </a:p>
          <a:p>
            <a:r>
              <a:rPr lang="en-GB" dirty="0" smtClean="0"/>
              <a:t>Without a central controller the stations need an established polling order.</a:t>
            </a:r>
          </a:p>
        </p:txBody>
      </p:sp>
      <p:pic>
        <p:nvPicPr>
          <p:cNvPr id="49156" name="Picture 4" descr="Y:\teaching\2001-2002\eem3g\6.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80454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Token Passing Networks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In a ring network topology, token passing can be used as a way of polling without a central controller.</a:t>
            </a:r>
          </a:p>
          <a:p>
            <a:endParaRPr lang="en-GB" sz="2000" dirty="0" smtClean="0"/>
          </a:p>
          <a:p>
            <a:r>
              <a:rPr lang="en-GB" sz="2000" dirty="0" smtClean="0"/>
              <a:t>When listening, devices copy data from input to output, hence passing everything along.</a:t>
            </a:r>
          </a:p>
          <a:p>
            <a:endParaRPr lang="en-GB" sz="2000" dirty="0" smtClean="0"/>
          </a:p>
          <a:p>
            <a:r>
              <a:rPr lang="en-GB" sz="2000" dirty="0" smtClean="0"/>
              <a:t>When transmitting, devices receive data coming in, modify or add to it and send this on to the next station.</a:t>
            </a:r>
          </a:p>
        </p:txBody>
      </p:sp>
      <p:pic>
        <p:nvPicPr>
          <p:cNvPr id="51204" name="Picture 4" descr="Y:\teaching\2001-2002\eem3g\6.3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5" y="957263"/>
            <a:ext cx="30480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Y:\teaching\2001-2002\eem3g\6.3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786063"/>
            <a:ext cx="29337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Y:\teaching\2001-2002\eem3g\6.3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2575" y="4538663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15325" cy="914400"/>
          </a:xfrm>
        </p:spPr>
        <p:txBody>
          <a:bodyPr/>
          <a:lstStyle/>
          <a:p>
            <a:r>
              <a:rPr lang="en-GB" dirty="0" smtClean="0"/>
              <a:t>Token Passing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71563"/>
            <a:ext cx="7848600" cy="5024437"/>
          </a:xfrm>
        </p:spPr>
        <p:txBody>
          <a:bodyPr/>
          <a:lstStyle/>
          <a:p>
            <a:r>
              <a:rPr lang="en-GB" dirty="0" smtClean="0"/>
              <a:t>A station that wants to transmit waits for a free token.</a:t>
            </a:r>
          </a:p>
          <a:p>
            <a:r>
              <a:rPr lang="en-GB" dirty="0" smtClean="0"/>
              <a:t>The ‘free token’ is the polling message that allows access to the medium.</a:t>
            </a:r>
          </a:p>
          <a:p>
            <a:r>
              <a:rPr lang="en-GB" dirty="0" smtClean="0"/>
              <a:t>Station then modifies the token to say the medium is no longer free, adds its data and sends this on.</a:t>
            </a:r>
          </a:p>
          <a:p>
            <a:r>
              <a:rPr lang="en-GB" dirty="0" smtClean="0"/>
              <a:t>This full packet eventually reaches the destination where it is read.  It can be removed by the receiver or transmitter.</a:t>
            </a:r>
          </a:p>
          <a:p>
            <a:r>
              <a:rPr lang="en-GB" dirty="0" smtClean="0"/>
              <a:t>After transmission is complete, a new free token needs to be re-inserted.</a:t>
            </a:r>
          </a:p>
          <a:p>
            <a:r>
              <a:rPr lang="en-GB" dirty="0" smtClean="0"/>
              <a:t>Most commonly whoever removed the full packet re-inserts a new free token.</a:t>
            </a:r>
          </a:p>
          <a:p>
            <a:r>
              <a:rPr lang="en-GB" dirty="0" smtClean="0"/>
              <a:t>What if device is switched off during this? Free token is lost.</a:t>
            </a:r>
          </a:p>
          <a:p>
            <a:r>
              <a:rPr lang="en-GB" dirty="0" smtClean="0"/>
              <a:t>Normally there is a nominated controller that re-starts the ring if the token is lost.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Summarizing and Comparing MAC Approaches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Aloha &amp; Slotted Aloha</a:t>
            </a:r>
          </a:p>
          <a:p>
            <a:pPr marL="692150" lvl="1" indent="-347663" eaLnBrk="1" hangingPunct="1"/>
            <a:r>
              <a:rPr lang="en-US" smtClean="0"/>
              <a:t>Simple &amp; quick transfer at very low load</a:t>
            </a:r>
          </a:p>
          <a:p>
            <a:pPr marL="692150" lvl="1" indent="-347663" eaLnBrk="1" hangingPunct="1"/>
            <a:r>
              <a:rPr lang="en-US" smtClean="0"/>
              <a:t>Accommodates large number of low-traffic bursty users</a:t>
            </a:r>
          </a:p>
          <a:p>
            <a:pPr marL="692150" lvl="1" indent="-347663" eaLnBrk="1" hangingPunct="1"/>
            <a:r>
              <a:rPr lang="en-US" smtClean="0"/>
              <a:t>Highly variable delay at moderate loads</a:t>
            </a:r>
          </a:p>
          <a:p>
            <a:pPr marL="692150" lvl="1" indent="-347663" eaLnBrk="1" hangingPunct="1"/>
            <a:r>
              <a:rPr lang="en-US" smtClean="0"/>
              <a:t>Efficiency does not depend on </a:t>
            </a:r>
            <a:r>
              <a:rPr lang="en-US" i="1" smtClean="0">
                <a:latin typeface="Times New Roman" pitchFamily="18" charset="0"/>
              </a:rPr>
              <a:t>a</a:t>
            </a:r>
          </a:p>
          <a:p>
            <a:pPr marL="692150" lvl="1" indent="-347663" eaLnBrk="1" hangingPunct="1">
              <a:buFontTx/>
              <a:buNone/>
            </a:pPr>
            <a:endParaRPr lang="en-US" i="1" smtClean="0">
              <a:latin typeface="Times New Roman" pitchFamily="18" charset="0"/>
            </a:endParaRPr>
          </a:p>
          <a:p>
            <a:pPr eaLnBrk="1" hangingPunct="1"/>
            <a:r>
              <a:rPr lang="en-US" sz="2400" b="1" smtClean="0"/>
              <a:t>CSMA-CD</a:t>
            </a:r>
          </a:p>
          <a:p>
            <a:pPr marL="692150" lvl="1" indent="-347663" eaLnBrk="1" hangingPunct="1"/>
            <a:r>
              <a:rPr lang="en-US" smtClean="0"/>
              <a:t>Quick transfer and high efficiency for low delay-bandwidth product</a:t>
            </a:r>
          </a:p>
          <a:p>
            <a:pPr marL="692150" lvl="1" indent="-347663" eaLnBrk="1" hangingPunct="1"/>
            <a:r>
              <a:rPr lang="en-US" smtClean="0"/>
              <a:t>Can accommodate large number of bursty users</a:t>
            </a:r>
          </a:p>
          <a:p>
            <a:pPr marL="692150" lvl="1" indent="-347663" eaLnBrk="1" hangingPunct="1"/>
            <a:r>
              <a:rPr lang="en-US" smtClean="0"/>
              <a:t>Variable and unpredictable delay</a:t>
            </a:r>
          </a:p>
          <a:p>
            <a:pPr marL="692150" lvl="1" indent="-347663" eaLnBrk="1" hangingPunct="1"/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Summarizing and Comparing MAC Approaches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Reservation</a:t>
            </a:r>
          </a:p>
          <a:p>
            <a:pPr marL="692150" lvl="1" indent="-347663" eaLnBrk="1" hangingPunct="1"/>
            <a:r>
              <a:rPr lang="en-US" dirty="0" smtClean="0"/>
              <a:t>On-demand transmission of </a:t>
            </a:r>
            <a:r>
              <a:rPr lang="en-US" dirty="0" err="1" smtClean="0"/>
              <a:t>bursty</a:t>
            </a:r>
            <a:r>
              <a:rPr lang="en-US" dirty="0" smtClean="0"/>
              <a:t> or steady streams</a:t>
            </a:r>
          </a:p>
          <a:p>
            <a:pPr marL="692150" lvl="1" indent="-347663" eaLnBrk="1" hangingPunct="1"/>
            <a:r>
              <a:rPr lang="en-US" dirty="0" smtClean="0"/>
              <a:t>Accommodates large number of low-traffic users with slotted Aloha reservations</a:t>
            </a:r>
          </a:p>
          <a:p>
            <a:pPr marL="692150" lvl="1" indent="-347663" eaLnBrk="1" hangingPunct="1"/>
            <a:r>
              <a:rPr lang="en-US" dirty="0" smtClean="0"/>
              <a:t>Can incorporate </a:t>
            </a:r>
            <a:r>
              <a:rPr lang="en-US" dirty="0" err="1" smtClean="0"/>
              <a:t>QoS</a:t>
            </a:r>
            <a:r>
              <a:rPr lang="en-US" dirty="0" smtClean="0"/>
              <a:t> (Quality-of-Service)</a:t>
            </a:r>
          </a:p>
          <a:p>
            <a:pPr marL="692150" lvl="1" indent="-347663" eaLnBrk="1" hangingPunct="1"/>
            <a:r>
              <a:rPr lang="en-US" dirty="0" smtClean="0"/>
              <a:t>Handles large delay-bandwidth product via delayed grants</a:t>
            </a:r>
          </a:p>
          <a:p>
            <a:pPr marL="692150" lvl="1" indent="-347663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sz="2400" b="1" dirty="0" smtClean="0"/>
              <a:t>Polling</a:t>
            </a:r>
          </a:p>
          <a:p>
            <a:pPr marL="692150" lvl="1" indent="-347663" eaLnBrk="1" hangingPunct="1"/>
            <a:r>
              <a:rPr lang="en-US" dirty="0" smtClean="0"/>
              <a:t>Generalization of time-division multiplexing</a:t>
            </a:r>
          </a:p>
          <a:p>
            <a:pPr marL="692150" lvl="1" indent="-347663" eaLnBrk="1" hangingPunct="1"/>
            <a:r>
              <a:rPr lang="en-US" dirty="0" smtClean="0"/>
              <a:t>Provides fairness through regular access opportunities</a:t>
            </a:r>
          </a:p>
          <a:p>
            <a:pPr marL="692150" lvl="1" indent="-347663" eaLnBrk="1" hangingPunct="1"/>
            <a:r>
              <a:rPr lang="en-US" dirty="0" smtClean="0"/>
              <a:t>Can provide bounds on access delay</a:t>
            </a:r>
          </a:p>
          <a:p>
            <a:pPr marL="692150" lvl="1" indent="-347663" eaLnBrk="1" hangingPunct="1"/>
            <a:r>
              <a:rPr lang="en-US" dirty="0" smtClean="0"/>
              <a:t>Performance  deteriorates with large delay-bandwidth product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Broadcast Networks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2400" b="1" smtClean="0"/>
              <a:t>Advantages</a:t>
            </a:r>
          </a:p>
          <a:p>
            <a:pPr lvl="1" eaLnBrk="1" hangingPunct="1"/>
            <a:r>
              <a:rPr lang="en-GB" sz="2000" smtClean="0"/>
              <a:t>No routing.</a:t>
            </a:r>
          </a:p>
          <a:p>
            <a:pPr lvl="1" eaLnBrk="1" hangingPunct="1"/>
            <a:r>
              <a:rPr lang="en-GB" sz="2000" smtClean="0"/>
              <a:t>Simple, flat addressing scheme, hence low overhead.</a:t>
            </a:r>
          </a:p>
          <a:p>
            <a:pPr lvl="1" eaLnBrk="1" hangingPunct="1"/>
            <a:r>
              <a:rPr lang="en-GB" sz="2000" smtClean="0"/>
              <a:t>Cheap and simple.</a:t>
            </a:r>
          </a:p>
          <a:p>
            <a:pPr lvl="1" eaLnBrk="1" hangingPunct="1"/>
            <a:endParaRPr lang="en-GB" sz="2000" smtClean="0"/>
          </a:p>
          <a:p>
            <a:pPr eaLnBrk="1" hangingPunct="1"/>
            <a:r>
              <a:rPr lang="en-GB" sz="2400" b="1" smtClean="0"/>
              <a:t>Disadvantages</a:t>
            </a:r>
          </a:p>
          <a:p>
            <a:pPr lvl="1" eaLnBrk="1" hangingPunct="1"/>
            <a:r>
              <a:rPr lang="en-GB" sz="2000" smtClean="0"/>
              <a:t>Not scalable.</a:t>
            </a:r>
          </a:p>
          <a:p>
            <a:pPr lvl="1" eaLnBrk="1" hangingPunct="1"/>
            <a:r>
              <a:rPr lang="en-GB" sz="2000" smtClean="0"/>
              <a:t>If we want to avoid static partitioning (channelization) we will need some form of access control.</a:t>
            </a:r>
          </a:p>
          <a:p>
            <a:pPr lvl="1" eaLnBrk="1" hangingPunct="1"/>
            <a:endParaRPr lang="en-GB" sz="2000" smtClean="0"/>
          </a:p>
        </p:txBody>
      </p:sp>
      <p:sp>
        <p:nvSpPr>
          <p:cNvPr id="1843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GB" sz="2400" b="1" dirty="0" smtClean="0"/>
              <a:t>Examples</a:t>
            </a:r>
          </a:p>
          <a:p>
            <a:pPr lvl="1" eaLnBrk="1" hangingPunct="1"/>
            <a:r>
              <a:rPr lang="en-GB" sz="2000" dirty="0" smtClean="0"/>
              <a:t>Radio communications</a:t>
            </a:r>
          </a:p>
          <a:p>
            <a:pPr lvl="1" eaLnBrk="1" hangingPunct="1"/>
            <a:r>
              <a:rPr lang="en-GB" sz="2000" dirty="0" smtClean="0"/>
              <a:t>Satellite communications</a:t>
            </a:r>
          </a:p>
          <a:p>
            <a:pPr lvl="1" eaLnBrk="1" hangingPunct="1"/>
            <a:r>
              <a:rPr lang="en-GB" sz="2000" dirty="0" smtClean="0"/>
              <a:t>Bluetooth (2.4GHz radio)</a:t>
            </a:r>
          </a:p>
          <a:p>
            <a:pPr lvl="1" eaLnBrk="1" hangingPunct="1"/>
            <a:r>
              <a:rPr lang="en-GB" sz="2000" dirty="0" smtClean="0"/>
              <a:t>Ethernet networks</a:t>
            </a:r>
            <a:endParaRPr lang="en-GB" sz="2000" dirty="0" smtClean="0"/>
          </a:p>
          <a:p>
            <a:endParaRPr lang="en-GB" sz="2400" dirty="0" smtClean="0"/>
          </a:p>
        </p:txBody>
      </p:sp>
      <p:pic>
        <p:nvPicPr>
          <p:cNvPr id="18437" name="Picture 6" descr="http://www.computing.dcu.ie/~humphrys/Notes/Networks/tanenbaum/1-07.l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857625"/>
            <a:ext cx="37544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mtClean="0"/>
              <a:t>Network Types</a:t>
            </a:r>
          </a:p>
          <a:p>
            <a:pPr>
              <a:buFont typeface="Wingdings" pitchFamily="2" charset="2"/>
              <a:buChar char="ü"/>
            </a:pPr>
            <a:r>
              <a:rPr lang="en-GB" smtClean="0"/>
              <a:t>Broadcast Networks</a:t>
            </a:r>
          </a:p>
          <a:p>
            <a:pPr>
              <a:buFont typeface="Wingdings" pitchFamily="2" charset="2"/>
              <a:buChar char="ü"/>
            </a:pPr>
            <a:r>
              <a:rPr lang="en-GB" smtClean="0"/>
              <a:t>Medium Access Control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Random Medium Access</a:t>
            </a:r>
          </a:p>
          <a:p>
            <a:pPr lvl="2">
              <a:buFont typeface="Wingdings" pitchFamily="2" charset="2"/>
              <a:buChar char="ü"/>
            </a:pPr>
            <a:r>
              <a:rPr lang="en-GB" smtClean="0"/>
              <a:t>ALOHA</a:t>
            </a:r>
          </a:p>
          <a:p>
            <a:pPr lvl="2">
              <a:buFont typeface="Wingdings" pitchFamily="2" charset="2"/>
              <a:buChar char="ü"/>
            </a:pPr>
            <a:r>
              <a:rPr lang="en-GB" smtClean="0"/>
              <a:t>Slotted ALOHA</a:t>
            </a:r>
          </a:p>
          <a:p>
            <a:pPr lvl="2">
              <a:buFont typeface="Wingdings" pitchFamily="2" charset="2"/>
              <a:buChar char="ü"/>
            </a:pPr>
            <a:r>
              <a:rPr lang="en-GB" smtClean="0"/>
              <a:t>CSMA</a:t>
            </a:r>
          </a:p>
          <a:p>
            <a:pPr lvl="2">
              <a:buFont typeface="Wingdings" pitchFamily="2" charset="2"/>
              <a:buChar char="ü"/>
            </a:pPr>
            <a:r>
              <a:rPr lang="en-GB" smtClean="0"/>
              <a:t>CSMA-CD</a:t>
            </a:r>
          </a:p>
          <a:p>
            <a:pPr lvl="1">
              <a:buFont typeface="Wingdings" pitchFamily="2" charset="2"/>
              <a:buChar char="ü"/>
            </a:pPr>
            <a:r>
              <a:rPr lang="en-GB" smtClean="0"/>
              <a:t>Scheduled Medium Access</a:t>
            </a:r>
          </a:p>
          <a:p>
            <a:pPr lvl="2">
              <a:buFont typeface="Wingdings" pitchFamily="2" charset="2"/>
              <a:buChar char="ü"/>
            </a:pPr>
            <a:r>
              <a:rPr lang="en-GB" smtClean="0"/>
              <a:t>Reservation</a:t>
            </a:r>
          </a:p>
          <a:p>
            <a:pPr lvl="2">
              <a:buFont typeface="Wingdings" pitchFamily="2" charset="2"/>
              <a:buChar char="ü"/>
            </a:pPr>
            <a:r>
              <a:rPr lang="en-GB" smtClean="0"/>
              <a:t>Polling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ctrTitle"/>
          </p:nvPr>
        </p:nvSpPr>
        <p:spPr>
          <a:xfrm>
            <a:off x="2000250" y="2428875"/>
            <a:ext cx="5218113" cy="1908175"/>
          </a:xfrm>
        </p:spPr>
        <p:txBody>
          <a:bodyPr/>
          <a:lstStyle/>
          <a:p>
            <a:pPr algn="ctr" eaLnBrk="1" hangingPunct="1"/>
            <a:r>
              <a:rPr lang="en-GB" smtClean="0"/>
              <a:t>  Ethernet  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802 IEEE standards</a:t>
            </a:r>
          </a:p>
          <a:p>
            <a:r>
              <a:rPr lang="en-GB" smtClean="0"/>
              <a:t>The Ethernet standard - IEEE 802.3 (and DIX)</a:t>
            </a:r>
          </a:p>
          <a:p>
            <a:r>
              <a:rPr lang="en-GB" smtClean="0"/>
              <a:t>Cable lengths and packet sizes</a:t>
            </a:r>
          </a:p>
          <a:p>
            <a:r>
              <a:rPr lang="en-GB" smtClean="0"/>
              <a:t>Addressing</a:t>
            </a:r>
          </a:p>
          <a:p>
            <a:r>
              <a:rPr lang="en-GB" smtClean="0"/>
              <a:t>Packet format</a:t>
            </a:r>
          </a:p>
          <a:p>
            <a:r>
              <a:rPr lang="en-GB" smtClean="0"/>
              <a:t>Physical connections and segment extensions</a:t>
            </a:r>
          </a:p>
          <a:p>
            <a:pPr lvl="1"/>
            <a:r>
              <a:rPr lang="en-GB" smtClean="0"/>
              <a:t>Repeaters, bridges and routers</a:t>
            </a:r>
          </a:p>
          <a:p>
            <a:r>
              <a:rPr lang="en-GB" smtClean="0"/>
              <a:t>Fast Ethernet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-GB" smtClean="0"/>
              <a:t>IEEE 802 Standards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IEEE 802 Standards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The IEEE 802 standards are for Local and Metropolitan Area Networks</a:t>
            </a:r>
          </a:p>
          <a:p>
            <a:pPr marL="0" indent="0">
              <a:lnSpc>
                <a:spcPct val="90000"/>
              </a:lnSpc>
            </a:pPr>
            <a:endParaRPr lang="en-GB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802®   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2"/>
              </a:rPr>
              <a:t>Overview &amp; Architecture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802.1™ 	: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3"/>
              </a:rPr>
              <a:t> Bridging &amp; Management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802.2™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4"/>
              </a:rPr>
              <a:t>Logical Link Control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802.3™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5"/>
              </a:rPr>
              <a:t>CSMA/CD Access Method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802.4™	: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6"/>
              </a:rPr>
              <a:t> Token-Passing Bus Access Method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802.5™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7"/>
              </a:rPr>
              <a:t>Token Ring Access Method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802.6™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8"/>
              </a:rPr>
              <a:t>DQDB Access Method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802.7™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9"/>
              </a:rPr>
              <a:t>Broadband LAN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802.10™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10"/>
              </a:rPr>
              <a:t>Security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802.11™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11"/>
              </a:rPr>
              <a:t>Wireless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802.12™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12"/>
              </a:rPr>
              <a:t>Demand Priority Access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802.15™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13"/>
              </a:rPr>
              <a:t>Wireless Personal Area Networks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763588" lvl="1" indent="-573088">
              <a:lnSpc>
                <a:spcPct val="90000"/>
              </a:lnSpc>
              <a:buFontTx/>
              <a:buNone/>
            </a:pP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IEEE 802.16™	: </a:t>
            </a:r>
            <a:r>
              <a:rPr lang="en-GB" sz="1800" dirty="0" smtClean="0">
                <a:solidFill>
                  <a:schemeClr val="accent4">
                    <a:lumMod val="50000"/>
                    <a:lumOff val="50000"/>
                  </a:schemeClr>
                </a:solidFill>
                <a:hlinkClick r:id="rId14"/>
              </a:rPr>
              <a:t>Broadband Wireless Metropolitan Area Networks</a:t>
            </a:r>
            <a:endParaRPr lang="en-GB" sz="18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GB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IEEE 802 Standards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838200"/>
          </a:xfrm>
        </p:spPr>
        <p:txBody>
          <a:bodyPr/>
          <a:lstStyle/>
          <a:p>
            <a:r>
              <a:rPr lang="en-GB" smtClean="0"/>
              <a:t>At the time of writing the IEEE standards are available free on-line at </a:t>
            </a:r>
            <a:r>
              <a:rPr lang="en-GB" b="1" u="sng" smtClean="0"/>
              <a:t>http://www.ieee802.org/</a:t>
            </a:r>
          </a:p>
          <a:p>
            <a:endParaRPr lang="en-GB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 t="-781" b="2293"/>
          <a:stretch>
            <a:fillRect/>
          </a:stretch>
        </p:blipFill>
        <p:spPr bwMode="auto">
          <a:xfrm>
            <a:off x="1905000" y="1860550"/>
            <a:ext cx="5486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Active 802 Working Groups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364163" y="4797425"/>
            <a:ext cx="33845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defRPr/>
            </a:pPr>
            <a:endParaRPr lang="en-GB" sz="1800" dirty="0">
              <a:latin typeface="+mn-lt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defRPr/>
            </a:pPr>
            <a:r>
              <a:rPr lang="en-GB" sz="1800" dirty="0">
                <a:latin typeface="+mn-lt"/>
                <a:cs typeface="Arial" charset="0"/>
              </a:rPr>
              <a:t>(802.15.1)</a:t>
            </a:r>
            <a:r>
              <a:rPr lang="en-GB" sz="1800" b="1" i="1" dirty="0">
                <a:latin typeface="+mn-lt"/>
                <a:cs typeface="Arial" charset="0"/>
              </a:rPr>
              <a:t> Bluetooth</a:t>
            </a:r>
            <a:r>
              <a:rPr lang="en-GB" sz="1800" dirty="0">
                <a:latin typeface="+mn-lt"/>
                <a:cs typeface="Arial" charset="0"/>
              </a:rPr>
              <a:t>;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  <a:defRPr/>
            </a:pPr>
            <a:r>
              <a:rPr lang="en-GB" sz="1800" dirty="0">
                <a:latin typeface="+mn-lt"/>
                <a:cs typeface="Arial" charset="0"/>
              </a:rPr>
              <a:t>(802.15.4) </a:t>
            </a:r>
            <a:r>
              <a:rPr lang="en-GB" sz="1800" b="1" i="1" dirty="0">
                <a:latin typeface="+mn-lt"/>
                <a:cs typeface="Arial" charset="0"/>
              </a:rPr>
              <a:t>Sensor networks</a:t>
            </a:r>
            <a:r>
              <a:rPr lang="en-GB" sz="1800" i="1" dirty="0">
                <a:latin typeface="+mn-lt"/>
                <a:cs typeface="Arial" charset="0"/>
              </a:rPr>
              <a:t>.</a:t>
            </a:r>
            <a:r>
              <a:rPr lang="en-GB" sz="2000" i="1" dirty="0">
                <a:latin typeface="+mn-lt"/>
                <a:cs typeface="Arial" charset="0"/>
              </a:rPr>
              <a:t>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11188" y="908050"/>
            <a:ext cx="59769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hlinkClick r:id="rId2" action="ppaction://hlinkfile"/>
              </a:rPr>
              <a:t>802.1</a:t>
            </a:r>
            <a:r>
              <a:rPr lang="en-GB" sz="1600"/>
              <a:t> Higher Layer LAN Protocols Working Group </a:t>
            </a:r>
          </a:p>
          <a:p>
            <a:r>
              <a:rPr lang="en-GB" sz="1600">
                <a:hlinkClick r:id="rId3" action="ppaction://hlinkfile"/>
              </a:rPr>
              <a:t>802.3</a:t>
            </a:r>
            <a:r>
              <a:rPr lang="en-GB" sz="1600"/>
              <a:t> Ethernet Working Group </a:t>
            </a:r>
          </a:p>
          <a:p>
            <a:r>
              <a:rPr lang="en-GB" sz="1600">
                <a:hlinkClick r:id="rId4" action="ppaction://hlinkfile"/>
              </a:rPr>
              <a:t>802.11</a:t>
            </a:r>
            <a:r>
              <a:rPr lang="en-GB" sz="1600"/>
              <a:t> Wireless LAN Working Group </a:t>
            </a:r>
          </a:p>
          <a:p>
            <a:r>
              <a:rPr lang="en-GB" sz="1600">
                <a:hlinkClick r:id="rId5" action="ppaction://hlinkfile"/>
              </a:rPr>
              <a:t>802.15</a:t>
            </a:r>
            <a:r>
              <a:rPr lang="en-GB" sz="1600"/>
              <a:t> Wireless Personal Area Network (WPAN) Working Group </a:t>
            </a:r>
          </a:p>
          <a:p>
            <a:r>
              <a:rPr lang="en-GB" sz="1600">
                <a:hlinkClick r:id="rId6" action="ppaction://hlinkfile"/>
              </a:rPr>
              <a:t>802.16</a:t>
            </a:r>
            <a:r>
              <a:rPr lang="en-GB" sz="1600"/>
              <a:t> Broadband Wireless Access Working Group </a:t>
            </a:r>
          </a:p>
          <a:p>
            <a:r>
              <a:rPr lang="en-GB" sz="1600">
                <a:hlinkClick r:id="rId7" action="ppaction://hlinkfile"/>
              </a:rPr>
              <a:t>802.17</a:t>
            </a:r>
            <a:r>
              <a:rPr lang="en-GB" sz="1600"/>
              <a:t> Resilient Packet Ring Working Group </a:t>
            </a:r>
          </a:p>
          <a:p>
            <a:r>
              <a:rPr lang="en-GB" sz="1600">
                <a:hlinkClick r:id="rId8" action="ppaction://hlinkfile"/>
              </a:rPr>
              <a:t>802.18</a:t>
            </a:r>
            <a:r>
              <a:rPr lang="en-GB" sz="1600"/>
              <a:t> Radio Regulatory TAG </a:t>
            </a:r>
          </a:p>
          <a:p>
            <a:r>
              <a:rPr lang="en-GB" sz="1600">
                <a:hlinkClick r:id="rId9" action="ppaction://hlinkfile"/>
              </a:rPr>
              <a:t>802.19</a:t>
            </a:r>
            <a:r>
              <a:rPr lang="en-GB" sz="1600"/>
              <a:t> Wireless Coexistence Working Group </a:t>
            </a:r>
          </a:p>
          <a:p>
            <a:r>
              <a:rPr lang="en-GB" sz="1600">
                <a:hlinkClick r:id="rId10" action="ppaction://hlinkfile"/>
              </a:rPr>
              <a:t>802.20</a:t>
            </a:r>
            <a:r>
              <a:rPr lang="en-GB" sz="1600"/>
              <a:t> Mobile Broadband Wireless Access (MBWA) Working Group </a:t>
            </a:r>
          </a:p>
          <a:p>
            <a:r>
              <a:rPr lang="en-GB" sz="1600">
                <a:hlinkClick r:id="rId11" action="ppaction://hlinkfile"/>
              </a:rPr>
              <a:t>802.21</a:t>
            </a:r>
            <a:r>
              <a:rPr lang="en-GB" sz="1600"/>
              <a:t> Media Independent Handover Services Working Group </a:t>
            </a:r>
          </a:p>
          <a:p>
            <a:r>
              <a:rPr lang="en-GB" sz="1600">
                <a:hlinkClick r:id="rId12" action="ppaction://hlinkfile"/>
              </a:rPr>
              <a:t>802.22</a:t>
            </a:r>
            <a:r>
              <a:rPr lang="en-GB" sz="1600"/>
              <a:t> Wireless Regional Area Networks </a:t>
            </a:r>
          </a:p>
          <a:p>
            <a:r>
              <a:rPr lang="en-GB" sz="1600">
                <a:hlinkClick r:id="rId13" action="ppaction://hlinkfile"/>
              </a:rPr>
              <a:t>802.23</a:t>
            </a:r>
            <a:r>
              <a:rPr lang="en-GB" sz="1600"/>
              <a:t> Emergency Services Working Group </a:t>
            </a:r>
          </a:p>
        </p:txBody>
      </p:sp>
      <p:cxnSp>
        <p:nvCxnSpPr>
          <p:cNvPr id="62469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4500562" y="3429001"/>
            <a:ext cx="2951163" cy="36036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ctrTitle"/>
          </p:nvPr>
        </p:nvSpPr>
        <p:spPr>
          <a:xfrm>
            <a:off x="857250" y="2478088"/>
            <a:ext cx="6572250" cy="1908175"/>
          </a:xfrm>
        </p:spPr>
        <p:txBody>
          <a:bodyPr/>
          <a:lstStyle/>
          <a:p>
            <a:pPr algn="r" eaLnBrk="1" hangingPunct="1"/>
            <a:r>
              <a:rPr lang="en-US" sz="3200" smtClean="0"/>
              <a:t>Ethernet </a:t>
            </a:r>
            <a:br>
              <a:rPr lang="en-US" sz="3200" smtClean="0"/>
            </a:br>
            <a:r>
              <a:rPr lang="en-US" sz="3200" smtClean="0"/>
              <a:t>... an Example of a LAN Standard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Bit of History…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2679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1970  ALOHAnet radio network deployed in Hawaiian islands</a:t>
            </a:r>
          </a:p>
          <a:p>
            <a:pPr>
              <a:lnSpc>
                <a:spcPct val="80000"/>
              </a:lnSpc>
            </a:pPr>
            <a:r>
              <a:rPr lang="en-US" smtClean="0"/>
              <a:t>1973  Metcalf and Boggs invent Ethernet</a:t>
            </a:r>
          </a:p>
          <a:p>
            <a:pPr>
              <a:lnSpc>
                <a:spcPct val="80000"/>
              </a:lnSpc>
            </a:pPr>
            <a:r>
              <a:rPr lang="en-US" smtClean="0"/>
              <a:t>1979  DIX Ethernet II Standard</a:t>
            </a:r>
          </a:p>
          <a:p>
            <a:pPr>
              <a:lnSpc>
                <a:spcPct val="80000"/>
              </a:lnSpc>
            </a:pPr>
            <a:r>
              <a:rPr lang="en-US" smtClean="0"/>
              <a:t>1985  IEEE 802.3 LAN Standard (10 Mbps)</a:t>
            </a:r>
          </a:p>
          <a:p>
            <a:pPr>
              <a:lnSpc>
                <a:spcPct val="80000"/>
              </a:lnSpc>
            </a:pPr>
            <a:r>
              <a:rPr lang="en-US" smtClean="0"/>
              <a:t>1995  Fast Ethernet (100 Mbps)</a:t>
            </a:r>
          </a:p>
          <a:p>
            <a:pPr>
              <a:lnSpc>
                <a:spcPct val="80000"/>
              </a:lnSpc>
            </a:pPr>
            <a:r>
              <a:rPr lang="en-US" smtClean="0"/>
              <a:t>1998  Gigabit Ethernet </a:t>
            </a:r>
          </a:p>
          <a:p>
            <a:pPr>
              <a:lnSpc>
                <a:spcPct val="80000"/>
              </a:lnSpc>
            </a:pPr>
            <a:r>
              <a:rPr lang="en-US" smtClean="0"/>
              <a:t>2002  10 Gigabit Ethernet</a:t>
            </a:r>
          </a:p>
          <a:p>
            <a:pPr>
              <a:lnSpc>
                <a:spcPct val="80000"/>
              </a:lnSpc>
            </a:pPr>
            <a:r>
              <a:rPr lang="en-US" smtClean="0"/>
              <a:t>Ethernet is the dominant LAN standard</a:t>
            </a:r>
          </a:p>
        </p:txBody>
      </p:sp>
      <p:pic>
        <p:nvPicPr>
          <p:cNvPr id="64516" name="Picture 4" descr="metcalfe-e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3929063"/>
            <a:ext cx="63214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714750" y="3571875"/>
            <a:ext cx="18478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Metcalf’s Sketch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802.3 MAC:  Ethernet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MAC Protocol: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CSMA/CD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i="1" dirty="0" smtClean="0"/>
              <a:t>Slot Time</a:t>
            </a:r>
            <a:r>
              <a:rPr lang="en-US" dirty="0" smtClean="0"/>
              <a:t> is the critical system parameter</a:t>
            </a:r>
          </a:p>
          <a:p>
            <a:pPr marL="692150" lvl="1" indent="-347663">
              <a:lnSpc>
                <a:spcPct val="90000"/>
              </a:lnSpc>
            </a:pPr>
            <a:r>
              <a:rPr lang="en-US" dirty="0" smtClean="0"/>
              <a:t>upper bound on time to detect collision</a:t>
            </a:r>
          </a:p>
          <a:p>
            <a:pPr marL="692150" lvl="1" indent="-347663">
              <a:lnSpc>
                <a:spcPct val="90000"/>
              </a:lnSpc>
            </a:pPr>
            <a:r>
              <a:rPr lang="en-US" dirty="0" smtClean="0"/>
              <a:t>upper bound on time to acquire channel</a:t>
            </a:r>
          </a:p>
          <a:p>
            <a:pPr marL="692150" lvl="1" indent="-347663">
              <a:lnSpc>
                <a:spcPct val="90000"/>
              </a:lnSpc>
            </a:pPr>
            <a:r>
              <a:rPr lang="en-US" dirty="0" smtClean="0"/>
              <a:t>upper bound on length of frame segment generated by collision</a:t>
            </a:r>
          </a:p>
          <a:p>
            <a:pPr marL="692150" lvl="1" indent="-347663">
              <a:lnSpc>
                <a:spcPct val="90000"/>
              </a:lnSpc>
            </a:pPr>
            <a:r>
              <a:rPr lang="en-US" dirty="0" smtClean="0"/>
              <a:t>quantum for retransmission scheduling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Truncated binary exponential </a:t>
            </a:r>
            <a:r>
              <a:rPr lang="en-US" dirty="0" err="1" smtClean="0"/>
              <a:t>backoff</a:t>
            </a:r>
            <a:endParaRPr lang="en-US" dirty="0" smtClean="0"/>
          </a:p>
          <a:p>
            <a:pPr marL="692150" lvl="1" indent="-347663">
              <a:lnSpc>
                <a:spcPct val="90000"/>
              </a:lnSpc>
            </a:pPr>
            <a:r>
              <a:rPr lang="en-US" dirty="0" smtClean="0"/>
              <a:t> for retransmission n:  0 &lt; r &lt; 2</a:t>
            </a:r>
            <a:r>
              <a:rPr lang="en-US" baseline="30000" dirty="0" smtClean="0"/>
              <a:t>k</a:t>
            </a:r>
            <a:r>
              <a:rPr lang="en-US" dirty="0" smtClean="0"/>
              <a:t>-1,  where k=min(n,10)</a:t>
            </a:r>
          </a:p>
          <a:p>
            <a:pPr marL="692150" lvl="1" indent="-347663">
              <a:lnSpc>
                <a:spcPct val="90000"/>
              </a:lnSpc>
            </a:pPr>
            <a:r>
              <a:rPr lang="en-US" dirty="0" smtClean="0"/>
              <a:t>gives up after 16 retransmissions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886825" cy="9144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Medium Access Control (MAC)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914400"/>
            <a:ext cx="396044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In broadcast networks collisions occur when transmissions happen at the same time and interfere.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The protocol to prevent or minimise collisions, and efficiently and fairly share the channel, is called a </a:t>
            </a:r>
            <a:r>
              <a:rPr lang="en-GB" sz="1800" dirty="0" smtClean="0">
                <a:solidFill>
                  <a:srgbClr val="0000CC"/>
                </a:solidFill>
              </a:rPr>
              <a:t>Medium Access Control</a:t>
            </a:r>
            <a:r>
              <a:rPr lang="en-GB" sz="1800" dirty="0" smtClean="0"/>
              <a:t> (MAC) protocol.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All devices that share the medium are said to be in the same </a:t>
            </a:r>
            <a:r>
              <a:rPr lang="en-GB" sz="1800" dirty="0" smtClean="0">
                <a:solidFill>
                  <a:srgbClr val="0000CC"/>
                </a:solidFill>
              </a:rPr>
              <a:t>broadcast domain.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All devices need to agree on the MAC protocol and be coordinated even if </a:t>
            </a:r>
            <a:r>
              <a:rPr lang="en-GB" sz="1800" dirty="0" smtClean="0"/>
              <a:t>they are not </a:t>
            </a:r>
            <a:r>
              <a:rPr lang="en-GB" sz="1800" dirty="0" smtClean="0"/>
              <a:t>involved in the current message on the network.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sz="half" idx="2"/>
          </p:nvPr>
        </p:nvSpPr>
        <p:spPr>
          <a:xfrm>
            <a:off x="4860032" y="914400"/>
            <a:ext cx="3888432" cy="5181600"/>
          </a:xfrm>
        </p:spPr>
        <p:txBody>
          <a:bodyPr/>
          <a:lstStyle/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>
              <a:buNone/>
            </a:pPr>
            <a:r>
              <a:rPr lang="en-GB" sz="1800" dirty="0" smtClean="0"/>
              <a:t>There are two basic MAC schemes: 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>
                <a:solidFill>
                  <a:srgbClr val="CC3300"/>
                </a:solidFill>
              </a:rPr>
              <a:t>Random Access</a:t>
            </a:r>
            <a:r>
              <a:rPr lang="en-GB" sz="1800" dirty="0" smtClean="0"/>
              <a:t> - like a meeting without a chairperson - collisions can occur but the protocol does something to </a:t>
            </a:r>
            <a:r>
              <a:rPr lang="en-GB" sz="1800" dirty="0" smtClean="0"/>
              <a:t>address this.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>
                <a:solidFill>
                  <a:srgbClr val="CC3300"/>
                </a:solidFill>
              </a:rPr>
              <a:t>Scheduling</a:t>
            </a:r>
            <a:r>
              <a:rPr lang="en-GB" sz="1800" dirty="0" smtClean="0"/>
              <a:t> – like a meeting with a chairperson - communicating slots are allocated in turn.</a:t>
            </a:r>
          </a:p>
          <a:p>
            <a:endParaRPr lang="en-GB" sz="1800" dirty="0" smtClean="0"/>
          </a:p>
        </p:txBody>
      </p:sp>
      <p:pic>
        <p:nvPicPr>
          <p:cNvPr id="19461" name="Picture 4" descr="C:\Documents and Settings\nflowers\Application Data\Microsoft\Media Catalog\Downloaded Clips\cl24\j00903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928688"/>
            <a:ext cx="24384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802.3 Original Parameters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914400"/>
            <a:ext cx="4102224" cy="51816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Transmission Rate: 10 Mbps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Min Frame: 512 bits = 64 bytes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Slot time: = 51.2 </a:t>
            </a:r>
            <a:r>
              <a:rPr lang="en-GB" sz="2000" dirty="0" smtClean="0"/>
              <a:t>µ</a:t>
            </a:r>
            <a:r>
              <a:rPr lang="en-US" sz="2000" dirty="0" smtClean="0"/>
              <a:t>sec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Max Length:   2500 meters + 4 repeaters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Each x10 increase in bit rate, must be accompanied by x10 decrease in distance.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66564" name="Picture 7" descr="http://www.digibarn.com/friends/alanfreier/ethern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514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325438"/>
          </a:xfrm>
        </p:spPr>
        <p:txBody>
          <a:bodyPr/>
          <a:lstStyle/>
          <a:p>
            <a:r>
              <a:rPr lang="en-GB" smtClean="0"/>
              <a:t>Ethernet Cable and Frame Lengths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029200"/>
          </a:xfrm>
        </p:spPr>
        <p:txBody>
          <a:bodyPr/>
          <a:lstStyle/>
          <a:p>
            <a:r>
              <a:rPr lang="en-GB" sz="2400" dirty="0" smtClean="0"/>
              <a:t>To detect a collision, packets must ‘fill the network’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If not, packets can cross over and be corrupted but the transmitters not detect the collision.</a:t>
            </a:r>
          </a:p>
        </p:txBody>
      </p:sp>
      <p:pic>
        <p:nvPicPr>
          <p:cNvPr id="67588" name="Picture 4" descr="Y:\teaching\2001-2002\eem3g\co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7620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Y:\teaching\2001-2002\eem3g\col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8768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Ethernet Retransmission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a collision we need a </a:t>
            </a:r>
            <a:r>
              <a:rPr lang="en-GB" dirty="0" err="1" smtClean="0"/>
              <a:t>backoff</a:t>
            </a:r>
            <a:r>
              <a:rPr lang="en-GB" dirty="0" smtClean="0"/>
              <a:t> time randomly selected before we transmit. The </a:t>
            </a:r>
            <a:r>
              <a:rPr lang="en-GB" dirty="0" smtClean="0">
                <a:solidFill>
                  <a:srgbClr val="0070C0"/>
                </a:solidFill>
              </a:rPr>
              <a:t>slot time </a:t>
            </a:r>
            <a:r>
              <a:rPr lang="en-GB" dirty="0" smtClean="0"/>
              <a:t>is the fundamental unit for re-try.</a:t>
            </a:r>
          </a:p>
          <a:p>
            <a:r>
              <a:rPr lang="en-GB" dirty="0" smtClean="0"/>
              <a:t>After collision, both devices randomly try to send after 0 or 1 time slots.</a:t>
            </a:r>
          </a:p>
          <a:p>
            <a:r>
              <a:rPr lang="en-GB" dirty="0" smtClean="0"/>
              <a:t>If there is another collision, then each randomly try to send after 0,1,2 or 3 slots – this longer time reduces the probability of another collision.</a:t>
            </a:r>
          </a:p>
          <a:p>
            <a:r>
              <a:rPr lang="en-GB" dirty="0" smtClean="0"/>
              <a:t>If another collision occurred the each randomly try to send after 0,1,2,3,4,5,6,7 slots.</a:t>
            </a:r>
          </a:p>
          <a:p>
            <a:r>
              <a:rPr lang="en-GB" dirty="0" smtClean="0"/>
              <a:t>On the </a:t>
            </a:r>
            <a:r>
              <a:rPr lang="en-GB" dirty="0" err="1" smtClean="0"/>
              <a:t>kth</a:t>
            </a:r>
            <a:r>
              <a:rPr lang="en-GB" dirty="0" smtClean="0"/>
              <a:t> retry, between 0 and 2</a:t>
            </a:r>
            <a:r>
              <a:rPr lang="en-GB" baseline="30000" dirty="0" smtClean="0"/>
              <a:t>k</a:t>
            </a:r>
            <a:r>
              <a:rPr lang="en-GB" dirty="0" smtClean="0"/>
              <a:t>-1 slots are selected randomly.</a:t>
            </a:r>
          </a:p>
          <a:p>
            <a:r>
              <a:rPr lang="en-GB" dirty="0" smtClean="0"/>
              <a:t>The upper limit is 10 doublings (0 – 1023 </a:t>
            </a:r>
            <a:r>
              <a:rPr lang="en-GB" dirty="0" err="1" smtClean="0"/>
              <a:t>minislots</a:t>
            </a:r>
            <a:r>
              <a:rPr lang="en-GB" dirty="0" smtClean="0"/>
              <a:t>)</a:t>
            </a:r>
          </a:p>
          <a:p>
            <a:r>
              <a:rPr lang="en-GB" dirty="0" smtClean="0"/>
              <a:t>For 10Base5 this resulted in up to 1023x102.4 </a:t>
            </a:r>
            <a:r>
              <a:rPr lang="en-GB" dirty="0" err="1" smtClean="0"/>
              <a:t>μs</a:t>
            </a:r>
            <a:r>
              <a:rPr lang="en-GB" dirty="0" smtClean="0"/>
              <a:t> ~ 0.1 seconds</a:t>
            </a:r>
          </a:p>
          <a:p>
            <a:r>
              <a:rPr lang="en-GB" dirty="0" smtClean="0"/>
              <a:t>... then a further 6 retries at this limit after which an error is reported if transmission has not been successful.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802.3 MAC Frame</a:t>
            </a:r>
          </a:p>
        </p:txBody>
      </p:sp>
      <p:sp>
        <p:nvSpPr>
          <p:cNvPr id="71683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US" smtClean="0"/>
              <a:t>Every frame transmission begins “from scratch”</a:t>
            </a:r>
          </a:p>
          <a:p>
            <a:r>
              <a:rPr lang="en-US" smtClean="0"/>
              <a:t>Preamble helps receivers synchronize their clocks to transmitter clock</a:t>
            </a:r>
          </a:p>
          <a:p>
            <a:r>
              <a:rPr lang="en-US" smtClean="0"/>
              <a:t>7 bytes of 10101010 generate a square wave</a:t>
            </a:r>
          </a:p>
          <a:p>
            <a:r>
              <a:rPr lang="en-US" smtClean="0"/>
              <a:t>Start frame byte changes to 1010101</a:t>
            </a:r>
            <a:r>
              <a:rPr lang="en-US" smtClean="0">
                <a:solidFill>
                  <a:srgbClr val="FF0000"/>
                </a:solidFill>
              </a:rPr>
              <a:t>1</a:t>
            </a:r>
            <a:r>
              <a:rPr lang="en-US" smtClean="0"/>
              <a:t> </a:t>
            </a:r>
          </a:p>
          <a:p>
            <a:r>
              <a:rPr lang="en-US" smtClean="0"/>
              <a:t>Receivers look for change in 10 pattern</a:t>
            </a:r>
          </a:p>
          <a:p>
            <a:endParaRPr lang="en-GB" smtClean="0"/>
          </a:p>
        </p:txBody>
      </p:sp>
      <p:sp>
        <p:nvSpPr>
          <p:cNvPr id="71684" name="Rectangle 1027"/>
          <p:cNvSpPr>
            <a:spLocks noChangeArrowheads="1"/>
          </p:cNvSpPr>
          <p:nvPr/>
        </p:nvSpPr>
        <p:spPr bwMode="auto">
          <a:xfrm>
            <a:off x="260350" y="2128838"/>
            <a:ext cx="8250238" cy="50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685" name="Rectangle 1028"/>
          <p:cNvSpPr>
            <a:spLocks noChangeArrowheads="1"/>
          </p:cNvSpPr>
          <p:nvPr/>
        </p:nvSpPr>
        <p:spPr bwMode="auto">
          <a:xfrm>
            <a:off x="2184400" y="2133600"/>
            <a:ext cx="2603500" cy="495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71686" name="Rectangle 1029"/>
          <p:cNvSpPr>
            <a:spLocks noChangeArrowheads="1"/>
          </p:cNvSpPr>
          <p:nvPr/>
        </p:nvSpPr>
        <p:spPr bwMode="auto">
          <a:xfrm>
            <a:off x="320675" y="2201863"/>
            <a:ext cx="1158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Preamble</a:t>
            </a:r>
          </a:p>
        </p:txBody>
      </p:sp>
      <p:sp>
        <p:nvSpPr>
          <p:cNvPr id="71687" name="Line 1030"/>
          <p:cNvSpPr>
            <a:spLocks noChangeShapeType="1"/>
          </p:cNvSpPr>
          <p:nvPr/>
        </p:nvSpPr>
        <p:spPr bwMode="auto">
          <a:xfrm>
            <a:off x="1471613" y="2128838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688" name="Rectangle 1031"/>
          <p:cNvSpPr>
            <a:spLocks noChangeArrowheads="1"/>
          </p:cNvSpPr>
          <p:nvPr/>
        </p:nvSpPr>
        <p:spPr bwMode="auto">
          <a:xfrm>
            <a:off x="1566863" y="2214563"/>
            <a:ext cx="498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SD</a:t>
            </a:r>
          </a:p>
        </p:txBody>
      </p:sp>
      <p:sp>
        <p:nvSpPr>
          <p:cNvPr id="71689" name="Line 1032"/>
          <p:cNvSpPr>
            <a:spLocks noChangeShapeType="1"/>
          </p:cNvSpPr>
          <p:nvPr/>
        </p:nvSpPr>
        <p:spPr bwMode="auto">
          <a:xfrm>
            <a:off x="2176463" y="21288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690" name="Rectangle 1033"/>
          <p:cNvSpPr>
            <a:spLocks noChangeArrowheads="1"/>
          </p:cNvSpPr>
          <p:nvPr/>
        </p:nvSpPr>
        <p:spPr bwMode="auto">
          <a:xfrm>
            <a:off x="2185988" y="2074863"/>
            <a:ext cx="1323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Destination</a:t>
            </a:r>
          </a:p>
          <a:p>
            <a:pPr algn="ctr" eaLnBrk="0" hangingPunct="0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71691" name="Line 1034"/>
          <p:cNvSpPr>
            <a:spLocks noChangeShapeType="1"/>
          </p:cNvSpPr>
          <p:nvPr/>
        </p:nvSpPr>
        <p:spPr bwMode="auto">
          <a:xfrm>
            <a:off x="3519488" y="21288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692" name="Rectangle 1035"/>
          <p:cNvSpPr>
            <a:spLocks noChangeArrowheads="1"/>
          </p:cNvSpPr>
          <p:nvPr/>
        </p:nvSpPr>
        <p:spPr bwMode="auto">
          <a:xfrm>
            <a:off x="3692525" y="2074863"/>
            <a:ext cx="993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Source </a:t>
            </a:r>
          </a:p>
          <a:p>
            <a:pPr algn="ctr" eaLnBrk="0" hangingPunct="0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71693" name="Line 1036"/>
          <p:cNvSpPr>
            <a:spLocks noChangeShapeType="1"/>
          </p:cNvSpPr>
          <p:nvPr/>
        </p:nvSpPr>
        <p:spPr bwMode="auto">
          <a:xfrm>
            <a:off x="4794250" y="21288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694" name="Rectangle 1037"/>
          <p:cNvSpPr>
            <a:spLocks noChangeArrowheads="1"/>
          </p:cNvSpPr>
          <p:nvPr/>
        </p:nvSpPr>
        <p:spPr bwMode="auto">
          <a:xfrm>
            <a:off x="4791075" y="2201863"/>
            <a:ext cx="879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Length</a:t>
            </a:r>
          </a:p>
        </p:txBody>
      </p:sp>
      <p:sp>
        <p:nvSpPr>
          <p:cNvPr id="71695" name="Line 1038"/>
          <p:cNvSpPr>
            <a:spLocks noChangeShapeType="1"/>
          </p:cNvSpPr>
          <p:nvPr/>
        </p:nvSpPr>
        <p:spPr bwMode="auto">
          <a:xfrm>
            <a:off x="5692775" y="21288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696" name="Rectangle 1039"/>
          <p:cNvSpPr>
            <a:spLocks noChangeArrowheads="1"/>
          </p:cNvSpPr>
          <p:nvPr/>
        </p:nvSpPr>
        <p:spPr bwMode="auto">
          <a:xfrm>
            <a:off x="5664200" y="2176463"/>
            <a:ext cx="1323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Information</a:t>
            </a:r>
          </a:p>
        </p:txBody>
      </p:sp>
      <p:sp>
        <p:nvSpPr>
          <p:cNvPr id="71697" name="Line 1040"/>
          <p:cNvSpPr>
            <a:spLocks noChangeShapeType="1"/>
          </p:cNvSpPr>
          <p:nvPr/>
        </p:nvSpPr>
        <p:spPr bwMode="auto">
          <a:xfrm>
            <a:off x="6994525" y="21288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698" name="Rectangle 1041"/>
          <p:cNvSpPr>
            <a:spLocks noChangeArrowheads="1"/>
          </p:cNvSpPr>
          <p:nvPr/>
        </p:nvSpPr>
        <p:spPr bwMode="auto">
          <a:xfrm>
            <a:off x="6978650" y="2189163"/>
            <a:ext cx="587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Pad</a:t>
            </a:r>
          </a:p>
        </p:txBody>
      </p:sp>
      <p:sp>
        <p:nvSpPr>
          <p:cNvPr id="71699" name="Line 1042"/>
          <p:cNvSpPr>
            <a:spLocks noChangeShapeType="1"/>
          </p:cNvSpPr>
          <p:nvPr/>
        </p:nvSpPr>
        <p:spPr bwMode="auto">
          <a:xfrm>
            <a:off x="7645400" y="2128838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00" name="Rectangle 1043"/>
          <p:cNvSpPr>
            <a:spLocks noChangeArrowheads="1"/>
          </p:cNvSpPr>
          <p:nvPr/>
        </p:nvSpPr>
        <p:spPr bwMode="auto">
          <a:xfrm>
            <a:off x="7726363" y="2176463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FCS</a:t>
            </a:r>
          </a:p>
        </p:txBody>
      </p:sp>
      <p:sp>
        <p:nvSpPr>
          <p:cNvPr id="71701" name="Rectangle 1044"/>
          <p:cNvSpPr>
            <a:spLocks noChangeArrowheads="1"/>
          </p:cNvSpPr>
          <p:nvPr/>
        </p:nvSpPr>
        <p:spPr bwMode="auto">
          <a:xfrm>
            <a:off x="763588" y="1795463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7</a:t>
            </a:r>
          </a:p>
        </p:txBody>
      </p:sp>
      <p:sp>
        <p:nvSpPr>
          <p:cNvPr id="71702" name="Rectangle 1045"/>
          <p:cNvSpPr>
            <a:spLocks noChangeArrowheads="1"/>
          </p:cNvSpPr>
          <p:nvPr/>
        </p:nvSpPr>
        <p:spPr bwMode="auto">
          <a:xfrm>
            <a:off x="1704975" y="1795463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71703" name="Rectangle 1046"/>
          <p:cNvSpPr>
            <a:spLocks noChangeArrowheads="1"/>
          </p:cNvSpPr>
          <p:nvPr/>
        </p:nvSpPr>
        <p:spPr bwMode="auto">
          <a:xfrm>
            <a:off x="2590800" y="1795463"/>
            <a:ext cx="371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 6</a:t>
            </a:r>
          </a:p>
        </p:txBody>
      </p:sp>
      <p:sp>
        <p:nvSpPr>
          <p:cNvPr id="71704" name="Rectangle 1047"/>
          <p:cNvSpPr>
            <a:spLocks noChangeArrowheads="1"/>
          </p:cNvSpPr>
          <p:nvPr/>
        </p:nvSpPr>
        <p:spPr bwMode="auto">
          <a:xfrm>
            <a:off x="3933825" y="1795463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6</a:t>
            </a:r>
          </a:p>
        </p:txBody>
      </p:sp>
      <p:sp>
        <p:nvSpPr>
          <p:cNvPr id="71705" name="Rectangle 1048"/>
          <p:cNvSpPr>
            <a:spLocks noChangeArrowheads="1"/>
          </p:cNvSpPr>
          <p:nvPr/>
        </p:nvSpPr>
        <p:spPr bwMode="auto">
          <a:xfrm>
            <a:off x="5110163" y="1795463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71706" name="Rectangle 1049"/>
          <p:cNvSpPr>
            <a:spLocks noChangeArrowheads="1"/>
          </p:cNvSpPr>
          <p:nvPr/>
        </p:nvSpPr>
        <p:spPr bwMode="auto">
          <a:xfrm>
            <a:off x="7961313" y="1795463"/>
            <a:ext cx="30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4</a:t>
            </a:r>
          </a:p>
        </p:txBody>
      </p:sp>
      <p:sp>
        <p:nvSpPr>
          <p:cNvPr id="71707" name="Line 1050"/>
          <p:cNvSpPr>
            <a:spLocks noChangeShapeType="1"/>
          </p:cNvSpPr>
          <p:nvPr/>
        </p:nvSpPr>
        <p:spPr bwMode="auto">
          <a:xfrm flipV="1">
            <a:off x="377825" y="1592263"/>
            <a:ext cx="2722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08" name="Line 1051"/>
          <p:cNvSpPr>
            <a:spLocks noChangeShapeType="1"/>
          </p:cNvSpPr>
          <p:nvPr/>
        </p:nvSpPr>
        <p:spPr bwMode="auto">
          <a:xfrm>
            <a:off x="5440363" y="1630363"/>
            <a:ext cx="2913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09" name="Rectangle 1052"/>
          <p:cNvSpPr>
            <a:spLocks noChangeArrowheads="1"/>
          </p:cNvSpPr>
          <p:nvPr/>
        </p:nvSpPr>
        <p:spPr bwMode="auto">
          <a:xfrm>
            <a:off x="3933825" y="2735263"/>
            <a:ext cx="1755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64 - 1518 bytes</a:t>
            </a:r>
          </a:p>
        </p:txBody>
      </p:sp>
      <p:sp>
        <p:nvSpPr>
          <p:cNvPr id="71710" name="Rectangle 1053"/>
          <p:cNvSpPr>
            <a:spLocks noChangeArrowheads="1"/>
          </p:cNvSpPr>
          <p:nvPr/>
        </p:nvSpPr>
        <p:spPr bwMode="auto">
          <a:xfrm>
            <a:off x="265113" y="2709863"/>
            <a:ext cx="815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Synch</a:t>
            </a:r>
          </a:p>
        </p:txBody>
      </p:sp>
      <p:sp>
        <p:nvSpPr>
          <p:cNvPr id="71711" name="Rectangle 1054"/>
          <p:cNvSpPr>
            <a:spLocks noChangeArrowheads="1"/>
          </p:cNvSpPr>
          <p:nvPr/>
        </p:nvSpPr>
        <p:spPr bwMode="auto">
          <a:xfrm>
            <a:off x="1406525" y="2709863"/>
            <a:ext cx="765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Start</a:t>
            </a:r>
          </a:p>
          <a:p>
            <a:pPr algn="ctr" eaLnBrk="0" hangingPunct="0"/>
            <a:r>
              <a:rPr lang="en-US" sz="1800">
                <a:latin typeface="Arial" charset="0"/>
              </a:rPr>
              <a:t>frame</a:t>
            </a:r>
          </a:p>
        </p:txBody>
      </p:sp>
      <p:sp>
        <p:nvSpPr>
          <p:cNvPr id="71712" name="Rectangle 1055"/>
          <p:cNvSpPr>
            <a:spLocks noChangeArrowheads="1"/>
          </p:cNvSpPr>
          <p:nvPr/>
        </p:nvSpPr>
        <p:spPr bwMode="auto">
          <a:xfrm>
            <a:off x="3106738" y="1384300"/>
            <a:ext cx="22542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802.3 MAC Frame</a:t>
            </a:r>
          </a:p>
        </p:txBody>
      </p:sp>
      <p:sp>
        <p:nvSpPr>
          <p:cNvPr id="71713" name="Line 1056"/>
          <p:cNvSpPr>
            <a:spLocks noChangeShapeType="1"/>
          </p:cNvSpPr>
          <p:nvPr/>
        </p:nvSpPr>
        <p:spPr bwMode="auto">
          <a:xfrm>
            <a:off x="2205038" y="2757488"/>
            <a:ext cx="631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71714" name="Text Box 1057"/>
          <p:cNvSpPr txBox="1">
            <a:spLocks noChangeArrowheads="1"/>
          </p:cNvSpPr>
          <p:nvPr/>
        </p:nvSpPr>
        <p:spPr bwMode="auto">
          <a:xfrm>
            <a:off x="412750" y="3703638"/>
            <a:ext cx="808672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600">
              <a:latin typeface="Arial" charset="0"/>
            </a:endParaRPr>
          </a:p>
        </p:txBody>
      </p:sp>
      <p:sp>
        <p:nvSpPr>
          <p:cNvPr id="71715" name="Oval 1058"/>
          <p:cNvSpPr>
            <a:spLocks noChangeArrowheads="1"/>
          </p:cNvSpPr>
          <p:nvPr/>
        </p:nvSpPr>
        <p:spPr bwMode="auto">
          <a:xfrm>
            <a:off x="-133350" y="1809750"/>
            <a:ext cx="2657475" cy="13906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802.3 MAC Frame</a:t>
            </a:r>
          </a:p>
        </p:txBody>
      </p:sp>
      <p:sp>
        <p:nvSpPr>
          <p:cNvPr id="72707" name="Content Placeholder 57"/>
          <p:cNvSpPr>
            <a:spLocks noGrp="1"/>
          </p:cNvSpPr>
          <p:nvPr>
            <p:ph sz="half" idx="1"/>
          </p:nvPr>
        </p:nvSpPr>
        <p:spPr>
          <a:xfrm>
            <a:off x="714375" y="3286125"/>
            <a:ext cx="3848100" cy="2881313"/>
          </a:xfrm>
        </p:spPr>
        <p:txBody>
          <a:bodyPr/>
          <a:lstStyle/>
          <a:p>
            <a:r>
              <a:rPr lang="en-US" sz="1800" smtClean="0"/>
              <a:t>Destination address</a:t>
            </a:r>
          </a:p>
          <a:p>
            <a:pPr lvl="1"/>
            <a:r>
              <a:rPr lang="en-US" sz="1600" smtClean="0"/>
              <a:t> single address</a:t>
            </a:r>
          </a:p>
          <a:p>
            <a:pPr lvl="1"/>
            <a:r>
              <a:rPr lang="en-US" sz="1600" smtClean="0"/>
              <a:t> group address</a:t>
            </a:r>
          </a:p>
          <a:p>
            <a:pPr lvl="1"/>
            <a:r>
              <a:rPr lang="en-US" sz="1600" smtClean="0"/>
              <a:t> broadcast = 111...111</a:t>
            </a:r>
          </a:p>
          <a:p>
            <a:endParaRPr lang="en-US" sz="1800" smtClean="0"/>
          </a:p>
          <a:p>
            <a:r>
              <a:rPr lang="en-US" sz="1800" smtClean="0"/>
              <a:t>Addresses</a:t>
            </a:r>
          </a:p>
          <a:p>
            <a:pPr lvl="1"/>
            <a:r>
              <a:rPr lang="en-US" sz="1600" smtClean="0"/>
              <a:t> local or global</a:t>
            </a:r>
          </a:p>
          <a:p>
            <a:endParaRPr lang="en-GB" sz="1800" smtClean="0"/>
          </a:p>
        </p:txBody>
      </p:sp>
      <p:sp>
        <p:nvSpPr>
          <p:cNvPr id="72708" name="Content Placeholder 56"/>
          <p:cNvSpPr>
            <a:spLocks noGrp="1"/>
          </p:cNvSpPr>
          <p:nvPr>
            <p:ph sz="half" idx="2"/>
          </p:nvPr>
        </p:nvSpPr>
        <p:spPr>
          <a:xfrm>
            <a:off x="4714875" y="3286125"/>
            <a:ext cx="3848100" cy="2881313"/>
          </a:xfrm>
        </p:spPr>
        <p:txBody>
          <a:bodyPr/>
          <a:lstStyle/>
          <a:p>
            <a:r>
              <a:rPr lang="en-US" sz="1800" smtClean="0"/>
              <a:t>Global addresses</a:t>
            </a:r>
          </a:p>
          <a:p>
            <a:pPr lvl="1"/>
            <a:r>
              <a:rPr lang="en-US" sz="1600" smtClean="0"/>
              <a:t> first 24 bits assigned to manufacturer;</a:t>
            </a:r>
          </a:p>
          <a:p>
            <a:pPr lvl="1"/>
            <a:r>
              <a:rPr lang="en-US" sz="1600" smtClean="0"/>
              <a:t> next 24 bits assigned by manufacturer</a:t>
            </a:r>
          </a:p>
          <a:p>
            <a:pPr lvl="1"/>
            <a:r>
              <a:rPr lang="en-US" sz="1600" smtClean="0"/>
              <a:t> Cisco  00-00-0C</a:t>
            </a:r>
          </a:p>
          <a:p>
            <a:pPr lvl="1"/>
            <a:r>
              <a:rPr lang="en-US" sz="1600" smtClean="0"/>
              <a:t> 3COM 02-60-8C</a:t>
            </a:r>
          </a:p>
          <a:p>
            <a:endParaRPr lang="en-GB" sz="1800" smtClean="0"/>
          </a:p>
          <a:p>
            <a:endParaRPr lang="en-GB" smtClean="0"/>
          </a:p>
        </p:txBody>
      </p:sp>
      <p:grpSp>
        <p:nvGrpSpPr>
          <p:cNvPr id="72709" name="Group 3"/>
          <p:cNvGrpSpPr>
            <a:grpSpLocks/>
          </p:cNvGrpSpPr>
          <p:nvPr/>
        </p:nvGrpSpPr>
        <p:grpSpPr bwMode="auto">
          <a:xfrm>
            <a:off x="284163" y="1000125"/>
            <a:ext cx="8693150" cy="4778375"/>
            <a:chOff x="188" y="632"/>
            <a:chExt cx="5476" cy="3010"/>
          </a:xfrm>
        </p:grpSpPr>
        <p:sp>
          <p:nvSpPr>
            <p:cNvPr id="72711" name="Rectangle 12"/>
            <p:cNvSpPr>
              <a:spLocks noChangeArrowheads="1"/>
            </p:cNvSpPr>
            <p:nvPr/>
          </p:nvSpPr>
          <p:spPr bwMode="auto">
            <a:xfrm>
              <a:off x="188" y="1101"/>
              <a:ext cx="5197" cy="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12" name="Rectangle 13"/>
            <p:cNvSpPr>
              <a:spLocks noChangeArrowheads="1"/>
            </p:cNvSpPr>
            <p:nvPr/>
          </p:nvSpPr>
          <p:spPr bwMode="auto">
            <a:xfrm>
              <a:off x="1400" y="1104"/>
              <a:ext cx="1640" cy="3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72713" name="Rectangle 14"/>
            <p:cNvSpPr>
              <a:spLocks noChangeArrowheads="1"/>
            </p:cNvSpPr>
            <p:nvPr/>
          </p:nvSpPr>
          <p:spPr bwMode="auto">
            <a:xfrm>
              <a:off x="226" y="1147"/>
              <a:ext cx="7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Preamble</a:t>
              </a:r>
            </a:p>
          </p:txBody>
        </p:sp>
        <p:sp>
          <p:nvSpPr>
            <p:cNvPr id="72714" name="Line 15"/>
            <p:cNvSpPr>
              <a:spLocks noChangeShapeType="1"/>
            </p:cNvSpPr>
            <p:nvPr/>
          </p:nvSpPr>
          <p:spPr bwMode="auto">
            <a:xfrm>
              <a:off x="951" y="1101"/>
              <a:ext cx="0" cy="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15" name="Rectangle 16"/>
            <p:cNvSpPr>
              <a:spLocks noChangeArrowheads="1"/>
            </p:cNvSpPr>
            <p:nvPr/>
          </p:nvSpPr>
          <p:spPr bwMode="auto">
            <a:xfrm>
              <a:off x="1011" y="1155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SD</a:t>
              </a:r>
            </a:p>
          </p:txBody>
        </p:sp>
        <p:sp>
          <p:nvSpPr>
            <p:cNvPr id="72716" name="Line 17"/>
            <p:cNvSpPr>
              <a:spLocks noChangeShapeType="1"/>
            </p:cNvSpPr>
            <p:nvPr/>
          </p:nvSpPr>
          <p:spPr bwMode="auto">
            <a:xfrm>
              <a:off x="1395" y="110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17" name="Rectangle 18"/>
            <p:cNvSpPr>
              <a:spLocks noChangeArrowheads="1"/>
            </p:cNvSpPr>
            <p:nvPr/>
          </p:nvSpPr>
          <p:spPr bwMode="auto">
            <a:xfrm>
              <a:off x="1401" y="1067"/>
              <a:ext cx="83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Destination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address</a:t>
              </a:r>
            </a:p>
          </p:txBody>
        </p:sp>
        <p:sp>
          <p:nvSpPr>
            <p:cNvPr id="72718" name="Line 19"/>
            <p:cNvSpPr>
              <a:spLocks noChangeShapeType="1"/>
            </p:cNvSpPr>
            <p:nvPr/>
          </p:nvSpPr>
          <p:spPr bwMode="auto">
            <a:xfrm>
              <a:off x="2241" y="110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19" name="Rectangle 20"/>
            <p:cNvSpPr>
              <a:spLocks noChangeArrowheads="1"/>
            </p:cNvSpPr>
            <p:nvPr/>
          </p:nvSpPr>
          <p:spPr bwMode="auto">
            <a:xfrm>
              <a:off x="2350" y="1067"/>
              <a:ext cx="62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Source 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address</a:t>
              </a:r>
            </a:p>
          </p:txBody>
        </p:sp>
        <p:sp>
          <p:nvSpPr>
            <p:cNvPr id="72720" name="Line 21"/>
            <p:cNvSpPr>
              <a:spLocks noChangeShapeType="1"/>
            </p:cNvSpPr>
            <p:nvPr/>
          </p:nvSpPr>
          <p:spPr bwMode="auto">
            <a:xfrm>
              <a:off x="3044" y="110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21" name="Rectangle 22"/>
            <p:cNvSpPr>
              <a:spLocks noChangeArrowheads="1"/>
            </p:cNvSpPr>
            <p:nvPr/>
          </p:nvSpPr>
          <p:spPr bwMode="auto">
            <a:xfrm>
              <a:off x="3042" y="1147"/>
              <a:ext cx="55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Length</a:t>
              </a:r>
            </a:p>
          </p:txBody>
        </p:sp>
        <p:sp>
          <p:nvSpPr>
            <p:cNvPr id="72722" name="Line 23"/>
            <p:cNvSpPr>
              <a:spLocks noChangeShapeType="1"/>
            </p:cNvSpPr>
            <p:nvPr/>
          </p:nvSpPr>
          <p:spPr bwMode="auto">
            <a:xfrm>
              <a:off x="3610" y="110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23" name="Rectangle 24"/>
            <p:cNvSpPr>
              <a:spLocks noChangeArrowheads="1"/>
            </p:cNvSpPr>
            <p:nvPr/>
          </p:nvSpPr>
          <p:spPr bwMode="auto">
            <a:xfrm>
              <a:off x="3592" y="1131"/>
              <a:ext cx="8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Information</a:t>
              </a:r>
            </a:p>
          </p:txBody>
        </p:sp>
        <p:sp>
          <p:nvSpPr>
            <p:cNvPr id="72724" name="Line 25"/>
            <p:cNvSpPr>
              <a:spLocks noChangeShapeType="1"/>
            </p:cNvSpPr>
            <p:nvPr/>
          </p:nvSpPr>
          <p:spPr bwMode="auto">
            <a:xfrm>
              <a:off x="4430" y="110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25" name="Rectangle 26"/>
            <p:cNvSpPr>
              <a:spLocks noChangeArrowheads="1"/>
            </p:cNvSpPr>
            <p:nvPr/>
          </p:nvSpPr>
          <p:spPr bwMode="auto">
            <a:xfrm>
              <a:off x="4420" y="1139"/>
              <a:ext cx="37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Pad</a:t>
              </a:r>
            </a:p>
          </p:txBody>
        </p:sp>
        <p:sp>
          <p:nvSpPr>
            <p:cNvPr id="72726" name="Line 27"/>
            <p:cNvSpPr>
              <a:spLocks noChangeShapeType="1"/>
            </p:cNvSpPr>
            <p:nvPr/>
          </p:nvSpPr>
          <p:spPr bwMode="auto">
            <a:xfrm>
              <a:off x="4840" y="110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27" name="Rectangle 28"/>
            <p:cNvSpPr>
              <a:spLocks noChangeArrowheads="1"/>
            </p:cNvSpPr>
            <p:nvPr/>
          </p:nvSpPr>
          <p:spPr bwMode="auto">
            <a:xfrm>
              <a:off x="4891" y="1131"/>
              <a:ext cx="4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FCS</a:t>
              </a:r>
            </a:p>
          </p:txBody>
        </p:sp>
        <p:sp>
          <p:nvSpPr>
            <p:cNvPr id="72728" name="Rectangle 29"/>
            <p:cNvSpPr>
              <a:spLocks noChangeArrowheads="1"/>
            </p:cNvSpPr>
            <p:nvPr/>
          </p:nvSpPr>
          <p:spPr bwMode="auto">
            <a:xfrm>
              <a:off x="505" y="89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72729" name="Rectangle 30"/>
            <p:cNvSpPr>
              <a:spLocks noChangeArrowheads="1"/>
            </p:cNvSpPr>
            <p:nvPr/>
          </p:nvSpPr>
          <p:spPr bwMode="auto">
            <a:xfrm>
              <a:off x="1098" y="89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72730" name="Rectangle 31"/>
            <p:cNvSpPr>
              <a:spLocks noChangeArrowheads="1"/>
            </p:cNvSpPr>
            <p:nvPr/>
          </p:nvSpPr>
          <p:spPr bwMode="auto">
            <a:xfrm>
              <a:off x="1656" y="891"/>
              <a:ext cx="2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 6</a:t>
              </a:r>
            </a:p>
          </p:txBody>
        </p:sp>
        <p:sp>
          <p:nvSpPr>
            <p:cNvPr id="72731" name="Rectangle 32"/>
            <p:cNvSpPr>
              <a:spLocks noChangeArrowheads="1"/>
            </p:cNvSpPr>
            <p:nvPr/>
          </p:nvSpPr>
          <p:spPr bwMode="auto">
            <a:xfrm>
              <a:off x="2502" y="89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72732" name="Rectangle 33"/>
            <p:cNvSpPr>
              <a:spLocks noChangeArrowheads="1"/>
            </p:cNvSpPr>
            <p:nvPr/>
          </p:nvSpPr>
          <p:spPr bwMode="auto">
            <a:xfrm>
              <a:off x="3243" y="89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72733" name="Rectangle 34"/>
            <p:cNvSpPr>
              <a:spLocks noChangeArrowheads="1"/>
            </p:cNvSpPr>
            <p:nvPr/>
          </p:nvSpPr>
          <p:spPr bwMode="auto">
            <a:xfrm>
              <a:off x="5039" y="89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72734" name="Line 35"/>
            <p:cNvSpPr>
              <a:spLocks noChangeShapeType="1"/>
            </p:cNvSpPr>
            <p:nvPr/>
          </p:nvSpPr>
          <p:spPr bwMode="auto">
            <a:xfrm flipV="1">
              <a:off x="262" y="763"/>
              <a:ext cx="17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35" name="Line 36"/>
            <p:cNvSpPr>
              <a:spLocks noChangeShapeType="1"/>
            </p:cNvSpPr>
            <p:nvPr/>
          </p:nvSpPr>
          <p:spPr bwMode="auto">
            <a:xfrm>
              <a:off x="3451" y="787"/>
              <a:ext cx="18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36" name="Rectangle 37"/>
            <p:cNvSpPr>
              <a:spLocks noChangeArrowheads="1"/>
            </p:cNvSpPr>
            <p:nvPr/>
          </p:nvSpPr>
          <p:spPr bwMode="auto">
            <a:xfrm>
              <a:off x="2502" y="1483"/>
              <a:ext cx="110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64 - 1518 bytes</a:t>
              </a:r>
            </a:p>
          </p:txBody>
        </p:sp>
        <p:sp>
          <p:nvSpPr>
            <p:cNvPr id="72737" name="Rectangle 38"/>
            <p:cNvSpPr>
              <a:spLocks noChangeArrowheads="1"/>
            </p:cNvSpPr>
            <p:nvPr/>
          </p:nvSpPr>
          <p:spPr bwMode="auto">
            <a:xfrm>
              <a:off x="191" y="1467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Synch</a:t>
              </a:r>
            </a:p>
          </p:txBody>
        </p:sp>
        <p:sp>
          <p:nvSpPr>
            <p:cNvPr id="72738" name="Rectangle 39"/>
            <p:cNvSpPr>
              <a:spLocks noChangeArrowheads="1"/>
            </p:cNvSpPr>
            <p:nvPr/>
          </p:nvSpPr>
          <p:spPr bwMode="auto">
            <a:xfrm>
              <a:off x="910" y="1467"/>
              <a:ext cx="48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Start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frame</a:t>
              </a:r>
            </a:p>
          </p:txBody>
        </p:sp>
        <p:sp>
          <p:nvSpPr>
            <p:cNvPr id="72739" name="Rectangle 46"/>
            <p:cNvSpPr>
              <a:spLocks noChangeArrowheads="1"/>
            </p:cNvSpPr>
            <p:nvPr/>
          </p:nvSpPr>
          <p:spPr bwMode="auto">
            <a:xfrm>
              <a:off x="2685" y="2083"/>
              <a:ext cx="297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buFontTx/>
                <a:buChar char="•"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72740" name="Rectangle 50"/>
            <p:cNvSpPr>
              <a:spLocks noChangeArrowheads="1"/>
            </p:cNvSpPr>
            <p:nvPr/>
          </p:nvSpPr>
          <p:spPr bwMode="auto">
            <a:xfrm>
              <a:off x="505" y="3411"/>
              <a:ext cx="11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endParaRPr lang="en-US" sz="1800">
                <a:latin typeface="Arial" charset="0"/>
              </a:endParaRPr>
            </a:p>
          </p:txBody>
        </p:sp>
        <p:sp>
          <p:nvSpPr>
            <p:cNvPr id="72741" name="Rectangle 53"/>
            <p:cNvSpPr>
              <a:spLocks noChangeArrowheads="1"/>
            </p:cNvSpPr>
            <p:nvPr/>
          </p:nvSpPr>
          <p:spPr bwMode="auto">
            <a:xfrm>
              <a:off x="1981" y="632"/>
              <a:ext cx="142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latin typeface="Arial" charset="0"/>
                </a:rPr>
                <a:t>802.3 MAC Frame</a:t>
              </a:r>
            </a:p>
          </p:txBody>
        </p:sp>
        <p:sp>
          <p:nvSpPr>
            <p:cNvPr id="72742" name="Line 54"/>
            <p:cNvSpPr>
              <a:spLocks noChangeShapeType="1"/>
            </p:cNvSpPr>
            <p:nvPr/>
          </p:nvSpPr>
          <p:spPr bwMode="auto">
            <a:xfrm>
              <a:off x="1413" y="1497"/>
              <a:ext cx="3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</p:grpSp>
      <p:sp>
        <p:nvSpPr>
          <p:cNvPr id="72710" name="Oval 55"/>
          <p:cNvSpPr>
            <a:spLocks noChangeArrowheads="1"/>
          </p:cNvSpPr>
          <p:nvPr/>
        </p:nvSpPr>
        <p:spPr bwMode="auto">
          <a:xfrm>
            <a:off x="1928813" y="1500188"/>
            <a:ext cx="3124200" cy="12192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802.3 MAC Frame</a:t>
            </a:r>
          </a:p>
        </p:txBody>
      </p:sp>
      <p:sp>
        <p:nvSpPr>
          <p:cNvPr id="73731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>
              <a:buFont typeface="Wingdings" pitchFamily="2" charset="2"/>
              <a:buNone/>
            </a:pPr>
            <a:endParaRPr lang="en-GB" smtClean="0"/>
          </a:p>
          <a:p>
            <a:r>
              <a:rPr lang="en-US" smtClean="0"/>
              <a:t>Length:  # bytes in information field</a:t>
            </a:r>
          </a:p>
          <a:p>
            <a:pPr lvl="1"/>
            <a:r>
              <a:rPr lang="en-US" smtClean="0"/>
              <a:t>Max frame 1518 bytes, excluding preamble &amp; SD</a:t>
            </a:r>
          </a:p>
          <a:p>
            <a:pPr lvl="1"/>
            <a:r>
              <a:rPr lang="en-US" smtClean="0"/>
              <a:t>Max information 1500 bytes:  05DC</a:t>
            </a:r>
          </a:p>
          <a:p>
            <a:r>
              <a:rPr lang="en-US" smtClean="0"/>
              <a:t>Pad:  ensures min frame of 64 bytes</a:t>
            </a:r>
          </a:p>
          <a:p>
            <a:r>
              <a:rPr lang="en-US" smtClean="0"/>
              <a:t>FCS:  CCITT-32 CRC, covers addresses, length, information, pad fields</a:t>
            </a:r>
          </a:p>
          <a:p>
            <a:pPr lvl="1"/>
            <a:r>
              <a:rPr lang="en-US" smtClean="0"/>
              <a:t>NIC discards frames with improper lengths or failed CRC</a:t>
            </a:r>
          </a:p>
          <a:p>
            <a:endParaRPr lang="en-GB" smtClean="0"/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260350" y="1384300"/>
            <a:ext cx="8445500" cy="1963738"/>
            <a:chOff x="164" y="872"/>
            <a:chExt cx="5320" cy="1237"/>
          </a:xfrm>
        </p:grpSpPr>
        <p:sp>
          <p:nvSpPr>
            <p:cNvPr id="73734" name="Rectangle 4"/>
            <p:cNvSpPr>
              <a:spLocks noChangeArrowheads="1"/>
            </p:cNvSpPr>
            <p:nvPr/>
          </p:nvSpPr>
          <p:spPr bwMode="auto">
            <a:xfrm>
              <a:off x="164" y="1341"/>
              <a:ext cx="5197" cy="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35" name="Rectangle 5"/>
            <p:cNvSpPr>
              <a:spLocks noChangeArrowheads="1"/>
            </p:cNvSpPr>
            <p:nvPr/>
          </p:nvSpPr>
          <p:spPr bwMode="auto">
            <a:xfrm>
              <a:off x="1376" y="1344"/>
              <a:ext cx="1640" cy="3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73736" name="Rectangle 6"/>
            <p:cNvSpPr>
              <a:spLocks noChangeArrowheads="1"/>
            </p:cNvSpPr>
            <p:nvPr/>
          </p:nvSpPr>
          <p:spPr bwMode="auto">
            <a:xfrm>
              <a:off x="202" y="1387"/>
              <a:ext cx="7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Preamble</a:t>
              </a:r>
            </a:p>
          </p:txBody>
        </p:sp>
        <p:sp>
          <p:nvSpPr>
            <p:cNvPr id="73737" name="Line 7"/>
            <p:cNvSpPr>
              <a:spLocks noChangeShapeType="1"/>
            </p:cNvSpPr>
            <p:nvPr/>
          </p:nvSpPr>
          <p:spPr bwMode="auto">
            <a:xfrm>
              <a:off x="927" y="1341"/>
              <a:ext cx="0" cy="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38" name="Rectangle 8"/>
            <p:cNvSpPr>
              <a:spLocks noChangeArrowheads="1"/>
            </p:cNvSpPr>
            <p:nvPr/>
          </p:nvSpPr>
          <p:spPr bwMode="auto">
            <a:xfrm>
              <a:off x="987" y="1395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SD</a:t>
              </a:r>
            </a:p>
          </p:txBody>
        </p:sp>
        <p:sp>
          <p:nvSpPr>
            <p:cNvPr id="73739" name="Line 9"/>
            <p:cNvSpPr>
              <a:spLocks noChangeShapeType="1"/>
            </p:cNvSpPr>
            <p:nvPr/>
          </p:nvSpPr>
          <p:spPr bwMode="auto">
            <a:xfrm>
              <a:off x="1371" y="13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40" name="Rectangle 10"/>
            <p:cNvSpPr>
              <a:spLocks noChangeArrowheads="1"/>
            </p:cNvSpPr>
            <p:nvPr/>
          </p:nvSpPr>
          <p:spPr bwMode="auto">
            <a:xfrm>
              <a:off x="1377" y="1307"/>
              <a:ext cx="83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Destination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address</a:t>
              </a:r>
            </a:p>
          </p:txBody>
        </p:sp>
        <p:sp>
          <p:nvSpPr>
            <p:cNvPr id="73741" name="Line 11"/>
            <p:cNvSpPr>
              <a:spLocks noChangeShapeType="1"/>
            </p:cNvSpPr>
            <p:nvPr/>
          </p:nvSpPr>
          <p:spPr bwMode="auto">
            <a:xfrm>
              <a:off x="2217" y="13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42" name="Rectangle 12"/>
            <p:cNvSpPr>
              <a:spLocks noChangeArrowheads="1"/>
            </p:cNvSpPr>
            <p:nvPr/>
          </p:nvSpPr>
          <p:spPr bwMode="auto">
            <a:xfrm>
              <a:off x="2326" y="1307"/>
              <a:ext cx="62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Source 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address</a:t>
              </a:r>
            </a:p>
          </p:txBody>
        </p:sp>
        <p:sp>
          <p:nvSpPr>
            <p:cNvPr id="73743" name="Line 13"/>
            <p:cNvSpPr>
              <a:spLocks noChangeShapeType="1"/>
            </p:cNvSpPr>
            <p:nvPr/>
          </p:nvSpPr>
          <p:spPr bwMode="auto">
            <a:xfrm>
              <a:off x="3020" y="13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44" name="Rectangle 14"/>
            <p:cNvSpPr>
              <a:spLocks noChangeArrowheads="1"/>
            </p:cNvSpPr>
            <p:nvPr/>
          </p:nvSpPr>
          <p:spPr bwMode="auto">
            <a:xfrm>
              <a:off x="3018" y="1387"/>
              <a:ext cx="55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Length</a:t>
              </a:r>
            </a:p>
          </p:txBody>
        </p:sp>
        <p:sp>
          <p:nvSpPr>
            <p:cNvPr id="73745" name="Line 15"/>
            <p:cNvSpPr>
              <a:spLocks noChangeShapeType="1"/>
            </p:cNvSpPr>
            <p:nvPr/>
          </p:nvSpPr>
          <p:spPr bwMode="auto">
            <a:xfrm>
              <a:off x="3586" y="13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46" name="Rectangle 16"/>
            <p:cNvSpPr>
              <a:spLocks noChangeArrowheads="1"/>
            </p:cNvSpPr>
            <p:nvPr/>
          </p:nvSpPr>
          <p:spPr bwMode="auto">
            <a:xfrm>
              <a:off x="3568" y="1371"/>
              <a:ext cx="8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Information</a:t>
              </a:r>
            </a:p>
          </p:txBody>
        </p:sp>
        <p:sp>
          <p:nvSpPr>
            <p:cNvPr id="73747" name="Line 17"/>
            <p:cNvSpPr>
              <a:spLocks noChangeShapeType="1"/>
            </p:cNvSpPr>
            <p:nvPr/>
          </p:nvSpPr>
          <p:spPr bwMode="auto">
            <a:xfrm>
              <a:off x="4406" y="13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48" name="Rectangle 18"/>
            <p:cNvSpPr>
              <a:spLocks noChangeArrowheads="1"/>
            </p:cNvSpPr>
            <p:nvPr/>
          </p:nvSpPr>
          <p:spPr bwMode="auto">
            <a:xfrm>
              <a:off x="4396" y="1379"/>
              <a:ext cx="37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Pad</a:t>
              </a:r>
            </a:p>
          </p:txBody>
        </p:sp>
        <p:sp>
          <p:nvSpPr>
            <p:cNvPr id="73749" name="Line 19"/>
            <p:cNvSpPr>
              <a:spLocks noChangeShapeType="1"/>
            </p:cNvSpPr>
            <p:nvPr/>
          </p:nvSpPr>
          <p:spPr bwMode="auto">
            <a:xfrm>
              <a:off x="4816" y="13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50" name="Rectangle 20"/>
            <p:cNvSpPr>
              <a:spLocks noChangeArrowheads="1"/>
            </p:cNvSpPr>
            <p:nvPr/>
          </p:nvSpPr>
          <p:spPr bwMode="auto">
            <a:xfrm>
              <a:off x="4867" y="1371"/>
              <a:ext cx="4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FCS</a:t>
              </a:r>
            </a:p>
          </p:txBody>
        </p:sp>
        <p:sp>
          <p:nvSpPr>
            <p:cNvPr id="73751" name="Rectangle 21"/>
            <p:cNvSpPr>
              <a:spLocks noChangeArrowheads="1"/>
            </p:cNvSpPr>
            <p:nvPr/>
          </p:nvSpPr>
          <p:spPr bwMode="auto">
            <a:xfrm>
              <a:off x="481" y="113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73752" name="Rectangle 22"/>
            <p:cNvSpPr>
              <a:spLocks noChangeArrowheads="1"/>
            </p:cNvSpPr>
            <p:nvPr/>
          </p:nvSpPr>
          <p:spPr bwMode="auto">
            <a:xfrm>
              <a:off x="1074" y="113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73753" name="Rectangle 23"/>
            <p:cNvSpPr>
              <a:spLocks noChangeArrowheads="1"/>
            </p:cNvSpPr>
            <p:nvPr/>
          </p:nvSpPr>
          <p:spPr bwMode="auto">
            <a:xfrm>
              <a:off x="1632" y="1131"/>
              <a:ext cx="2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 6</a:t>
              </a:r>
            </a:p>
          </p:txBody>
        </p:sp>
        <p:sp>
          <p:nvSpPr>
            <p:cNvPr id="73754" name="Rectangle 24"/>
            <p:cNvSpPr>
              <a:spLocks noChangeArrowheads="1"/>
            </p:cNvSpPr>
            <p:nvPr/>
          </p:nvSpPr>
          <p:spPr bwMode="auto">
            <a:xfrm>
              <a:off x="2478" y="113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73755" name="Rectangle 25"/>
            <p:cNvSpPr>
              <a:spLocks noChangeArrowheads="1"/>
            </p:cNvSpPr>
            <p:nvPr/>
          </p:nvSpPr>
          <p:spPr bwMode="auto">
            <a:xfrm>
              <a:off x="3219" y="113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73756" name="Rectangle 26"/>
            <p:cNvSpPr>
              <a:spLocks noChangeArrowheads="1"/>
            </p:cNvSpPr>
            <p:nvPr/>
          </p:nvSpPr>
          <p:spPr bwMode="auto">
            <a:xfrm>
              <a:off x="5015" y="113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73757" name="Line 27"/>
            <p:cNvSpPr>
              <a:spLocks noChangeShapeType="1"/>
            </p:cNvSpPr>
            <p:nvPr/>
          </p:nvSpPr>
          <p:spPr bwMode="auto">
            <a:xfrm flipV="1">
              <a:off x="238" y="1003"/>
              <a:ext cx="17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58" name="Line 28"/>
            <p:cNvSpPr>
              <a:spLocks noChangeShapeType="1"/>
            </p:cNvSpPr>
            <p:nvPr/>
          </p:nvSpPr>
          <p:spPr bwMode="auto">
            <a:xfrm>
              <a:off x="3427" y="1027"/>
              <a:ext cx="18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59" name="Rectangle 29"/>
            <p:cNvSpPr>
              <a:spLocks noChangeArrowheads="1"/>
            </p:cNvSpPr>
            <p:nvPr/>
          </p:nvSpPr>
          <p:spPr bwMode="auto">
            <a:xfrm>
              <a:off x="2478" y="1723"/>
              <a:ext cx="110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64 - 1518 bytes</a:t>
              </a:r>
            </a:p>
          </p:txBody>
        </p:sp>
        <p:sp>
          <p:nvSpPr>
            <p:cNvPr id="73760" name="Rectangle 30"/>
            <p:cNvSpPr>
              <a:spLocks noChangeArrowheads="1"/>
            </p:cNvSpPr>
            <p:nvPr/>
          </p:nvSpPr>
          <p:spPr bwMode="auto">
            <a:xfrm>
              <a:off x="167" y="1707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Synch</a:t>
              </a:r>
            </a:p>
          </p:txBody>
        </p:sp>
        <p:sp>
          <p:nvSpPr>
            <p:cNvPr id="73761" name="Rectangle 31"/>
            <p:cNvSpPr>
              <a:spLocks noChangeArrowheads="1"/>
            </p:cNvSpPr>
            <p:nvPr/>
          </p:nvSpPr>
          <p:spPr bwMode="auto">
            <a:xfrm>
              <a:off x="886" y="1707"/>
              <a:ext cx="482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Start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frame</a:t>
              </a:r>
            </a:p>
          </p:txBody>
        </p:sp>
        <p:sp>
          <p:nvSpPr>
            <p:cNvPr id="73762" name="Rectangle 32"/>
            <p:cNvSpPr>
              <a:spLocks noChangeArrowheads="1"/>
            </p:cNvSpPr>
            <p:nvPr/>
          </p:nvSpPr>
          <p:spPr bwMode="auto">
            <a:xfrm>
              <a:off x="1957" y="872"/>
              <a:ext cx="142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latin typeface="Arial" charset="0"/>
                </a:rPr>
                <a:t>802.3 MAC Frame</a:t>
              </a:r>
            </a:p>
          </p:txBody>
        </p:sp>
        <p:sp>
          <p:nvSpPr>
            <p:cNvPr id="73763" name="Line 33"/>
            <p:cNvSpPr>
              <a:spLocks noChangeShapeType="1"/>
            </p:cNvSpPr>
            <p:nvPr/>
          </p:nvSpPr>
          <p:spPr bwMode="auto">
            <a:xfrm>
              <a:off x="1389" y="1737"/>
              <a:ext cx="3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3764" name="Oval 34"/>
            <p:cNvSpPr>
              <a:spLocks noChangeArrowheads="1"/>
            </p:cNvSpPr>
            <p:nvPr/>
          </p:nvSpPr>
          <p:spPr bwMode="auto">
            <a:xfrm>
              <a:off x="2838" y="1140"/>
              <a:ext cx="2646" cy="768"/>
            </a:xfrm>
            <a:prstGeom prst="ellips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73733" name="Text Box 35"/>
          <p:cNvSpPr txBox="1">
            <a:spLocks noChangeArrowheads="1"/>
          </p:cNvSpPr>
          <p:nvPr/>
        </p:nvSpPr>
        <p:spPr bwMode="auto">
          <a:xfrm>
            <a:off x="374650" y="3760788"/>
            <a:ext cx="808672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q"/>
            </a:pPr>
            <a:endParaRPr lang="en-US" sz="2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DIX Ethernet II Frame Structure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DIX:  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igital, </a:t>
            </a: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ntel,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dirty="0" smtClean="0"/>
              <a:t>erox joint Ethernet specification</a:t>
            </a:r>
          </a:p>
          <a:p>
            <a:r>
              <a:rPr lang="en-US" dirty="0" smtClean="0"/>
              <a:t>Type Field:  to identify protocol of PDU in information field, e.g. IP, ARP</a:t>
            </a:r>
          </a:p>
          <a:p>
            <a:r>
              <a:rPr lang="en-US" dirty="0" smtClean="0"/>
              <a:t>Framing:  How does receiver know frame length?</a:t>
            </a:r>
          </a:p>
          <a:p>
            <a:pPr lvl="1"/>
            <a:r>
              <a:rPr lang="en-US" dirty="0" smtClean="0"/>
              <a:t>physical layer signal, byte count, FCS</a:t>
            </a:r>
          </a:p>
        </p:txBody>
      </p:sp>
      <p:grpSp>
        <p:nvGrpSpPr>
          <p:cNvPr id="74756" name="Group 1028"/>
          <p:cNvGrpSpPr>
            <a:grpSpLocks/>
          </p:cNvGrpSpPr>
          <p:nvPr/>
        </p:nvGrpSpPr>
        <p:grpSpPr bwMode="auto">
          <a:xfrm>
            <a:off x="406400" y="1571625"/>
            <a:ext cx="8610600" cy="1989138"/>
            <a:chOff x="144" y="1656"/>
            <a:chExt cx="5424" cy="1253"/>
          </a:xfrm>
        </p:grpSpPr>
        <p:sp>
          <p:nvSpPr>
            <p:cNvPr id="74757" name="Rectangle 1029"/>
            <p:cNvSpPr>
              <a:spLocks noChangeArrowheads="1"/>
            </p:cNvSpPr>
            <p:nvPr/>
          </p:nvSpPr>
          <p:spPr bwMode="auto">
            <a:xfrm>
              <a:off x="144" y="2141"/>
              <a:ext cx="5419" cy="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58" name="Rectangle 1030"/>
            <p:cNvSpPr>
              <a:spLocks noChangeArrowheads="1"/>
            </p:cNvSpPr>
            <p:nvPr/>
          </p:nvSpPr>
          <p:spPr bwMode="auto">
            <a:xfrm>
              <a:off x="184" y="2187"/>
              <a:ext cx="729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Preamble</a:t>
              </a:r>
            </a:p>
          </p:txBody>
        </p:sp>
        <p:sp>
          <p:nvSpPr>
            <p:cNvPr id="74759" name="Line 1031"/>
            <p:cNvSpPr>
              <a:spLocks noChangeShapeType="1"/>
            </p:cNvSpPr>
            <p:nvPr/>
          </p:nvSpPr>
          <p:spPr bwMode="auto">
            <a:xfrm>
              <a:off x="940" y="2141"/>
              <a:ext cx="0" cy="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0" name="Rectangle 1032"/>
            <p:cNvSpPr>
              <a:spLocks noChangeArrowheads="1"/>
            </p:cNvSpPr>
            <p:nvPr/>
          </p:nvSpPr>
          <p:spPr bwMode="auto">
            <a:xfrm>
              <a:off x="1002" y="2195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SD</a:t>
              </a:r>
            </a:p>
          </p:txBody>
        </p:sp>
        <p:sp>
          <p:nvSpPr>
            <p:cNvPr id="74761" name="Line 1033"/>
            <p:cNvSpPr>
              <a:spLocks noChangeShapeType="1"/>
            </p:cNvSpPr>
            <p:nvPr/>
          </p:nvSpPr>
          <p:spPr bwMode="auto">
            <a:xfrm>
              <a:off x="1403" y="21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2" name="Rectangle 1034"/>
            <p:cNvSpPr>
              <a:spLocks noChangeArrowheads="1"/>
            </p:cNvSpPr>
            <p:nvPr/>
          </p:nvSpPr>
          <p:spPr bwMode="auto">
            <a:xfrm>
              <a:off x="1427" y="2107"/>
              <a:ext cx="835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Destination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address</a:t>
              </a:r>
            </a:p>
          </p:txBody>
        </p:sp>
        <p:sp>
          <p:nvSpPr>
            <p:cNvPr id="74763" name="Line 1035"/>
            <p:cNvSpPr>
              <a:spLocks noChangeShapeType="1"/>
            </p:cNvSpPr>
            <p:nvPr/>
          </p:nvSpPr>
          <p:spPr bwMode="auto">
            <a:xfrm>
              <a:off x="2285" y="21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4" name="Rectangle 1036"/>
            <p:cNvSpPr>
              <a:spLocks noChangeArrowheads="1"/>
            </p:cNvSpPr>
            <p:nvPr/>
          </p:nvSpPr>
          <p:spPr bwMode="auto">
            <a:xfrm>
              <a:off x="2412" y="2107"/>
              <a:ext cx="626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Source 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address</a:t>
              </a:r>
            </a:p>
          </p:txBody>
        </p:sp>
        <p:sp>
          <p:nvSpPr>
            <p:cNvPr id="74765" name="Line 1037"/>
            <p:cNvSpPr>
              <a:spLocks noChangeShapeType="1"/>
            </p:cNvSpPr>
            <p:nvPr/>
          </p:nvSpPr>
          <p:spPr bwMode="auto">
            <a:xfrm>
              <a:off x="3122" y="21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6" name="Rectangle 1038"/>
            <p:cNvSpPr>
              <a:spLocks noChangeArrowheads="1"/>
            </p:cNvSpPr>
            <p:nvPr/>
          </p:nvSpPr>
          <p:spPr bwMode="auto">
            <a:xfrm>
              <a:off x="3121" y="2187"/>
              <a:ext cx="4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Type</a:t>
              </a:r>
            </a:p>
          </p:txBody>
        </p:sp>
        <p:sp>
          <p:nvSpPr>
            <p:cNvPr id="74767" name="Line 1039"/>
            <p:cNvSpPr>
              <a:spLocks noChangeShapeType="1"/>
            </p:cNvSpPr>
            <p:nvPr/>
          </p:nvSpPr>
          <p:spPr bwMode="auto">
            <a:xfrm>
              <a:off x="3713" y="21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8" name="Rectangle 1040"/>
            <p:cNvSpPr>
              <a:spLocks noChangeArrowheads="1"/>
            </p:cNvSpPr>
            <p:nvPr/>
          </p:nvSpPr>
          <p:spPr bwMode="auto">
            <a:xfrm>
              <a:off x="3903" y="2171"/>
              <a:ext cx="8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Information</a:t>
              </a:r>
            </a:p>
          </p:txBody>
        </p:sp>
        <p:sp>
          <p:nvSpPr>
            <p:cNvPr id="74769" name="Line 1041"/>
            <p:cNvSpPr>
              <a:spLocks noChangeShapeType="1"/>
            </p:cNvSpPr>
            <p:nvPr/>
          </p:nvSpPr>
          <p:spPr bwMode="auto">
            <a:xfrm>
              <a:off x="5013" y="2141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70" name="Rectangle 1042"/>
            <p:cNvSpPr>
              <a:spLocks noChangeArrowheads="1"/>
            </p:cNvSpPr>
            <p:nvPr/>
          </p:nvSpPr>
          <p:spPr bwMode="auto">
            <a:xfrm>
              <a:off x="5049" y="2171"/>
              <a:ext cx="40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FCS</a:t>
              </a:r>
            </a:p>
          </p:txBody>
        </p:sp>
        <p:sp>
          <p:nvSpPr>
            <p:cNvPr id="74771" name="Rectangle 1043"/>
            <p:cNvSpPr>
              <a:spLocks noChangeArrowheads="1"/>
            </p:cNvSpPr>
            <p:nvPr/>
          </p:nvSpPr>
          <p:spPr bwMode="auto">
            <a:xfrm>
              <a:off x="475" y="1947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74772" name="Rectangle 1044"/>
            <p:cNvSpPr>
              <a:spLocks noChangeArrowheads="1"/>
            </p:cNvSpPr>
            <p:nvPr/>
          </p:nvSpPr>
          <p:spPr bwMode="auto">
            <a:xfrm>
              <a:off x="1093" y="193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74773" name="Rectangle 1045"/>
            <p:cNvSpPr>
              <a:spLocks noChangeArrowheads="1"/>
            </p:cNvSpPr>
            <p:nvPr/>
          </p:nvSpPr>
          <p:spPr bwMode="auto">
            <a:xfrm>
              <a:off x="1711" y="193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74774" name="Rectangle 1046"/>
            <p:cNvSpPr>
              <a:spLocks noChangeArrowheads="1"/>
            </p:cNvSpPr>
            <p:nvPr/>
          </p:nvSpPr>
          <p:spPr bwMode="auto">
            <a:xfrm>
              <a:off x="2593" y="1915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74775" name="Rectangle 1047"/>
            <p:cNvSpPr>
              <a:spLocks noChangeArrowheads="1"/>
            </p:cNvSpPr>
            <p:nvPr/>
          </p:nvSpPr>
          <p:spPr bwMode="auto">
            <a:xfrm>
              <a:off x="3330" y="1931"/>
              <a:ext cx="19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74776" name="Rectangle 1048"/>
            <p:cNvSpPr>
              <a:spLocks noChangeArrowheads="1"/>
            </p:cNvSpPr>
            <p:nvPr/>
          </p:nvSpPr>
          <p:spPr bwMode="auto">
            <a:xfrm>
              <a:off x="5203" y="1931"/>
              <a:ext cx="19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74777" name="Line 1049"/>
            <p:cNvSpPr>
              <a:spLocks noChangeShapeType="1"/>
            </p:cNvSpPr>
            <p:nvPr/>
          </p:nvSpPr>
          <p:spPr bwMode="auto">
            <a:xfrm flipV="1">
              <a:off x="221" y="1787"/>
              <a:ext cx="17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78" name="Line 1050"/>
            <p:cNvSpPr>
              <a:spLocks noChangeShapeType="1"/>
            </p:cNvSpPr>
            <p:nvPr/>
          </p:nvSpPr>
          <p:spPr bwMode="auto">
            <a:xfrm>
              <a:off x="3547" y="1811"/>
              <a:ext cx="19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79" name="Rectangle 1051"/>
            <p:cNvSpPr>
              <a:spLocks noChangeArrowheads="1"/>
            </p:cNvSpPr>
            <p:nvPr/>
          </p:nvSpPr>
          <p:spPr bwMode="auto">
            <a:xfrm>
              <a:off x="2557" y="2555"/>
              <a:ext cx="110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64 - 1518 bytes</a:t>
              </a:r>
            </a:p>
          </p:txBody>
        </p:sp>
        <p:sp>
          <p:nvSpPr>
            <p:cNvPr id="74780" name="Rectangle 1052"/>
            <p:cNvSpPr>
              <a:spLocks noChangeArrowheads="1"/>
            </p:cNvSpPr>
            <p:nvPr/>
          </p:nvSpPr>
          <p:spPr bwMode="auto">
            <a:xfrm>
              <a:off x="147" y="2507"/>
              <a:ext cx="5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>
                  <a:latin typeface="Arial" charset="0"/>
                </a:rPr>
                <a:t>Synch</a:t>
              </a:r>
            </a:p>
          </p:txBody>
        </p:sp>
        <p:sp>
          <p:nvSpPr>
            <p:cNvPr id="74781" name="Rectangle 1053"/>
            <p:cNvSpPr>
              <a:spLocks noChangeArrowheads="1"/>
            </p:cNvSpPr>
            <p:nvPr/>
          </p:nvSpPr>
          <p:spPr bwMode="auto">
            <a:xfrm>
              <a:off x="888" y="2507"/>
              <a:ext cx="484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>
                  <a:latin typeface="Arial" charset="0"/>
                </a:rPr>
                <a:t>Start</a:t>
              </a:r>
            </a:p>
            <a:p>
              <a:pPr algn="ctr" eaLnBrk="0" hangingPunct="0"/>
              <a:r>
                <a:rPr lang="en-US" sz="1800">
                  <a:latin typeface="Arial" charset="0"/>
                </a:rPr>
                <a:t>frame</a:t>
              </a:r>
            </a:p>
          </p:txBody>
        </p:sp>
        <p:sp>
          <p:nvSpPr>
            <p:cNvPr id="74782" name="Rectangle 1054"/>
            <p:cNvSpPr>
              <a:spLocks noChangeArrowheads="1"/>
            </p:cNvSpPr>
            <p:nvPr/>
          </p:nvSpPr>
          <p:spPr bwMode="auto">
            <a:xfrm>
              <a:off x="2014" y="1656"/>
              <a:ext cx="117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latin typeface="Arial" charset="0"/>
                </a:rPr>
                <a:t>Ethernet frame</a:t>
              </a:r>
            </a:p>
          </p:txBody>
        </p:sp>
        <p:sp>
          <p:nvSpPr>
            <p:cNvPr id="74783" name="Line 1055"/>
            <p:cNvSpPr>
              <a:spLocks noChangeShapeType="1"/>
            </p:cNvSpPr>
            <p:nvPr/>
          </p:nvSpPr>
          <p:spPr bwMode="auto">
            <a:xfrm>
              <a:off x="1403" y="2537"/>
              <a:ext cx="41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5000"/>
                  </a:schemeClr>
                </a:solidFill>
              </a:rPr>
              <a:t>IEEE 802.3 Physical Layer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1975" y="3398838"/>
            <a:ext cx="3967163" cy="1736725"/>
            <a:chOff x="371" y="2205"/>
            <a:chExt cx="2499" cy="1094"/>
          </a:xfrm>
        </p:grpSpPr>
        <p:sp>
          <p:nvSpPr>
            <p:cNvPr id="3133" name="Freeform 4"/>
            <p:cNvSpPr>
              <a:spLocks/>
            </p:cNvSpPr>
            <p:nvPr/>
          </p:nvSpPr>
          <p:spPr bwMode="auto">
            <a:xfrm flipH="1">
              <a:off x="501" y="3023"/>
              <a:ext cx="218" cy="276"/>
            </a:xfrm>
            <a:custGeom>
              <a:avLst/>
              <a:gdLst>
                <a:gd name="T0" fmla="*/ 0 w 395"/>
                <a:gd name="T1" fmla="*/ 0 h 628"/>
                <a:gd name="T2" fmla="*/ 1 w 395"/>
                <a:gd name="T3" fmla="*/ 0 h 628"/>
                <a:gd name="T4" fmla="*/ 1 w 395"/>
                <a:gd name="T5" fmla="*/ 0 h 628"/>
                <a:gd name="T6" fmla="*/ 1 w 395"/>
                <a:gd name="T7" fmla="*/ 0 h 628"/>
                <a:gd name="T8" fmla="*/ 1 w 395"/>
                <a:gd name="T9" fmla="*/ 0 h 6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628"/>
                <a:gd name="T17" fmla="*/ 395 w 395"/>
                <a:gd name="T18" fmla="*/ 628 h 6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628">
                  <a:moveTo>
                    <a:pt x="0" y="67"/>
                  </a:moveTo>
                  <a:cubicBezTo>
                    <a:pt x="92" y="39"/>
                    <a:pt x="185" y="12"/>
                    <a:pt x="250" y="13"/>
                  </a:cubicBezTo>
                  <a:cubicBezTo>
                    <a:pt x="315" y="14"/>
                    <a:pt x="395" y="0"/>
                    <a:pt x="390" y="75"/>
                  </a:cubicBezTo>
                  <a:cubicBezTo>
                    <a:pt x="385" y="150"/>
                    <a:pt x="231" y="373"/>
                    <a:pt x="219" y="465"/>
                  </a:cubicBezTo>
                  <a:cubicBezTo>
                    <a:pt x="207" y="557"/>
                    <a:pt x="263" y="592"/>
                    <a:pt x="320" y="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4" name="Freeform 5"/>
            <p:cNvSpPr>
              <a:spLocks/>
            </p:cNvSpPr>
            <p:nvPr/>
          </p:nvSpPr>
          <p:spPr bwMode="auto">
            <a:xfrm flipH="1">
              <a:off x="2323" y="2774"/>
              <a:ext cx="218" cy="276"/>
            </a:xfrm>
            <a:custGeom>
              <a:avLst/>
              <a:gdLst>
                <a:gd name="T0" fmla="*/ 0 w 395"/>
                <a:gd name="T1" fmla="*/ 0 h 628"/>
                <a:gd name="T2" fmla="*/ 1 w 395"/>
                <a:gd name="T3" fmla="*/ 0 h 628"/>
                <a:gd name="T4" fmla="*/ 1 w 395"/>
                <a:gd name="T5" fmla="*/ 0 h 628"/>
                <a:gd name="T6" fmla="*/ 1 w 395"/>
                <a:gd name="T7" fmla="*/ 0 h 628"/>
                <a:gd name="T8" fmla="*/ 1 w 395"/>
                <a:gd name="T9" fmla="*/ 0 h 6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628"/>
                <a:gd name="T17" fmla="*/ 395 w 395"/>
                <a:gd name="T18" fmla="*/ 628 h 6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628">
                  <a:moveTo>
                    <a:pt x="0" y="67"/>
                  </a:moveTo>
                  <a:cubicBezTo>
                    <a:pt x="92" y="39"/>
                    <a:pt x="185" y="12"/>
                    <a:pt x="250" y="13"/>
                  </a:cubicBezTo>
                  <a:cubicBezTo>
                    <a:pt x="315" y="14"/>
                    <a:pt x="395" y="0"/>
                    <a:pt x="390" y="75"/>
                  </a:cubicBezTo>
                  <a:cubicBezTo>
                    <a:pt x="385" y="150"/>
                    <a:pt x="231" y="373"/>
                    <a:pt x="219" y="465"/>
                  </a:cubicBezTo>
                  <a:cubicBezTo>
                    <a:pt x="207" y="557"/>
                    <a:pt x="263" y="592"/>
                    <a:pt x="320" y="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5" name="Freeform 6"/>
            <p:cNvSpPr>
              <a:spLocks/>
            </p:cNvSpPr>
            <p:nvPr/>
          </p:nvSpPr>
          <p:spPr bwMode="auto">
            <a:xfrm>
              <a:off x="1031" y="2778"/>
              <a:ext cx="218" cy="276"/>
            </a:xfrm>
            <a:custGeom>
              <a:avLst/>
              <a:gdLst>
                <a:gd name="T0" fmla="*/ 0 w 395"/>
                <a:gd name="T1" fmla="*/ 0 h 628"/>
                <a:gd name="T2" fmla="*/ 1 w 395"/>
                <a:gd name="T3" fmla="*/ 0 h 628"/>
                <a:gd name="T4" fmla="*/ 1 w 395"/>
                <a:gd name="T5" fmla="*/ 0 h 628"/>
                <a:gd name="T6" fmla="*/ 1 w 395"/>
                <a:gd name="T7" fmla="*/ 0 h 628"/>
                <a:gd name="T8" fmla="*/ 1 w 395"/>
                <a:gd name="T9" fmla="*/ 0 h 6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628"/>
                <a:gd name="T17" fmla="*/ 395 w 395"/>
                <a:gd name="T18" fmla="*/ 628 h 6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628">
                  <a:moveTo>
                    <a:pt x="0" y="67"/>
                  </a:moveTo>
                  <a:cubicBezTo>
                    <a:pt x="92" y="39"/>
                    <a:pt x="185" y="12"/>
                    <a:pt x="250" y="13"/>
                  </a:cubicBezTo>
                  <a:cubicBezTo>
                    <a:pt x="315" y="14"/>
                    <a:pt x="395" y="0"/>
                    <a:pt x="390" y="75"/>
                  </a:cubicBezTo>
                  <a:cubicBezTo>
                    <a:pt x="385" y="150"/>
                    <a:pt x="231" y="373"/>
                    <a:pt x="219" y="465"/>
                  </a:cubicBezTo>
                  <a:cubicBezTo>
                    <a:pt x="207" y="557"/>
                    <a:pt x="263" y="592"/>
                    <a:pt x="320" y="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6" name="Line 7"/>
            <p:cNvSpPr>
              <a:spLocks noChangeShapeType="1"/>
            </p:cNvSpPr>
            <p:nvPr/>
          </p:nvSpPr>
          <p:spPr bwMode="auto">
            <a:xfrm>
              <a:off x="371" y="3064"/>
              <a:ext cx="2231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7" name="Rectangle 8"/>
            <p:cNvSpPr>
              <a:spLocks noChangeArrowheads="1"/>
            </p:cNvSpPr>
            <p:nvPr/>
          </p:nvSpPr>
          <p:spPr bwMode="auto">
            <a:xfrm flipH="1">
              <a:off x="2128" y="2996"/>
              <a:ext cx="249" cy="6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8" name="Rectangle 9"/>
            <p:cNvSpPr>
              <a:spLocks noChangeArrowheads="1"/>
            </p:cNvSpPr>
            <p:nvPr/>
          </p:nvSpPr>
          <p:spPr bwMode="auto">
            <a:xfrm>
              <a:off x="1163" y="2998"/>
              <a:ext cx="249" cy="61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39" name="Rectangle 10"/>
            <p:cNvSpPr>
              <a:spLocks noChangeArrowheads="1"/>
            </p:cNvSpPr>
            <p:nvPr/>
          </p:nvSpPr>
          <p:spPr bwMode="auto">
            <a:xfrm>
              <a:off x="541" y="2995"/>
              <a:ext cx="249" cy="61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688" y="2408"/>
            <a:ext cx="398" cy="495"/>
          </p:xfrm>
          <a:graphic>
            <a:graphicData uri="http://schemas.openxmlformats.org/presentationml/2006/ole">
              <p:oleObj spid="_x0000_s3077" name="Clip" r:id="rId3" imgW="2048040" imgH="2857680" progId="">
                <p:embed/>
              </p:oleObj>
            </a:graphicData>
          </a:graphic>
        </p:graphicFrame>
        <p:sp>
          <p:nvSpPr>
            <p:cNvPr id="3140" name="Freeform 13"/>
            <p:cNvSpPr>
              <a:spLocks/>
            </p:cNvSpPr>
            <p:nvPr/>
          </p:nvSpPr>
          <p:spPr bwMode="auto">
            <a:xfrm>
              <a:off x="1808" y="3020"/>
              <a:ext cx="218" cy="276"/>
            </a:xfrm>
            <a:custGeom>
              <a:avLst/>
              <a:gdLst>
                <a:gd name="T0" fmla="*/ 0 w 395"/>
                <a:gd name="T1" fmla="*/ 0 h 628"/>
                <a:gd name="T2" fmla="*/ 1 w 395"/>
                <a:gd name="T3" fmla="*/ 0 h 628"/>
                <a:gd name="T4" fmla="*/ 1 w 395"/>
                <a:gd name="T5" fmla="*/ 0 h 628"/>
                <a:gd name="T6" fmla="*/ 1 w 395"/>
                <a:gd name="T7" fmla="*/ 0 h 628"/>
                <a:gd name="T8" fmla="*/ 1 w 395"/>
                <a:gd name="T9" fmla="*/ 0 h 6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628"/>
                <a:gd name="T17" fmla="*/ 395 w 395"/>
                <a:gd name="T18" fmla="*/ 628 h 6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628">
                  <a:moveTo>
                    <a:pt x="0" y="67"/>
                  </a:moveTo>
                  <a:cubicBezTo>
                    <a:pt x="92" y="39"/>
                    <a:pt x="185" y="12"/>
                    <a:pt x="250" y="13"/>
                  </a:cubicBezTo>
                  <a:cubicBezTo>
                    <a:pt x="315" y="14"/>
                    <a:pt x="395" y="0"/>
                    <a:pt x="390" y="75"/>
                  </a:cubicBezTo>
                  <a:cubicBezTo>
                    <a:pt x="385" y="150"/>
                    <a:pt x="231" y="373"/>
                    <a:pt x="219" y="465"/>
                  </a:cubicBezTo>
                  <a:cubicBezTo>
                    <a:pt x="207" y="557"/>
                    <a:pt x="263" y="592"/>
                    <a:pt x="320" y="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41" name="Rectangle 14"/>
            <p:cNvSpPr>
              <a:spLocks noChangeArrowheads="1"/>
            </p:cNvSpPr>
            <p:nvPr/>
          </p:nvSpPr>
          <p:spPr bwMode="auto">
            <a:xfrm>
              <a:off x="1610" y="2996"/>
              <a:ext cx="249" cy="6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42" name="AutoShape 15"/>
            <p:cNvSpPr>
              <a:spLocks/>
            </p:cNvSpPr>
            <p:nvPr/>
          </p:nvSpPr>
          <p:spPr bwMode="auto">
            <a:xfrm>
              <a:off x="1662" y="2205"/>
              <a:ext cx="818" cy="220"/>
            </a:xfrm>
            <a:prstGeom prst="borderCallout2">
              <a:avLst>
                <a:gd name="adj1" fmla="val 32727"/>
                <a:gd name="adj2" fmla="val -5866"/>
                <a:gd name="adj3" fmla="val 32727"/>
                <a:gd name="adj4" fmla="val -11370"/>
                <a:gd name="adj5" fmla="val 363181"/>
                <a:gd name="adj6" fmla="val -3141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transceivers</a:t>
              </a:r>
              <a:endParaRPr lang="en-US" sz="2000"/>
            </a:p>
          </p:txBody>
        </p:sp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 flipH="1">
            <a:off x="2468" y="2523"/>
            <a:ext cx="402" cy="364"/>
          </p:xfrm>
          <a:graphic>
            <a:graphicData uri="http://schemas.openxmlformats.org/presentationml/2006/ole">
              <p:oleObj spid="_x0000_s3078" name="Clip" r:id="rId4" imgW="942840" imgH="838080" progId="">
                <p:embed/>
              </p:oleObj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00625" y="3643313"/>
            <a:ext cx="3857625" cy="2298700"/>
            <a:chOff x="3120" y="2513"/>
            <a:chExt cx="2430" cy="1448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120" y="3272"/>
            <a:ext cx="398" cy="495"/>
          </p:xfrm>
          <a:graphic>
            <a:graphicData uri="http://schemas.openxmlformats.org/presentationml/2006/ole">
              <p:oleObj spid="_x0000_s3074" name="Clip" r:id="rId5" imgW="2048040" imgH="2857680" progId="">
                <p:embed/>
              </p:oleObj>
            </a:graphicData>
          </a:graphic>
        </p:graphicFrame>
        <p:grpSp>
          <p:nvGrpSpPr>
            <p:cNvPr id="3120" name="Group 19"/>
            <p:cNvGrpSpPr>
              <a:grpSpLocks/>
            </p:cNvGrpSpPr>
            <p:nvPr/>
          </p:nvGrpSpPr>
          <p:grpSpPr bwMode="auto">
            <a:xfrm>
              <a:off x="3473" y="2513"/>
              <a:ext cx="2077" cy="1448"/>
              <a:chOff x="3417" y="2145"/>
              <a:chExt cx="2077" cy="1448"/>
            </a:xfrm>
          </p:grpSpPr>
          <p:sp>
            <p:nvSpPr>
              <p:cNvPr id="3121" name="Freeform 20"/>
              <p:cNvSpPr>
                <a:spLocks/>
              </p:cNvSpPr>
              <p:nvPr/>
            </p:nvSpPr>
            <p:spPr bwMode="auto">
              <a:xfrm>
                <a:off x="3948" y="2488"/>
                <a:ext cx="452" cy="323"/>
              </a:xfrm>
              <a:custGeom>
                <a:avLst/>
                <a:gdLst>
                  <a:gd name="T0" fmla="*/ 0 w 745"/>
                  <a:gd name="T1" fmla="*/ 0 h 545"/>
                  <a:gd name="T2" fmla="*/ 1 w 745"/>
                  <a:gd name="T3" fmla="*/ 1 h 545"/>
                  <a:gd name="T4" fmla="*/ 1 w 745"/>
                  <a:gd name="T5" fmla="*/ 1 h 545"/>
                  <a:gd name="T6" fmla="*/ 1 w 745"/>
                  <a:gd name="T7" fmla="*/ 1 h 545"/>
                  <a:gd name="T8" fmla="*/ 1 w 745"/>
                  <a:gd name="T9" fmla="*/ 1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5"/>
                  <a:gd name="T16" fmla="*/ 0 h 545"/>
                  <a:gd name="T17" fmla="*/ 745 w 745"/>
                  <a:gd name="T18" fmla="*/ 545 h 5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5" h="545">
                    <a:moveTo>
                      <a:pt x="0" y="0"/>
                    </a:moveTo>
                    <a:cubicBezTo>
                      <a:pt x="28" y="83"/>
                      <a:pt x="57" y="166"/>
                      <a:pt x="124" y="210"/>
                    </a:cubicBezTo>
                    <a:cubicBezTo>
                      <a:pt x="191" y="254"/>
                      <a:pt x="310" y="235"/>
                      <a:pt x="405" y="265"/>
                    </a:cubicBezTo>
                    <a:cubicBezTo>
                      <a:pt x="500" y="295"/>
                      <a:pt x="641" y="342"/>
                      <a:pt x="693" y="389"/>
                    </a:cubicBezTo>
                    <a:cubicBezTo>
                      <a:pt x="745" y="436"/>
                      <a:pt x="731" y="490"/>
                      <a:pt x="717" y="54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2" name="Freeform 21"/>
              <p:cNvSpPr>
                <a:spLocks/>
              </p:cNvSpPr>
              <p:nvPr/>
            </p:nvSpPr>
            <p:spPr bwMode="auto">
              <a:xfrm rot="16748423" flipV="1">
                <a:off x="4855" y="2836"/>
                <a:ext cx="276" cy="215"/>
              </a:xfrm>
              <a:custGeom>
                <a:avLst/>
                <a:gdLst>
                  <a:gd name="T0" fmla="*/ 1 w 465"/>
                  <a:gd name="T1" fmla="*/ 0 h 357"/>
                  <a:gd name="T2" fmla="*/ 1 w 465"/>
                  <a:gd name="T3" fmla="*/ 1 h 357"/>
                  <a:gd name="T4" fmla="*/ 1 w 465"/>
                  <a:gd name="T5" fmla="*/ 1 h 357"/>
                  <a:gd name="T6" fmla="*/ 1 w 465"/>
                  <a:gd name="T7" fmla="*/ 1 h 357"/>
                  <a:gd name="T8" fmla="*/ 1 w 465"/>
                  <a:gd name="T9" fmla="*/ 1 h 357"/>
                  <a:gd name="T10" fmla="*/ 1 w 465"/>
                  <a:gd name="T11" fmla="*/ 1 h 3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5"/>
                  <a:gd name="T19" fmla="*/ 0 h 357"/>
                  <a:gd name="T20" fmla="*/ 465 w 465"/>
                  <a:gd name="T21" fmla="*/ 357 h 3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5" h="357">
                    <a:moveTo>
                      <a:pt x="410" y="0"/>
                    </a:moveTo>
                    <a:cubicBezTo>
                      <a:pt x="437" y="77"/>
                      <a:pt x="465" y="154"/>
                      <a:pt x="433" y="164"/>
                    </a:cubicBezTo>
                    <a:cubicBezTo>
                      <a:pt x="401" y="174"/>
                      <a:pt x="250" y="35"/>
                      <a:pt x="215" y="63"/>
                    </a:cubicBezTo>
                    <a:cubicBezTo>
                      <a:pt x="180" y="91"/>
                      <a:pt x="253" y="313"/>
                      <a:pt x="223" y="335"/>
                    </a:cubicBezTo>
                    <a:cubicBezTo>
                      <a:pt x="193" y="357"/>
                      <a:pt x="72" y="209"/>
                      <a:pt x="36" y="195"/>
                    </a:cubicBezTo>
                    <a:cubicBezTo>
                      <a:pt x="0" y="181"/>
                      <a:pt x="10" y="246"/>
                      <a:pt x="5" y="25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3" name="Freeform 22"/>
              <p:cNvSpPr>
                <a:spLocks/>
              </p:cNvSpPr>
              <p:nvPr/>
            </p:nvSpPr>
            <p:spPr bwMode="auto">
              <a:xfrm>
                <a:off x="3713" y="2836"/>
                <a:ext cx="585" cy="600"/>
              </a:xfrm>
              <a:custGeom>
                <a:avLst/>
                <a:gdLst>
                  <a:gd name="T0" fmla="*/ 1 w 967"/>
                  <a:gd name="T1" fmla="*/ 1 h 1011"/>
                  <a:gd name="T2" fmla="*/ 1 w 967"/>
                  <a:gd name="T3" fmla="*/ 1 h 1011"/>
                  <a:gd name="T4" fmla="*/ 1 w 967"/>
                  <a:gd name="T5" fmla="*/ 1 h 1011"/>
                  <a:gd name="T6" fmla="*/ 1 w 967"/>
                  <a:gd name="T7" fmla="*/ 1 h 1011"/>
                  <a:gd name="T8" fmla="*/ 1 w 967"/>
                  <a:gd name="T9" fmla="*/ 1 h 1011"/>
                  <a:gd name="T10" fmla="*/ 1 w 967"/>
                  <a:gd name="T11" fmla="*/ 1 h 1011"/>
                  <a:gd name="T12" fmla="*/ 0 w 967"/>
                  <a:gd name="T13" fmla="*/ 1 h 10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7"/>
                  <a:gd name="T22" fmla="*/ 0 h 1011"/>
                  <a:gd name="T23" fmla="*/ 967 w 967"/>
                  <a:gd name="T24" fmla="*/ 1011 h 10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7" h="1011">
                    <a:moveTo>
                      <a:pt x="967" y="76"/>
                    </a:moveTo>
                    <a:cubicBezTo>
                      <a:pt x="928" y="38"/>
                      <a:pt x="890" y="0"/>
                      <a:pt x="850" y="6"/>
                    </a:cubicBezTo>
                    <a:cubicBezTo>
                      <a:pt x="810" y="12"/>
                      <a:pt x="774" y="89"/>
                      <a:pt x="725" y="115"/>
                    </a:cubicBezTo>
                    <a:cubicBezTo>
                      <a:pt x="676" y="141"/>
                      <a:pt x="588" y="113"/>
                      <a:pt x="554" y="162"/>
                    </a:cubicBezTo>
                    <a:cubicBezTo>
                      <a:pt x="520" y="211"/>
                      <a:pt x="548" y="327"/>
                      <a:pt x="522" y="411"/>
                    </a:cubicBezTo>
                    <a:cubicBezTo>
                      <a:pt x="496" y="495"/>
                      <a:pt x="485" y="568"/>
                      <a:pt x="398" y="668"/>
                    </a:cubicBezTo>
                    <a:cubicBezTo>
                      <a:pt x="311" y="768"/>
                      <a:pt x="155" y="889"/>
                      <a:pt x="0" y="101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4" name="Freeform 23"/>
              <p:cNvSpPr>
                <a:spLocks/>
              </p:cNvSpPr>
              <p:nvPr/>
            </p:nvSpPr>
            <p:spPr bwMode="auto">
              <a:xfrm>
                <a:off x="4882" y="3158"/>
                <a:ext cx="263" cy="435"/>
              </a:xfrm>
              <a:custGeom>
                <a:avLst/>
                <a:gdLst>
                  <a:gd name="T0" fmla="*/ 0 w 436"/>
                  <a:gd name="T1" fmla="*/ 0 h 732"/>
                  <a:gd name="T2" fmla="*/ 1 w 436"/>
                  <a:gd name="T3" fmla="*/ 1 h 732"/>
                  <a:gd name="T4" fmla="*/ 1 w 436"/>
                  <a:gd name="T5" fmla="*/ 1 h 732"/>
                  <a:gd name="T6" fmla="*/ 1 w 436"/>
                  <a:gd name="T7" fmla="*/ 1 h 732"/>
                  <a:gd name="T8" fmla="*/ 1 w 436"/>
                  <a:gd name="T9" fmla="*/ 1 h 732"/>
                  <a:gd name="T10" fmla="*/ 1 w 436"/>
                  <a:gd name="T11" fmla="*/ 1 h 7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6"/>
                  <a:gd name="T19" fmla="*/ 0 h 732"/>
                  <a:gd name="T20" fmla="*/ 436 w 436"/>
                  <a:gd name="T21" fmla="*/ 732 h 7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6" h="732">
                    <a:moveTo>
                      <a:pt x="0" y="0"/>
                    </a:moveTo>
                    <a:cubicBezTo>
                      <a:pt x="67" y="35"/>
                      <a:pt x="135" y="70"/>
                      <a:pt x="156" y="101"/>
                    </a:cubicBezTo>
                    <a:cubicBezTo>
                      <a:pt x="177" y="132"/>
                      <a:pt x="113" y="146"/>
                      <a:pt x="125" y="187"/>
                    </a:cubicBezTo>
                    <a:cubicBezTo>
                      <a:pt x="137" y="228"/>
                      <a:pt x="213" y="315"/>
                      <a:pt x="226" y="350"/>
                    </a:cubicBezTo>
                    <a:cubicBezTo>
                      <a:pt x="239" y="385"/>
                      <a:pt x="168" y="333"/>
                      <a:pt x="203" y="397"/>
                    </a:cubicBezTo>
                    <a:cubicBezTo>
                      <a:pt x="238" y="461"/>
                      <a:pt x="393" y="675"/>
                      <a:pt x="436" y="732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5" name="Rectangle 24"/>
              <p:cNvSpPr>
                <a:spLocks noChangeArrowheads="1"/>
              </p:cNvSpPr>
              <p:nvPr/>
            </p:nvSpPr>
            <p:spPr bwMode="auto">
              <a:xfrm rot="10413777">
                <a:off x="4295" y="2845"/>
                <a:ext cx="165" cy="3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6" name="Rectangle 25"/>
              <p:cNvSpPr>
                <a:spLocks noChangeArrowheads="1"/>
              </p:cNvSpPr>
              <p:nvPr/>
            </p:nvSpPr>
            <p:spPr bwMode="auto">
              <a:xfrm rot="10413777">
                <a:off x="4353" y="2791"/>
                <a:ext cx="43" cy="5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7" name="Rectangle 26"/>
              <p:cNvSpPr>
                <a:spLocks noChangeArrowheads="1"/>
              </p:cNvSpPr>
              <p:nvPr/>
            </p:nvSpPr>
            <p:spPr bwMode="auto">
              <a:xfrm rot="-6256271">
                <a:off x="4788" y="3072"/>
                <a:ext cx="162" cy="3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8" name="Rectangle 27"/>
              <p:cNvSpPr>
                <a:spLocks noChangeArrowheads="1"/>
              </p:cNvSpPr>
              <p:nvPr/>
            </p:nvSpPr>
            <p:spPr bwMode="auto">
              <a:xfrm rot="-6256271">
                <a:off x="4891" y="3050"/>
                <a:ext cx="43" cy="55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29" name="Freeform 28"/>
              <p:cNvSpPr>
                <a:spLocks/>
              </p:cNvSpPr>
              <p:nvPr/>
            </p:nvSpPr>
            <p:spPr bwMode="auto">
              <a:xfrm>
                <a:off x="4453" y="2821"/>
                <a:ext cx="391" cy="198"/>
              </a:xfrm>
              <a:custGeom>
                <a:avLst/>
                <a:gdLst>
                  <a:gd name="T0" fmla="*/ 0 w 647"/>
                  <a:gd name="T1" fmla="*/ 1 h 335"/>
                  <a:gd name="T2" fmla="*/ 1 w 647"/>
                  <a:gd name="T3" fmla="*/ 1 h 335"/>
                  <a:gd name="T4" fmla="*/ 1 w 647"/>
                  <a:gd name="T5" fmla="*/ 1 h 335"/>
                  <a:gd name="T6" fmla="*/ 1 w 647"/>
                  <a:gd name="T7" fmla="*/ 1 h 335"/>
                  <a:gd name="T8" fmla="*/ 1 w 647"/>
                  <a:gd name="T9" fmla="*/ 1 h 3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7"/>
                  <a:gd name="T16" fmla="*/ 0 h 335"/>
                  <a:gd name="T17" fmla="*/ 647 w 647"/>
                  <a:gd name="T18" fmla="*/ 335 h 3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7" h="335">
                    <a:moveTo>
                      <a:pt x="0" y="47"/>
                    </a:moveTo>
                    <a:cubicBezTo>
                      <a:pt x="108" y="23"/>
                      <a:pt x="217" y="0"/>
                      <a:pt x="281" y="31"/>
                    </a:cubicBezTo>
                    <a:cubicBezTo>
                      <a:pt x="345" y="62"/>
                      <a:pt x="335" y="195"/>
                      <a:pt x="382" y="234"/>
                    </a:cubicBezTo>
                    <a:cubicBezTo>
                      <a:pt x="429" y="273"/>
                      <a:pt x="517" y="248"/>
                      <a:pt x="561" y="265"/>
                    </a:cubicBezTo>
                    <a:cubicBezTo>
                      <a:pt x="605" y="282"/>
                      <a:pt x="626" y="308"/>
                      <a:pt x="647" y="33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0" name="Freeform 30"/>
              <p:cNvSpPr>
                <a:spLocks/>
              </p:cNvSpPr>
              <p:nvPr/>
            </p:nvSpPr>
            <p:spPr bwMode="auto">
              <a:xfrm>
                <a:off x="3417" y="3066"/>
                <a:ext cx="470" cy="176"/>
              </a:xfrm>
              <a:custGeom>
                <a:avLst/>
                <a:gdLst>
                  <a:gd name="T0" fmla="*/ 0 w 748"/>
                  <a:gd name="T1" fmla="*/ 1 h 246"/>
                  <a:gd name="T2" fmla="*/ 1 w 748"/>
                  <a:gd name="T3" fmla="*/ 1 h 246"/>
                  <a:gd name="T4" fmla="*/ 1 w 748"/>
                  <a:gd name="T5" fmla="*/ 1 h 246"/>
                  <a:gd name="T6" fmla="*/ 1 w 748"/>
                  <a:gd name="T7" fmla="*/ 1 h 246"/>
                  <a:gd name="T8" fmla="*/ 1 w 748"/>
                  <a:gd name="T9" fmla="*/ 1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8"/>
                  <a:gd name="T16" fmla="*/ 0 h 246"/>
                  <a:gd name="T17" fmla="*/ 748 w 748"/>
                  <a:gd name="T18" fmla="*/ 246 h 2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8" h="246">
                    <a:moveTo>
                      <a:pt x="0" y="106"/>
                    </a:moveTo>
                    <a:cubicBezTo>
                      <a:pt x="86" y="53"/>
                      <a:pt x="173" y="0"/>
                      <a:pt x="242" y="12"/>
                    </a:cubicBezTo>
                    <a:cubicBezTo>
                      <a:pt x="311" y="24"/>
                      <a:pt x="343" y="155"/>
                      <a:pt x="413" y="176"/>
                    </a:cubicBezTo>
                    <a:cubicBezTo>
                      <a:pt x="483" y="197"/>
                      <a:pt x="607" y="125"/>
                      <a:pt x="663" y="137"/>
                    </a:cubicBezTo>
                    <a:cubicBezTo>
                      <a:pt x="719" y="149"/>
                      <a:pt x="738" y="234"/>
                      <a:pt x="748" y="24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1" name="Rectangle 31"/>
              <p:cNvSpPr>
                <a:spLocks noChangeArrowheads="1"/>
              </p:cNvSpPr>
              <p:nvPr/>
            </p:nvSpPr>
            <p:spPr bwMode="auto">
              <a:xfrm rot="8179995" flipH="1">
                <a:off x="3855" y="3238"/>
                <a:ext cx="142" cy="39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32" name="Rectangle 32"/>
              <p:cNvSpPr>
                <a:spLocks noChangeArrowheads="1"/>
              </p:cNvSpPr>
              <p:nvPr/>
            </p:nvSpPr>
            <p:spPr bwMode="auto">
              <a:xfrm rot="8179995" flipH="1">
                <a:off x="3876" y="3190"/>
                <a:ext cx="37" cy="6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 flipH="1">
              <a:off x="3679" y="2145"/>
              <a:ext cx="414" cy="431"/>
            </p:xfrm>
            <a:graphic>
              <a:graphicData uri="http://schemas.openxmlformats.org/presentationml/2006/ole">
                <p:oleObj spid="_x0000_s3075" name="Clip" r:id="rId6" imgW="942840" imgH="838080" progId="">
                  <p:embed/>
                </p:oleObj>
              </a:graphicData>
            </a:graphic>
          </p:graphicFrame>
          <p:graphicFrame>
            <p:nvGraphicFramePr>
              <p:cNvPr id="3076" name="Object 4"/>
              <p:cNvGraphicFramePr>
                <a:graphicFrameLocks noChangeAspect="1"/>
              </p:cNvGraphicFramePr>
              <p:nvPr/>
            </p:nvGraphicFramePr>
            <p:xfrm flipH="1">
              <a:off x="5098" y="2605"/>
              <a:ext cx="396" cy="368"/>
            </p:xfrm>
            <a:graphic>
              <a:graphicData uri="http://schemas.openxmlformats.org/presentationml/2006/ole">
                <p:oleObj spid="_x0000_s3076" name="Clip" r:id="rId7" imgW="942840" imgH="838080" progId="">
                  <p:embed/>
                </p:oleObj>
              </a:graphicData>
            </a:graphic>
          </p:graphicFrame>
        </p:grpSp>
      </p:grpSp>
      <p:graphicFrame>
        <p:nvGraphicFramePr>
          <p:cNvPr id="384035" name="Group 35"/>
          <p:cNvGraphicFramePr>
            <a:graphicFrameLocks noGrp="1"/>
          </p:cNvGraphicFramePr>
          <p:nvPr/>
        </p:nvGraphicFramePr>
        <p:xfrm>
          <a:off x="500063" y="1357313"/>
          <a:ext cx="6540500" cy="1777048"/>
        </p:xfrm>
        <a:graphic>
          <a:graphicData uri="http://schemas.openxmlformats.org/drawingml/2006/table">
            <a:tbl>
              <a:tblPr/>
              <a:tblGrid>
                <a:gridCol w="1930400"/>
                <a:gridCol w="1117600"/>
                <a:gridCol w="1117600"/>
                <a:gridCol w="1155700"/>
                <a:gridCol w="12192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10base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10base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10base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10base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Thick coax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Thin coax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wisted pair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Optical </a:t>
                      </a: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Segment Length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Topology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Point-to-point link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4" name="Rectangle 67"/>
          <p:cNvSpPr>
            <a:spLocks noChangeArrowheads="1"/>
          </p:cNvSpPr>
          <p:nvPr/>
        </p:nvSpPr>
        <p:spPr bwMode="auto">
          <a:xfrm>
            <a:off x="357188" y="1000125"/>
            <a:ext cx="357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i="1">
                <a:latin typeface="Arial" charset="0"/>
                <a:cs typeface="Times New Roman" pitchFamily="18" charset="0"/>
              </a:rPr>
              <a:t>IEEE 802.3 10 Mbps medium alternatives</a:t>
            </a:r>
            <a:endParaRPr lang="en-US" sz="3600">
              <a:latin typeface="Arial" charset="0"/>
            </a:endParaRPr>
          </a:p>
        </p:txBody>
      </p:sp>
      <p:sp>
        <p:nvSpPr>
          <p:cNvPr id="384068" name="Text Box 68"/>
          <p:cNvSpPr txBox="1">
            <a:spLocks noChangeArrowheads="1"/>
          </p:cNvSpPr>
          <p:nvPr/>
        </p:nvSpPr>
        <p:spPr bwMode="auto">
          <a:xfrm>
            <a:off x="785813" y="5286375"/>
            <a:ext cx="1489075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Thick Coax: </a:t>
            </a:r>
          </a:p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Stiff, hard to </a:t>
            </a:r>
          </a:p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work with </a:t>
            </a:r>
          </a:p>
        </p:txBody>
      </p:sp>
      <p:sp>
        <p:nvSpPr>
          <p:cNvPr id="384069" name="Text Box 69"/>
          <p:cNvSpPr txBox="1">
            <a:spLocks noChangeArrowheads="1"/>
          </p:cNvSpPr>
          <p:nvPr/>
        </p:nvSpPr>
        <p:spPr bwMode="auto">
          <a:xfrm>
            <a:off x="6429375" y="5500688"/>
            <a:ext cx="15779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T connectors </a:t>
            </a:r>
          </a:p>
        </p:txBody>
      </p:sp>
      <p:pic>
        <p:nvPicPr>
          <p:cNvPr id="3117" name="Picture 76" descr="File:10base2 t-piec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50" y="5857875"/>
            <a:ext cx="12382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78" descr="http://upload.wikimedia.org/wikipedia/commons/thumb/4/4a/ThicknetTransceiver.jpg/250px-ThicknetTransceiv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75" y="5214938"/>
            <a:ext cx="121443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5" descr="File:Network car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19938" y="2786063"/>
            <a:ext cx="2024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68" grpId="0" autoUpdateAnimBg="0"/>
      <p:bldP spid="384069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5000"/>
                  </a:schemeClr>
                </a:solidFill>
              </a:rPr>
              <a:t>Fast Ethernet</a:t>
            </a:r>
          </a:p>
        </p:txBody>
      </p:sp>
      <p:graphicFrame>
        <p:nvGraphicFramePr>
          <p:cNvPr id="387075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914400"/>
          <a:ext cx="8610599" cy="2265364"/>
        </p:xfrm>
        <a:graphic>
          <a:graphicData uri="http://schemas.openxmlformats.org/drawingml/2006/table">
            <a:tbl>
              <a:tblPr/>
              <a:tblGrid>
                <a:gridCol w="1571625"/>
                <a:gridCol w="2355850"/>
                <a:gridCol w="2355850"/>
                <a:gridCol w="2327274"/>
              </a:tblGrid>
              <a:tr h="433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100baseT4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100baseT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100baseFX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Twisted pair category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UTP 4 pairs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Twisted pair category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UTP two pairs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Optical fiber multimode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strands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Segment Length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Topology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54" name="Rectangle 31"/>
          <p:cNvSpPr>
            <a:spLocks noChangeArrowheads="1"/>
          </p:cNvSpPr>
          <p:nvPr/>
        </p:nvSpPr>
        <p:spPr bwMode="auto">
          <a:xfrm>
            <a:off x="619125" y="3357563"/>
            <a:ext cx="85248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 preserve compatibility with 10 Mbps Ethernet: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Same frame format, same interfaces, same protocols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Hub topology only with twisted pair &amp; fiber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Bus topology &amp; coaxial cable abandoned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Category 3 twisted pair (ordinary telephone grade) requires 4 pairs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Category 5 twisted pair requires 2 pairs (most popular)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Most prevalent LAN today</a:t>
            </a:r>
            <a:endParaRPr lang="en-US" sz="23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5000"/>
                  </a:schemeClr>
                </a:solidFill>
              </a:rPr>
              <a:t>Gigabit Ethernet</a:t>
            </a:r>
          </a:p>
        </p:txBody>
      </p:sp>
      <p:sp>
        <p:nvSpPr>
          <p:cNvPr id="78851" name="Rectangle 36"/>
          <p:cNvSpPr>
            <a:spLocks noChangeArrowheads="1"/>
          </p:cNvSpPr>
          <p:nvPr/>
        </p:nvSpPr>
        <p:spPr bwMode="auto">
          <a:xfrm>
            <a:off x="361950" y="3643313"/>
            <a:ext cx="852487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Slot time increased to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512 bytes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Small frames need to be extended to 512 B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Frame bursting to allow stations to transmit burst of short frames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Frame structure preserved but CSMA-CD essentially abandoned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Extensive deployment in backbone of enterprise data networks and in server farms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endParaRPr lang="en-US" sz="2300" dirty="0">
              <a:latin typeface="+mn-lt"/>
            </a:endParaRPr>
          </a:p>
        </p:txBody>
      </p:sp>
      <p:graphicFrame>
        <p:nvGraphicFramePr>
          <p:cNvPr id="389158" name="Group 38"/>
          <p:cNvGraphicFramePr>
            <a:graphicFrameLocks noGrp="1"/>
          </p:cNvGraphicFramePr>
          <p:nvPr>
            <p:ph type="tbl" idx="1"/>
          </p:nvPr>
        </p:nvGraphicFramePr>
        <p:xfrm>
          <a:off x="304800" y="1074738"/>
          <a:ext cx="8610600" cy="2282571"/>
        </p:xfrm>
        <a:graphic>
          <a:graphicData uri="http://schemas.openxmlformats.org/drawingml/2006/table">
            <a:tbl>
              <a:tblPr/>
              <a:tblGrid>
                <a:gridCol w="1568450"/>
                <a:gridCol w="1992313"/>
                <a:gridCol w="1924050"/>
                <a:gridCol w="1520825"/>
                <a:gridCol w="160496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1000baseSX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1000baseLX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1000baseCX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1000baseT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Optical fiber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multimode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strands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Optical fiber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single mode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strands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Shielded copper cable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Twisted pair category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Segment Length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Topology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Medium Access Control Sublayer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908720"/>
            <a:ext cx="3744416" cy="525360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1600" dirty="0" smtClean="0"/>
              <a:t>The IEEE 802 Data Link Layer is divided into two </a:t>
            </a:r>
            <a:r>
              <a:rPr lang="en-US" sz="1600" dirty="0" err="1" smtClean="0"/>
              <a:t>sublayers</a:t>
            </a:r>
            <a:r>
              <a:rPr lang="en-US" sz="1600" dirty="0" smtClean="0"/>
              <a:t>:</a:t>
            </a:r>
          </a:p>
          <a:p>
            <a:pPr marL="0" indent="0" eaLnBrk="1" hangingPunct="1">
              <a:buNone/>
              <a:defRPr/>
            </a:pPr>
            <a:endParaRPr lang="en-US" sz="1600" dirty="0" smtClean="0"/>
          </a:p>
          <a:p>
            <a:pPr marL="179388" indent="-179388" eaLnBrk="1" hangingPunct="1">
              <a:buNone/>
              <a:defRPr/>
            </a:pPr>
            <a:r>
              <a:rPr lang="en-US" sz="1600" dirty="0" smtClean="0"/>
              <a:t>Logical Link Control (LLC) </a:t>
            </a:r>
            <a:r>
              <a:rPr lang="en-US" sz="1600" dirty="0" err="1" smtClean="0"/>
              <a:t>Sublayer</a:t>
            </a:r>
            <a:endParaRPr lang="en-US" sz="1600" dirty="0" smtClean="0"/>
          </a:p>
          <a:p>
            <a:pPr marL="179388" lvl="1" indent="-179388" eaLnBrk="1" hangingPunct="1">
              <a:defRPr/>
            </a:pPr>
            <a:r>
              <a:rPr lang="en-US" sz="1600" dirty="0" smtClean="0"/>
              <a:t>Between Network layer and MAC </a:t>
            </a:r>
            <a:r>
              <a:rPr lang="en-US" sz="1600" dirty="0" err="1" smtClean="0"/>
              <a:t>sublayer</a:t>
            </a:r>
            <a:endParaRPr lang="en-US" sz="1600" dirty="0" smtClean="0"/>
          </a:p>
          <a:p>
            <a:pPr marL="179388" lvl="1" indent="-179388" eaLnBrk="1" hangingPunct="1">
              <a:defRPr/>
            </a:pPr>
            <a:endParaRPr lang="en-US" sz="1600" dirty="0" smtClean="0"/>
          </a:p>
          <a:p>
            <a:pPr marL="0" indent="0" eaLnBrk="1" hangingPunct="1">
              <a:buNone/>
              <a:defRPr/>
            </a:pPr>
            <a:r>
              <a:rPr lang="en-US" sz="1600" b="1" dirty="0" smtClean="0"/>
              <a:t>Medium Access Control (MAC) </a:t>
            </a:r>
            <a:r>
              <a:rPr lang="en-US" sz="1600" b="1" dirty="0" err="1" smtClean="0"/>
              <a:t>Sublayer</a:t>
            </a:r>
            <a:endParaRPr lang="en-US" sz="1600" b="1" dirty="0" smtClean="0"/>
          </a:p>
          <a:p>
            <a:pPr marL="179388" lvl="1" indent="-179388" eaLnBrk="1" hangingPunct="1">
              <a:defRPr/>
            </a:pPr>
            <a:r>
              <a:rPr lang="en-US" sz="1600" dirty="0" smtClean="0"/>
              <a:t>Coordinates access to </a:t>
            </a:r>
            <a:r>
              <a:rPr lang="en-US" sz="1600" dirty="0" smtClean="0"/>
              <a:t>medium.</a:t>
            </a:r>
            <a:endParaRPr lang="en-US" sz="1600" dirty="0" smtClean="0"/>
          </a:p>
          <a:p>
            <a:pPr marL="179388" lvl="1" indent="-179388" eaLnBrk="1" hangingPunct="1">
              <a:defRPr/>
            </a:pPr>
            <a:r>
              <a:rPr lang="en-US" sz="1600" dirty="0" smtClean="0"/>
              <a:t>Provides connectionless frame transfer </a:t>
            </a:r>
            <a:r>
              <a:rPr lang="en-US" sz="1600" dirty="0" smtClean="0"/>
              <a:t>service.</a:t>
            </a:r>
            <a:endParaRPr lang="en-US" sz="1600" dirty="0" smtClean="0"/>
          </a:p>
          <a:p>
            <a:pPr marL="179388" lvl="1" indent="-179388" eaLnBrk="1" hangingPunct="1">
              <a:defRPr/>
            </a:pPr>
            <a:r>
              <a:rPr lang="en-US" sz="1600" dirty="0" smtClean="0"/>
              <a:t>Hosts identified by MAC (physical) </a:t>
            </a:r>
            <a:r>
              <a:rPr lang="en-US" sz="1600" dirty="0" smtClean="0"/>
              <a:t>address.</a:t>
            </a:r>
            <a:endParaRPr lang="en-US" sz="1600" dirty="0" smtClean="0"/>
          </a:p>
          <a:p>
            <a:pPr marL="179388" lvl="1" indent="-179388" eaLnBrk="1" hangingPunct="1">
              <a:defRPr/>
            </a:pPr>
            <a:r>
              <a:rPr lang="en-US" sz="1600" dirty="0" smtClean="0"/>
              <a:t>Frames broadcast with MAC </a:t>
            </a:r>
            <a:r>
              <a:rPr lang="en-US" sz="1600" dirty="0" smtClean="0"/>
              <a:t>addresses.</a:t>
            </a:r>
            <a:endParaRPr lang="en-US" sz="1600" dirty="0" smtClean="0"/>
          </a:p>
          <a:p>
            <a:pPr marL="179388" lvl="1" indent="-179388" eaLnBrk="1" hangingPunct="1">
              <a:defRPr/>
            </a:pPr>
            <a:endParaRPr lang="en-US" sz="1600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026" y="1700808"/>
            <a:ext cx="432908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3923928" y="2132856"/>
            <a:ext cx="504056" cy="576064"/>
          </a:xfrm>
          <a:prstGeom prst="straightConnector1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707904" y="3068960"/>
            <a:ext cx="648072" cy="36004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5000"/>
                  </a:schemeClr>
                </a:solidFill>
              </a:rPr>
              <a:t>10 Gigabit Ethernet</a:t>
            </a:r>
          </a:p>
        </p:txBody>
      </p:sp>
      <p:graphicFrame>
        <p:nvGraphicFramePr>
          <p:cNvPr id="391201" name="Group 33"/>
          <p:cNvGraphicFramePr>
            <a:graphicFrameLocks noGrp="1"/>
          </p:cNvGraphicFramePr>
          <p:nvPr>
            <p:ph type="tbl" idx="1"/>
          </p:nvPr>
        </p:nvGraphicFramePr>
        <p:xfrm>
          <a:off x="285750" y="1143000"/>
          <a:ext cx="8610600" cy="1745298"/>
        </p:xfrm>
        <a:graphic>
          <a:graphicData uri="http://schemas.openxmlformats.org/drawingml/2006/table">
            <a:tbl>
              <a:tblPr/>
              <a:tblGrid>
                <a:gridCol w="1568450"/>
                <a:gridCol w="1608138"/>
                <a:gridCol w="1779587"/>
                <a:gridCol w="1820863"/>
                <a:gridCol w="183356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10GbaseSR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10GBaseLR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10GbaseEW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10GbaseLX4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Two optical fibers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Multimode at 850 nm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64B66B code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Two optical fibers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Single-mode at 1310 nm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64B66B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Two optical fibers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Single-mode at 1550 nm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SONET compatibility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Two optical fibers multimode/single-mode with four wavelengths at 1310 nm band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8B10B code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Segment Length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300 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 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 m – 10 km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53" name="Rectangle 4"/>
          <p:cNvSpPr>
            <a:spLocks noChangeArrowheads="1"/>
          </p:cNvSpPr>
          <p:nvPr/>
        </p:nvSpPr>
        <p:spPr bwMode="auto">
          <a:xfrm>
            <a:off x="0" y="440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9876" name="Rectangle 31"/>
          <p:cNvSpPr>
            <a:spLocks noChangeArrowheads="1"/>
          </p:cNvSpPr>
          <p:nvPr/>
        </p:nvSpPr>
        <p:spPr bwMode="auto">
          <a:xfrm>
            <a:off x="295275" y="3429000"/>
            <a:ext cx="85248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Frame structure preserved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CSMA-CD protocol officially abandoned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LAN PHY for local network applications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WAN PHY for wide area interconnection using SONET OC-192c 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Extensive deployment in metro networks anticipated</a:t>
            </a:r>
          </a:p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o"/>
              <a:defRPr/>
            </a:pPr>
            <a:endParaRPr lang="en-US" sz="23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292100" y="1071563"/>
            <a:ext cx="8851900" cy="5143500"/>
            <a:chOff x="40" y="567"/>
            <a:chExt cx="5576" cy="3240"/>
          </a:xfrm>
        </p:grpSpPr>
        <p:sp>
          <p:nvSpPr>
            <p:cNvPr id="78852" name="Line 3"/>
            <p:cNvSpPr>
              <a:spLocks noChangeShapeType="1"/>
            </p:cNvSpPr>
            <p:nvPr/>
          </p:nvSpPr>
          <p:spPr bwMode="auto">
            <a:xfrm>
              <a:off x="2623" y="2222"/>
              <a:ext cx="295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78853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" y="2064"/>
              <a:ext cx="37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4" name="Text Box 5"/>
            <p:cNvSpPr txBox="1">
              <a:spLocks noChangeArrowheads="1"/>
            </p:cNvSpPr>
            <p:nvPr/>
          </p:nvSpPr>
          <p:spPr bwMode="auto">
            <a:xfrm>
              <a:off x="238" y="2120"/>
              <a:ext cx="39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accent1"/>
                  </a:solidFill>
                  <a:latin typeface="Arial" charset="0"/>
                </a:rPr>
                <a:t>Server</a:t>
              </a:r>
            </a:p>
          </p:txBody>
        </p:sp>
        <p:sp>
          <p:nvSpPr>
            <p:cNvPr id="78855" name="Line 6"/>
            <p:cNvSpPr>
              <a:spLocks noChangeShapeType="1"/>
            </p:cNvSpPr>
            <p:nvPr/>
          </p:nvSpPr>
          <p:spPr bwMode="auto">
            <a:xfrm flipH="1">
              <a:off x="1039" y="2400"/>
              <a:ext cx="104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56" name="Line 7"/>
            <p:cNvSpPr>
              <a:spLocks noChangeShapeType="1"/>
            </p:cNvSpPr>
            <p:nvPr/>
          </p:nvSpPr>
          <p:spPr bwMode="auto">
            <a:xfrm>
              <a:off x="1528" y="2418"/>
              <a:ext cx="165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57" name="Line 8"/>
            <p:cNvSpPr>
              <a:spLocks noChangeShapeType="1"/>
            </p:cNvSpPr>
            <p:nvPr/>
          </p:nvSpPr>
          <p:spPr bwMode="auto">
            <a:xfrm flipH="1">
              <a:off x="548" y="2825"/>
              <a:ext cx="312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58" name="Line 9"/>
            <p:cNvSpPr>
              <a:spLocks noChangeShapeType="1"/>
            </p:cNvSpPr>
            <p:nvPr/>
          </p:nvSpPr>
          <p:spPr bwMode="auto">
            <a:xfrm flipH="1">
              <a:off x="912" y="2829"/>
              <a:ext cx="103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59" name="Line 10"/>
            <p:cNvSpPr>
              <a:spLocks noChangeShapeType="1"/>
            </p:cNvSpPr>
            <p:nvPr/>
          </p:nvSpPr>
          <p:spPr bwMode="auto">
            <a:xfrm>
              <a:off x="603" y="2246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60" name="Freeform 11"/>
            <p:cNvSpPr>
              <a:spLocks/>
            </p:cNvSpPr>
            <p:nvPr/>
          </p:nvSpPr>
          <p:spPr bwMode="auto">
            <a:xfrm>
              <a:off x="305" y="3182"/>
              <a:ext cx="262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565 w 206"/>
                <a:gd name="T5" fmla="*/ 0 h 20"/>
                <a:gd name="T6" fmla="*/ 7565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61" name="Freeform 12"/>
            <p:cNvSpPr>
              <a:spLocks/>
            </p:cNvSpPr>
            <p:nvPr/>
          </p:nvSpPr>
          <p:spPr bwMode="auto">
            <a:xfrm>
              <a:off x="295" y="3107"/>
              <a:ext cx="279" cy="27"/>
            </a:xfrm>
            <a:custGeom>
              <a:avLst/>
              <a:gdLst>
                <a:gd name="T0" fmla="*/ 6686 w 220"/>
                <a:gd name="T1" fmla="*/ 0 h 34"/>
                <a:gd name="T2" fmla="*/ 7752 w 220"/>
                <a:gd name="T3" fmla="*/ 2 h 34"/>
                <a:gd name="T4" fmla="*/ 0 w 220"/>
                <a:gd name="T5" fmla="*/ 2 h 34"/>
                <a:gd name="T6" fmla="*/ 1041 w 220"/>
                <a:gd name="T7" fmla="*/ 0 h 34"/>
                <a:gd name="T8" fmla="*/ 6686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62" name="Freeform 13"/>
            <p:cNvSpPr>
              <a:spLocks/>
            </p:cNvSpPr>
            <p:nvPr/>
          </p:nvSpPr>
          <p:spPr bwMode="auto">
            <a:xfrm>
              <a:off x="367" y="3104"/>
              <a:ext cx="133" cy="19"/>
            </a:xfrm>
            <a:custGeom>
              <a:avLst/>
              <a:gdLst>
                <a:gd name="T0" fmla="*/ 4059 w 104"/>
                <a:gd name="T1" fmla="*/ 2 h 24"/>
                <a:gd name="T2" fmla="*/ 4035 w 104"/>
                <a:gd name="T3" fmla="*/ 2 h 24"/>
                <a:gd name="T4" fmla="*/ 3895 w 104"/>
                <a:gd name="T5" fmla="*/ 2 h 24"/>
                <a:gd name="T6" fmla="*/ 3705 w 104"/>
                <a:gd name="T7" fmla="*/ 2 h 24"/>
                <a:gd name="T8" fmla="*/ 3485 w 104"/>
                <a:gd name="T9" fmla="*/ 2 h 24"/>
                <a:gd name="T10" fmla="*/ 3174 w 104"/>
                <a:gd name="T11" fmla="*/ 2 h 24"/>
                <a:gd name="T12" fmla="*/ 2890 w 104"/>
                <a:gd name="T13" fmla="*/ 1 h 24"/>
                <a:gd name="T14" fmla="*/ 2563 w 104"/>
                <a:gd name="T15" fmla="*/ 0 h 24"/>
                <a:gd name="T16" fmla="*/ 2198 w 104"/>
                <a:gd name="T17" fmla="*/ 0 h 24"/>
                <a:gd name="T18" fmla="*/ 1840 w 104"/>
                <a:gd name="T19" fmla="*/ 0 h 24"/>
                <a:gd name="T20" fmla="*/ 1464 w 104"/>
                <a:gd name="T21" fmla="*/ 0 h 24"/>
                <a:gd name="T22" fmla="*/ 1145 w 104"/>
                <a:gd name="T23" fmla="*/ 1 h 24"/>
                <a:gd name="T24" fmla="*/ 866 w 104"/>
                <a:gd name="T25" fmla="*/ 2 h 24"/>
                <a:gd name="T26" fmla="*/ 547 w 104"/>
                <a:gd name="T27" fmla="*/ 2 h 24"/>
                <a:gd name="T28" fmla="*/ 329 w 104"/>
                <a:gd name="T29" fmla="*/ 2 h 24"/>
                <a:gd name="T30" fmla="*/ 157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7 w 104"/>
                <a:gd name="T41" fmla="*/ 2 h 24"/>
                <a:gd name="T42" fmla="*/ 329 w 104"/>
                <a:gd name="T43" fmla="*/ 2 h 24"/>
                <a:gd name="T44" fmla="*/ 547 w 104"/>
                <a:gd name="T45" fmla="*/ 2 h 24"/>
                <a:gd name="T46" fmla="*/ 866 w 104"/>
                <a:gd name="T47" fmla="*/ 2 h 24"/>
                <a:gd name="T48" fmla="*/ 1145 w 104"/>
                <a:gd name="T49" fmla="*/ 2 h 24"/>
                <a:gd name="T50" fmla="*/ 1464 w 104"/>
                <a:gd name="T51" fmla="*/ 2 h 24"/>
                <a:gd name="T52" fmla="*/ 1840 w 104"/>
                <a:gd name="T53" fmla="*/ 2 h 24"/>
                <a:gd name="T54" fmla="*/ 2198 w 104"/>
                <a:gd name="T55" fmla="*/ 2 h 24"/>
                <a:gd name="T56" fmla="*/ 2563 w 104"/>
                <a:gd name="T57" fmla="*/ 2 h 24"/>
                <a:gd name="T58" fmla="*/ 2890 w 104"/>
                <a:gd name="T59" fmla="*/ 2 h 24"/>
                <a:gd name="T60" fmla="*/ 3174 w 104"/>
                <a:gd name="T61" fmla="*/ 2 h 24"/>
                <a:gd name="T62" fmla="*/ 3485 w 104"/>
                <a:gd name="T63" fmla="*/ 2 h 24"/>
                <a:gd name="T64" fmla="*/ 3705 w 104"/>
                <a:gd name="T65" fmla="*/ 2 h 24"/>
                <a:gd name="T66" fmla="*/ 3895 w 104"/>
                <a:gd name="T67" fmla="*/ 2 h 24"/>
                <a:gd name="T68" fmla="*/ 4035 w 104"/>
                <a:gd name="T69" fmla="*/ 2 h 24"/>
                <a:gd name="T70" fmla="*/ 4059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63" name="Freeform 14"/>
            <p:cNvSpPr>
              <a:spLocks/>
            </p:cNvSpPr>
            <p:nvPr/>
          </p:nvSpPr>
          <p:spPr bwMode="auto">
            <a:xfrm>
              <a:off x="367" y="3113"/>
              <a:ext cx="133" cy="14"/>
            </a:xfrm>
            <a:custGeom>
              <a:avLst/>
              <a:gdLst>
                <a:gd name="T0" fmla="*/ 4059 w 104"/>
                <a:gd name="T1" fmla="*/ 2 h 17"/>
                <a:gd name="T2" fmla="*/ 4035 w 104"/>
                <a:gd name="T3" fmla="*/ 2 h 17"/>
                <a:gd name="T4" fmla="*/ 3895 w 104"/>
                <a:gd name="T5" fmla="*/ 2 h 17"/>
                <a:gd name="T6" fmla="*/ 3705 w 104"/>
                <a:gd name="T7" fmla="*/ 2 h 17"/>
                <a:gd name="T8" fmla="*/ 3485 w 104"/>
                <a:gd name="T9" fmla="*/ 2 h 17"/>
                <a:gd name="T10" fmla="*/ 3174 w 104"/>
                <a:gd name="T11" fmla="*/ 2 h 17"/>
                <a:gd name="T12" fmla="*/ 2890 w 104"/>
                <a:gd name="T13" fmla="*/ 2 h 17"/>
                <a:gd name="T14" fmla="*/ 2563 w 104"/>
                <a:gd name="T15" fmla="*/ 2 h 17"/>
                <a:gd name="T16" fmla="*/ 2198 w 104"/>
                <a:gd name="T17" fmla="*/ 2 h 17"/>
                <a:gd name="T18" fmla="*/ 1840 w 104"/>
                <a:gd name="T19" fmla="*/ 2 h 17"/>
                <a:gd name="T20" fmla="*/ 1464 w 104"/>
                <a:gd name="T21" fmla="*/ 2 h 17"/>
                <a:gd name="T22" fmla="*/ 1145 w 104"/>
                <a:gd name="T23" fmla="*/ 2 h 17"/>
                <a:gd name="T24" fmla="*/ 866 w 104"/>
                <a:gd name="T25" fmla="*/ 2 h 17"/>
                <a:gd name="T26" fmla="*/ 547 w 104"/>
                <a:gd name="T27" fmla="*/ 2 h 17"/>
                <a:gd name="T28" fmla="*/ 329 w 104"/>
                <a:gd name="T29" fmla="*/ 2 h 17"/>
                <a:gd name="T30" fmla="*/ 157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23 w 104"/>
                <a:gd name="T41" fmla="*/ 2 h 17"/>
                <a:gd name="T42" fmla="*/ 257 w 104"/>
                <a:gd name="T43" fmla="*/ 2 h 17"/>
                <a:gd name="T44" fmla="*/ 466 w 104"/>
                <a:gd name="T45" fmla="*/ 2 h 17"/>
                <a:gd name="T46" fmla="*/ 688 w 104"/>
                <a:gd name="T47" fmla="*/ 2 h 17"/>
                <a:gd name="T48" fmla="*/ 1005 w 104"/>
                <a:gd name="T49" fmla="*/ 2 h 17"/>
                <a:gd name="T50" fmla="*/ 1325 w 104"/>
                <a:gd name="T51" fmla="*/ 2 h 17"/>
                <a:gd name="T52" fmla="*/ 1694 w 104"/>
                <a:gd name="T53" fmla="*/ 2 h 17"/>
                <a:gd name="T54" fmla="*/ 2037 w 104"/>
                <a:gd name="T55" fmla="*/ 2 h 17"/>
                <a:gd name="T56" fmla="*/ 2394 w 104"/>
                <a:gd name="T57" fmla="*/ 2 h 17"/>
                <a:gd name="T58" fmla="*/ 2770 w 104"/>
                <a:gd name="T59" fmla="*/ 2 h 17"/>
                <a:gd name="T60" fmla="*/ 3046 w 104"/>
                <a:gd name="T61" fmla="*/ 2 h 17"/>
                <a:gd name="T62" fmla="*/ 3347 w 104"/>
                <a:gd name="T63" fmla="*/ 2 h 17"/>
                <a:gd name="T64" fmla="*/ 3595 w 104"/>
                <a:gd name="T65" fmla="*/ 2 h 17"/>
                <a:gd name="T66" fmla="*/ 3788 w 104"/>
                <a:gd name="T67" fmla="*/ 2 h 17"/>
                <a:gd name="T68" fmla="*/ 3972 w 104"/>
                <a:gd name="T69" fmla="*/ 2 h 17"/>
                <a:gd name="T70" fmla="*/ 4059 w 104"/>
                <a:gd name="T71" fmla="*/ 2 h 17"/>
                <a:gd name="T72" fmla="*/ 4131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64" name="Freeform 15"/>
            <p:cNvSpPr>
              <a:spLocks/>
            </p:cNvSpPr>
            <p:nvPr/>
          </p:nvSpPr>
          <p:spPr bwMode="auto">
            <a:xfrm>
              <a:off x="295" y="3133"/>
              <a:ext cx="279" cy="61"/>
            </a:xfrm>
            <a:custGeom>
              <a:avLst/>
              <a:gdLst>
                <a:gd name="T0" fmla="*/ 0 w 220"/>
                <a:gd name="T1" fmla="*/ 2 h 77"/>
                <a:gd name="T2" fmla="*/ 7752 w 220"/>
                <a:gd name="T3" fmla="*/ 2 h 77"/>
                <a:gd name="T4" fmla="*/ 7752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65" name="Freeform 16"/>
            <p:cNvSpPr>
              <a:spLocks/>
            </p:cNvSpPr>
            <p:nvPr/>
          </p:nvSpPr>
          <p:spPr bwMode="auto">
            <a:xfrm>
              <a:off x="339" y="3104"/>
              <a:ext cx="88" cy="13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66" name="Freeform 17"/>
            <p:cNvSpPr>
              <a:spLocks/>
            </p:cNvSpPr>
            <p:nvPr/>
          </p:nvSpPr>
          <p:spPr bwMode="auto">
            <a:xfrm>
              <a:off x="411" y="3105"/>
              <a:ext cx="119" cy="13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205 w 94"/>
                <a:gd name="T5" fmla="*/ 0 h 17"/>
                <a:gd name="T6" fmla="*/ 3205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67" name="Freeform 18"/>
            <p:cNvSpPr>
              <a:spLocks/>
            </p:cNvSpPr>
            <p:nvPr/>
          </p:nvSpPr>
          <p:spPr bwMode="auto">
            <a:xfrm>
              <a:off x="342" y="3106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68" name="Freeform 19"/>
            <p:cNvSpPr>
              <a:spLocks/>
            </p:cNvSpPr>
            <p:nvPr/>
          </p:nvSpPr>
          <p:spPr bwMode="auto">
            <a:xfrm>
              <a:off x="345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171 w 17"/>
                <a:gd name="T7" fmla="*/ 2 h 17"/>
                <a:gd name="T8" fmla="*/ 370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69" name="Freeform 20"/>
            <p:cNvSpPr>
              <a:spLocks/>
            </p:cNvSpPr>
            <p:nvPr/>
          </p:nvSpPr>
          <p:spPr bwMode="auto">
            <a:xfrm>
              <a:off x="349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0" name="Freeform 21"/>
            <p:cNvSpPr>
              <a:spLocks/>
            </p:cNvSpPr>
            <p:nvPr/>
          </p:nvSpPr>
          <p:spPr bwMode="auto">
            <a:xfrm>
              <a:off x="352" y="3106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1" name="Freeform 22"/>
            <p:cNvSpPr>
              <a:spLocks/>
            </p:cNvSpPr>
            <p:nvPr/>
          </p:nvSpPr>
          <p:spPr bwMode="auto">
            <a:xfrm>
              <a:off x="355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2" name="Freeform 23"/>
            <p:cNvSpPr>
              <a:spLocks/>
            </p:cNvSpPr>
            <p:nvPr/>
          </p:nvSpPr>
          <p:spPr bwMode="auto">
            <a:xfrm>
              <a:off x="358" y="3106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3" name="Freeform 24"/>
            <p:cNvSpPr>
              <a:spLocks/>
            </p:cNvSpPr>
            <p:nvPr/>
          </p:nvSpPr>
          <p:spPr bwMode="auto">
            <a:xfrm>
              <a:off x="362" y="3106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4" name="Freeform 25"/>
            <p:cNvSpPr>
              <a:spLocks/>
            </p:cNvSpPr>
            <p:nvPr/>
          </p:nvSpPr>
          <p:spPr bwMode="auto">
            <a:xfrm>
              <a:off x="363" y="3106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5" name="Freeform 26"/>
            <p:cNvSpPr>
              <a:spLocks/>
            </p:cNvSpPr>
            <p:nvPr/>
          </p:nvSpPr>
          <p:spPr bwMode="auto">
            <a:xfrm>
              <a:off x="368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6" name="Freeform 27"/>
            <p:cNvSpPr>
              <a:spLocks/>
            </p:cNvSpPr>
            <p:nvPr/>
          </p:nvSpPr>
          <p:spPr bwMode="auto">
            <a:xfrm>
              <a:off x="371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7" name="Freeform 28"/>
            <p:cNvSpPr>
              <a:spLocks/>
            </p:cNvSpPr>
            <p:nvPr/>
          </p:nvSpPr>
          <p:spPr bwMode="auto">
            <a:xfrm>
              <a:off x="373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8" name="Freeform 29"/>
            <p:cNvSpPr>
              <a:spLocks/>
            </p:cNvSpPr>
            <p:nvPr/>
          </p:nvSpPr>
          <p:spPr bwMode="auto">
            <a:xfrm>
              <a:off x="377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79" name="Freeform 30"/>
            <p:cNvSpPr>
              <a:spLocks/>
            </p:cNvSpPr>
            <p:nvPr/>
          </p:nvSpPr>
          <p:spPr bwMode="auto">
            <a:xfrm>
              <a:off x="381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479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0" name="Freeform 31"/>
            <p:cNvSpPr>
              <a:spLocks/>
            </p:cNvSpPr>
            <p:nvPr/>
          </p:nvSpPr>
          <p:spPr bwMode="auto">
            <a:xfrm>
              <a:off x="383" y="3106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759 w 17"/>
                <a:gd name="T5" fmla="*/ 2 h 17"/>
                <a:gd name="T6" fmla="*/ 759 w 17"/>
                <a:gd name="T7" fmla="*/ 2 h 17"/>
                <a:gd name="T8" fmla="*/ 1525 w 17"/>
                <a:gd name="T9" fmla="*/ 2 h 17"/>
                <a:gd name="T10" fmla="*/ 1525 w 17"/>
                <a:gd name="T11" fmla="*/ 2 h 17"/>
                <a:gd name="T12" fmla="*/ 152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1" name="Freeform 32"/>
            <p:cNvSpPr>
              <a:spLocks/>
            </p:cNvSpPr>
            <p:nvPr/>
          </p:nvSpPr>
          <p:spPr bwMode="auto">
            <a:xfrm>
              <a:off x="386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2" name="Freeform 33"/>
            <p:cNvSpPr>
              <a:spLocks/>
            </p:cNvSpPr>
            <p:nvPr/>
          </p:nvSpPr>
          <p:spPr bwMode="auto">
            <a:xfrm>
              <a:off x="392" y="3106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3" name="Freeform 34"/>
            <p:cNvSpPr>
              <a:spLocks/>
            </p:cNvSpPr>
            <p:nvPr/>
          </p:nvSpPr>
          <p:spPr bwMode="auto">
            <a:xfrm>
              <a:off x="394" y="3106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4" name="Freeform 35"/>
            <p:cNvSpPr>
              <a:spLocks/>
            </p:cNvSpPr>
            <p:nvPr/>
          </p:nvSpPr>
          <p:spPr bwMode="auto">
            <a:xfrm>
              <a:off x="398" y="3106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5" name="Freeform 36"/>
            <p:cNvSpPr>
              <a:spLocks/>
            </p:cNvSpPr>
            <p:nvPr/>
          </p:nvSpPr>
          <p:spPr bwMode="auto">
            <a:xfrm>
              <a:off x="401" y="3106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6" name="Freeform 37"/>
            <p:cNvSpPr>
              <a:spLocks/>
            </p:cNvSpPr>
            <p:nvPr/>
          </p:nvSpPr>
          <p:spPr bwMode="auto">
            <a:xfrm>
              <a:off x="403" y="3106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7" name="Freeform 38"/>
            <p:cNvSpPr>
              <a:spLocks/>
            </p:cNvSpPr>
            <p:nvPr/>
          </p:nvSpPr>
          <p:spPr bwMode="auto">
            <a:xfrm>
              <a:off x="314" y="2970"/>
              <a:ext cx="237" cy="137"/>
            </a:xfrm>
            <a:custGeom>
              <a:avLst/>
              <a:gdLst>
                <a:gd name="T0" fmla="*/ 6282 w 187"/>
                <a:gd name="T1" fmla="*/ 5 h 174"/>
                <a:gd name="T2" fmla="*/ 6282 w 187"/>
                <a:gd name="T3" fmla="*/ 5 h 174"/>
                <a:gd name="T4" fmla="*/ 6282 w 187"/>
                <a:gd name="T5" fmla="*/ 5 h 174"/>
                <a:gd name="T6" fmla="*/ 6370 w 187"/>
                <a:gd name="T7" fmla="*/ 5 h 174"/>
                <a:gd name="T8" fmla="*/ 6370 w 187"/>
                <a:gd name="T9" fmla="*/ 5 h 174"/>
                <a:gd name="T10" fmla="*/ 6404 w 187"/>
                <a:gd name="T11" fmla="*/ 5 h 174"/>
                <a:gd name="T12" fmla="*/ 6404 w 187"/>
                <a:gd name="T13" fmla="*/ 5 h 174"/>
                <a:gd name="T14" fmla="*/ 6428 w 187"/>
                <a:gd name="T15" fmla="*/ 5 h 174"/>
                <a:gd name="T16" fmla="*/ 6428 w 187"/>
                <a:gd name="T17" fmla="*/ 5 h 174"/>
                <a:gd name="T18" fmla="*/ 6428 w 187"/>
                <a:gd name="T19" fmla="*/ 5 h 174"/>
                <a:gd name="T20" fmla="*/ 6428 w 187"/>
                <a:gd name="T21" fmla="*/ 5 h 174"/>
                <a:gd name="T22" fmla="*/ 6466 w 187"/>
                <a:gd name="T23" fmla="*/ 5 h 174"/>
                <a:gd name="T24" fmla="*/ 6466 w 187"/>
                <a:gd name="T25" fmla="*/ 5 h 174"/>
                <a:gd name="T26" fmla="*/ 6504 w 187"/>
                <a:gd name="T27" fmla="*/ 5 h 174"/>
                <a:gd name="T28" fmla="*/ 6504 w 187"/>
                <a:gd name="T29" fmla="*/ 5 h 174"/>
                <a:gd name="T30" fmla="*/ 6504 w 187"/>
                <a:gd name="T31" fmla="*/ 2 h 174"/>
                <a:gd name="T32" fmla="*/ 6504 w 187"/>
                <a:gd name="T33" fmla="*/ 2 h 174"/>
                <a:gd name="T34" fmla="*/ 6504 w 187"/>
                <a:gd name="T35" fmla="*/ 2 h 174"/>
                <a:gd name="T36" fmla="*/ 6466 w 187"/>
                <a:gd name="T37" fmla="*/ 2 h 174"/>
                <a:gd name="T38" fmla="*/ 6466 w 187"/>
                <a:gd name="T39" fmla="*/ 2 h 174"/>
                <a:gd name="T40" fmla="*/ 6428 w 187"/>
                <a:gd name="T41" fmla="*/ 2 h 174"/>
                <a:gd name="T42" fmla="*/ 6428 w 187"/>
                <a:gd name="T43" fmla="*/ 2 h 174"/>
                <a:gd name="T44" fmla="*/ 6428 w 187"/>
                <a:gd name="T45" fmla="*/ 1 h 174"/>
                <a:gd name="T46" fmla="*/ 6404 w 187"/>
                <a:gd name="T47" fmla="*/ 1 h 174"/>
                <a:gd name="T48" fmla="*/ 6404 w 187"/>
                <a:gd name="T49" fmla="*/ 1 h 174"/>
                <a:gd name="T50" fmla="*/ 6370 w 187"/>
                <a:gd name="T51" fmla="*/ 1 h 174"/>
                <a:gd name="T52" fmla="*/ 6370 w 187"/>
                <a:gd name="T53" fmla="*/ 0 h 174"/>
                <a:gd name="T54" fmla="*/ 6282 w 187"/>
                <a:gd name="T55" fmla="*/ 0 h 174"/>
                <a:gd name="T56" fmla="*/ 6282 w 187"/>
                <a:gd name="T57" fmla="*/ 0 h 174"/>
                <a:gd name="T58" fmla="*/ 6282 w 187"/>
                <a:gd name="T59" fmla="*/ 0 h 174"/>
                <a:gd name="T60" fmla="*/ 170 w 187"/>
                <a:gd name="T61" fmla="*/ 0 h 174"/>
                <a:gd name="T62" fmla="*/ 134 w 187"/>
                <a:gd name="T63" fmla="*/ 0 h 174"/>
                <a:gd name="T64" fmla="*/ 106 w 187"/>
                <a:gd name="T65" fmla="*/ 0 h 174"/>
                <a:gd name="T66" fmla="*/ 106 w 187"/>
                <a:gd name="T67" fmla="*/ 0 h 174"/>
                <a:gd name="T68" fmla="*/ 84 w 187"/>
                <a:gd name="T69" fmla="*/ 0 h 174"/>
                <a:gd name="T70" fmla="*/ 84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84 w 187"/>
                <a:gd name="T109" fmla="*/ 5 h 174"/>
                <a:gd name="T110" fmla="*/ 84 w 187"/>
                <a:gd name="T111" fmla="*/ 5 h 174"/>
                <a:gd name="T112" fmla="*/ 84 w 187"/>
                <a:gd name="T113" fmla="*/ 5 h 174"/>
                <a:gd name="T114" fmla="*/ 106 w 187"/>
                <a:gd name="T115" fmla="*/ 5 h 174"/>
                <a:gd name="T116" fmla="*/ 106 w 187"/>
                <a:gd name="T117" fmla="*/ 5 h 174"/>
                <a:gd name="T118" fmla="*/ 134 w 187"/>
                <a:gd name="T119" fmla="*/ 5 h 174"/>
                <a:gd name="T120" fmla="*/ 170 w 187"/>
                <a:gd name="T121" fmla="*/ 5 h 174"/>
                <a:gd name="T122" fmla="*/ 6282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8" name="Freeform 39"/>
            <p:cNvSpPr>
              <a:spLocks/>
            </p:cNvSpPr>
            <p:nvPr/>
          </p:nvSpPr>
          <p:spPr bwMode="auto">
            <a:xfrm>
              <a:off x="314" y="2972"/>
              <a:ext cx="236" cy="135"/>
            </a:xfrm>
            <a:custGeom>
              <a:avLst/>
              <a:gdLst>
                <a:gd name="T0" fmla="*/ 6594 w 186"/>
                <a:gd name="T1" fmla="*/ 4 h 172"/>
                <a:gd name="T2" fmla="*/ 6594 w 186"/>
                <a:gd name="T3" fmla="*/ 4 h 172"/>
                <a:gd name="T4" fmla="*/ 6594 w 186"/>
                <a:gd name="T5" fmla="*/ 4 h 172"/>
                <a:gd name="T6" fmla="*/ 6545 w 186"/>
                <a:gd name="T7" fmla="*/ 4 h 172"/>
                <a:gd name="T8" fmla="*/ 6545 w 186"/>
                <a:gd name="T9" fmla="*/ 4 h 172"/>
                <a:gd name="T10" fmla="*/ 6491 w 186"/>
                <a:gd name="T11" fmla="*/ 4 h 172"/>
                <a:gd name="T12" fmla="*/ 6491 w 186"/>
                <a:gd name="T13" fmla="*/ 4 h 172"/>
                <a:gd name="T14" fmla="*/ 6475 w 186"/>
                <a:gd name="T15" fmla="*/ 4 h 172"/>
                <a:gd name="T16" fmla="*/ 6475 w 186"/>
                <a:gd name="T17" fmla="*/ 4 h 172"/>
                <a:gd name="T18" fmla="*/ 6438 w 186"/>
                <a:gd name="T19" fmla="*/ 4 h 172"/>
                <a:gd name="T20" fmla="*/ 6438 w 186"/>
                <a:gd name="T21" fmla="*/ 4 h 172"/>
                <a:gd name="T22" fmla="*/ 6396 w 186"/>
                <a:gd name="T23" fmla="*/ 4 h 172"/>
                <a:gd name="T24" fmla="*/ 6347 w 186"/>
                <a:gd name="T25" fmla="*/ 4 h 172"/>
                <a:gd name="T26" fmla="*/ 136 w 186"/>
                <a:gd name="T27" fmla="*/ 4 h 172"/>
                <a:gd name="T28" fmla="*/ 107 w 186"/>
                <a:gd name="T29" fmla="*/ 4 h 172"/>
                <a:gd name="T30" fmla="*/ 107 w 186"/>
                <a:gd name="T31" fmla="*/ 4 h 172"/>
                <a:gd name="T32" fmla="*/ 107 w 186"/>
                <a:gd name="T33" fmla="*/ 4 h 172"/>
                <a:gd name="T34" fmla="*/ 84 w 186"/>
                <a:gd name="T35" fmla="*/ 4 h 172"/>
                <a:gd name="T36" fmla="*/ 84 w 186"/>
                <a:gd name="T37" fmla="*/ 4 h 172"/>
                <a:gd name="T38" fmla="*/ 1 w 186"/>
                <a:gd name="T39" fmla="*/ 4 h 172"/>
                <a:gd name="T40" fmla="*/ 1 w 186"/>
                <a:gd name="T41" fmla="*/ 4 h 172"/>
                <a:gd name="T42" fmla="*/ 0 w 186"/>
                <a:gd name="T43" fmla="*/ 4 h 172"/>
                <a:gd name="T44" fmla="*/ 0 w 186"/>
                <a:gd name="T45" fmla="*/ 4 h 172"/>
                <a:gd name="T46" fmla="*/ 0 w 186"/>
                <a:gd name="T47" fmla="*/ 4 h 172"/>
                <a:gd name="T48" fmla="*/ 0 w 186"/>
                <a:gd name="T49" fmla="*/ 4 h 172"/>
                <a:gd name="T50" fmla="*/ 0 w 186"/>
                <a:gd name="T51" fmla="*/ 4 h 172"/>
                <a:gd name="T52" fmla="*/ 0 w 186"/>
                <a:gd name="T53" fmla="*/ 4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84 w 186"/>
                <a:gd name="T71" fmla="*/ 1 h 172"/>
                <a:gd name="T72" fmla="*/ 84 w 186"/>
                <a:gd name="T73" fmla="*/ 0 h 172"/>
                <a:gd name="T74" fmla="*/ 84 w 186"/>
                <a:gd name="T75" fmla="*/ 0 h 172"/>
                <a:gd name="T76" fmla="*/ 107 w 186"/>
                <a:gd name="T77" fmla="*/ 0 h 172"/>
                <a:gd name="T78" fmla="*/ 107 w 186"/>
                <a:gd name="T79" fmla="*/ 0 h 172"/>
                <a:gd name="T80" fmla="*/ 136 w 186"/>
                <a:gd name="T81" fmla="*/ 0 h 172"/>
                <a:gd name="T82" fmla="*/ 6347 w 186"/>
                <a:gd name="T83" fmla="*/ 0 h 172"/>
                <a:gd name="T84" fmla="*/ 6396 w 186"/>
                <a:gd name="T85" fmla="*/ 0 h 172"/>
                <a:gd name="T86" fmla="*/ 6438 w 186"/>
                <a:gd name="T87" fmla="*/ 0 h 172"/>
                <a:gd name="T88" fmla="*/ 6438 w 186"/>
                <a:gd name="T89" fmla="*/ 0 h 172"/>
                <a:gd name="T90" fmla="*/ 6475 w 186"/>
                <a:gd name="T91" fmla="*/ 0 h 172"/>
                <a:gd name="T92" fmla="*/ 6475 w 186"/>
                <a:gd name="T93" fmla="*/ 1 h 172"/>
                <a:gd name="T94" fmla="*/ 6491 w 186"/>
                <a:gd name="T95" fmla="*/ 1 h 172"/>
                <a:gd name="T96" fmla="*/ 6491 w 186"/>
                <a:gd name="T97" fmla="*/ 1 h 172"/>
                <a:gd name="T98" fmla="*/ 6491 w 186"/>
                <a:gd name="T99" fmla="*/ 2 h 172"/>
                <a:gd name="T100" fmla="*/ 6545 w 186"/>
                <a:gd name="T101" fmla="*/ 2 h 172"/>
                <a:gd name="T102" fmla="*/ 6545 w 186"/>
                <a:gd name="T103" fmla="*/ 2 h 172"/>
                <a:gd name="T104" fmla="*/ 6594 w 186"/>
                <a:gd name="T105" fmla="*/ 2 h 172"/>
                <a:gd name="T106" fmla="*/ 6594 w 186"/>
                <a:gd name="T107" fmla="*/ 2 h 172"/>
                <a:gd name="T108" fmla="*/ 6594 w 186"/>
                <a:gd name="T109" fmla="*/ 2 h 172"/>
                <a:gd name="T110" fmla="*/ 6594 w 186"/>
                <a:gd name="T111" fmla="*/ 4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89" name="Freeform 40"/>
            <p:cNvSpPr>
              <a:spLocks/>
            </p:cNvSpPr>
            <p:nvPr/>
          </p:nvSpPr>
          <p:spPr bwMode="auto">
            <a:xfrm>
              <a:off x="316" y="2972"/>
              <a:ext cx="230" cy="134"/>
            </a:xfrm>
            <a:custGeom>
              <a:avLst/>
              <a:gdLst>
                <a:gd name="T0" fmla="*/ 6557 w 181"/>
                <a:gd name="T1" fmla="*/ 2 h 171"/>
                <a:gd name="T2" fmla="*/ 6557 w 181"/>
                <a:gd name="T3" fmla="*/ 2 h 171"/>
                <a:gd name="T4" fmla="*/ 6557 w 181"/>
                <a:gd name="T5" fmla="*/ 2 h 171"/>
                <a:gd name="T6" fmla="*/ 6483 w 181"/>
                <a:gd name="T7" fmla="*/ 2 h 171"/>
                <a:gd name="T8" fmla="*/ 6483 w 181"/>
                <a:gd name="T9" fmla="*/ 1 h 171"/>
                <a:gd name="T10" fmla="*/ 6482 w 181"/>
                <a:gd name="T11" fmla="*/ 1 h 171"/>
                <a:gd name="T12" fmla="*/ 6482 w 181"/>
                <a:gd name="T13" fmla="*/ 0 h 171"/>
                <a:gd name="T14" fmla="*/ 6436 w 181"/>
                <a:gd name="T15" fmla="*/ 0 h 171"/>
                <a:gd name="T16" fmla="*/ 6436 w 181"/>
                <a:gd name="T17" fmla="*/ 0 h 171"/>
                <a:gd name="T18" fmla="*/ 6436 w 181"/>
                <a:gd name="T19" fmla="*/ 0 h 171"/>
                <a:gd name="T20" fmla="*/ 6422 w 181"/>
                <a:gd name="T21" fmla="*/ 0 h 171"/>
                <a:gd name="T22" fmla="*/ 6422 w 181"/>
                <a:gd name="T23" fmla="*/ 0 h 171"/>
                <a:gd name="T24" fmla="*/ 119 w 181"/>
                <a:gd name="T25" fmla="*/ 0 h 171"/>
                <a:gd name="T26" fmla="*/ 119 w 181"/>
                <a:gd name="T27" fmla="*/ 0 h 171"/>
                <a:gd name="T28" fmla="*/ 94 w 181"/>
                <a:gd name="T29" fmla="*/ 0 h 171"/>
                <a:gd name="T30" fmla="*/ 94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4 h 171"/>
                <a:gd name="T50" fmla="*/ 0 w 181"/>
                <a:gd name="T51" fmla="*/ 4 h 171"/>
                <a:gd name="T52" fmla="*/ 0 w 181"/>
                <a:gd name="T53" fmla="*/ 4 h 171"/>
                <a:gd name="T54" fmla="*/ 0 w 181"/>
                <a:gd name="T55" fmla="*/ 4 h 171"/>
                <a:gd name="T56" fmla="*/ 0 w 181"/>
                <a:gd name="T57" fmla="*/ 4 h 171"/>
                <a:gd name="T58" fmla="*/ 1 w 181"/>
                <a:gd name="T59" fmla="*/ 4 h 171"/>
                <a:gd name="T60" fmla="*/ 1 w 181"/>
                <a:gd name="T61" fmla="*/ 4 h 171"/>
                <a:gd name="T62" fmla="*/ 94 w 181"/>
                <a:gd name="T63" fmla="*/ 4 h 171"/>
                <a:gd name="T64" fmla="*/ 94 w 181"/>
                <a:gd name="T65" fmla="*/ 4 h 171"/>
                <a:gd name="T66" fmla="*/ 119 w 181"/>
                <a:gd name="T67" fmla="*/ 4 h 171"/>
                <a:gd name="T68" fmla="*/ 119 w 181"/>
                <a:gd name="T69" fmla="*/ 4 h 171"/>
                <a:gd name="T70" fmla="*/ 6422 w 181"/>
                <a:gd name="T71" fmla="*/ 4 h 171"/>
                <a:gd name="T72" fmla="*/ 6422 w 181"/>
                <a:gd name="T73" fmla="*/ 4 h 171"/>
                <a:gd name="T74" fmla="*/ 6436 w 181"/>
                <a:gd name="T75" fmla="*/ 4 h 171"/>
                <a:gd name="T76" fmla="*/ 6436 w 181"/>
                <a:gd name="T77" fmla="*/ 4 h 171"/>
                <a:gd name="T78" fmla="*/ 6482 w 181"/>
                <a:gd name="T79" fmla="*/ 4 h 171"/>
                <a:gd name="T80" fmla="*/ 6482 w 181"/>
                <a:gd name="T81" fmla="*/ 4 h 171"/>
                <a:gd name="T82" fmla="*/ 6482 w 181"/>
                <a:gd name="T83" fmla="*/ 4 h 171"/>
                <a:gd name="T84" fmla="*/ 6483 w 181"/>
                <a:gd name="T85" fmla="*/ 4 h 171"/>
                <a:gd name="T86" fmla="*/ 6483 w 181"/>
                <a:gd name="T87" fmla="*/ 4 h 171"/>
                <a:gd name="T88" fmla="*/ 6557 w 181"/>
                <a:gd name="T89" fmla="*/ 4 h 171"/>
                <a:gd name="T90" fmla="*/ 6557 w 181"/>
                <a:gd name="T91" fmla="*/ 4 h 171"/>
                <a:gd name="T92" fmla="*/ 655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0" name="Freeform 41"/>
            <p:cNvSpPr>
              <a:spLocks/>
            </p:cNvSpPr>
            <p:nvPr/>
          </p:nvSpPr>
          <p:spPr bwMode="auto">
            <a:xfrm>
              <a:off x="318" y="2972"/>
              <a:ext cx="228" cy="133"/>
            </a:xfrm>
            <a:custGeom>
              <a:avLst/>
              <a:gdLst>
                <a:gd name="T0" fmla="*/ 6223 w 180"/>
                <a:gd name="T1" fmla="*/ 5 h 168"/>
                <a:gd name="T2" fmla="*/ 6223 w 180"/>
                <a:gd name="T3" fmla="*/ 5 h 168"/>
                <a:gd name="T4" fmla="*/ 6148 w 180"/>
                <a:gd name="T5" fmla="*/ 5 h 168"/>
                <a:gd name="T6" fmla="*/ 6148 w 180"/>
                <a:gd name="T7" fmla="*/ 5 h 168"/>
                <a:gd name="T8" fmla="*/ 6142 w 180"/>
                <a:gd name="T9" fmla="*/ 5 h 168"/>
                <a:gd name="T10" fmla="*/ 6142 w 180"/>
                <a:gd name="T11" fmla="*/ 5 h 168"/>
                <a:gd name="T12" fmla="*/ 6099 w 180"/>
                <a:gd name="T13" fmla="*/ 5 h 168"/>
                <a:gd name="T14" fmla="*/ 6099 w 180"/>
                <a:gd name="T15" fmla="*/ 5 h 168"/>
                <a:gd name="T16" fmla="*/ 84 w 180"/>
                <a:gd name="T17" fmla="*/ 5 h 168"/>
                <a:gd name="T18" fmla="*/ 84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84 w 180"/>
                <a:gd name="T53" fmla="*/ 0 h 168"/>
                <a:gd name="T54" fmla="*/ 84 w 180"/>
                <a:gd name="T55" fmla="*/ 0 h 168"/>
                <a:gd name="T56" fmla="*/ 6099 w 180"/>
                <a:gd name="T57" fmla="*/ 0 h 168"/>
                <a:gd name="T58" fmla="*/ 6099 w 180"/>
                <a:gd name="T59" fmla="*/ 0 h 168"/>
                <a:gd name="T60" fmla="*/ 6099 w 180"/>
                <a:gd name="T61" fmla="*/ 0 h 168"/>
                <a:gd name="T62" fmla="*/ 6142 w 180"/>
                <a:gd name="T63" fmla="*/ 0 h 168"/>
                <a:gd name="T64" fmla="*/ 6142 w 180"/>
                <a:gd name="T65" fmla="*/ 0 h 168"/>
                <a:gd name="T66" fmla="*/ 6142 w 180"/>
                <a:gd name="T67" fmla="*/ 1 h 168"/>
                <a:gd name="T68" fmla="*/ 6148 w 180"/>
                <a:gd name="T69" fmla="*/ 1 h 168"/>
                <a:gd name="T70" fmla="*/ 6148 w 180"/>
                <a:gd name="T71" fmla="*/ 1 h 168"/>
                <a:gd name="T72" fmla="*/ 6223 w 180"/>
                <a:gd name="T73" fmla="*/ 2 h 168"/>
                <a:gd name="T74" fmla="*/ 6223 w 180"/>
                <a:gd name="T75" fmla="*/ 2 h 168"/>
                <a:gd name="T76" fmla="*/ 6223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1" name="Freeform 42"/>
            <p:cNvSpPr>
              <a:spLocks/>
            </p:cNvSpPr>
            <p:nvPr/>
          </p:nvSpPr>
          <p:spPr bwMode="auto">
            <a:xfrm>
              <a:off x="342" y="2990"/>
              <a:ext cx="180" cy="97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84 w 142"/>
                <a:gd name="T7" fmla="*/ 0 h 124"/>
                <a:gd name="T8" fmla="*/ 84 w 142"/>
                <a:gd name="T9" fmla="*/ 0 h 124"/>
                <a:gd name="T10" fmla="*/ 106 w 142"/>
                <a:gd name="T11" fmla="*/ 0 h 124"/>
                <a:gd name="T12" fmla="*/ 106 w 142"/>
                <a:gd name="T13" fmla="*/ 0 h 124"/>
                <a:gd name="T14" fmla="*/ 134 w 142"/>
                <a:gd name="T15" fmla="*/ 0 h 124"/>
                <a:gd name="T16" fmla="*/ 4733 w 142"/>
                <a:gd name="T17" fmla="*/ 0 h 124"/>
                <a:gd name="T18" fmla="*/ 4757 w 142"/>
                <a:gd name="T19" fmla="*/ 0 h 124"/>
                <a:gd name="T20" fmla="*/ 4817 w 142"/>
                <a:gd name="T21" fmla="*/ 0 h 124"/>
                <a:gd name="T22" fmla="*/ 4817 w 142"/>
                <a:gd name="T23" fmla="*/ 0 h 124"/>
                <a:gd name="T24" fmla="*/ 4833 w 142"/>
                <a:gd name="T25" fmla="*/ 0 h 124"/>
                <a:gd name="T26" fmla="*/ 4833 w 142"/>
                <a:gd name="T27" fmla="*/ 1 h 124"/>
                <a:gd name="T28" fmla="*/ 4871 w 142"/>
                <a:gd name="T29" fmla="*/ 1 h 124"/>
                <a:gd name="T30" fmla="*/ 4871 w 142"/>
                <a:gd name="T31" fmla="*/ 1 h 124"/>
                <a:gd name="T32" fmla="*/ 4888 w 142"/>
                <a:gd name="T33" fmla="*/ 2 h 124"/>
                <a:gd name="T34" fmla="*/ 4888 w 142"/>
                <a:gd name="T35" fmla="*/ 2 h 124"/>
                <a:gd name="T36" fmla="*/ 4958 w 142"/>
                <a:gd name="T37" fmla="*/ 2 h 124"/>
                <a:gd name="T38" fmla="*/ 4958 w 142"/>
                <a:gd name="T39" fmla="*/ 2 h 124"/>
                <a:gd name="T40" fmla="*/ 4958 w 142"/>
                <a:gd name="T41" fmla="*/ 2 h 124"/>
                <a:gd name="T42" fmla="*/ 4958 w 142"/>
                <a:gd name="T43" fmla="*/ 3 h 124"/>
                <a:gd name="T44" fmla="*/ 4958 w 142"/>
                <a:gd name="T45" fmla="*/ 3 h 124"/>
                <a:gd name="T46" fmla="*/ 4888 w 142"/>
                <a:gd name="T47" fmla="*/ 3 h 124"/>
                <a:gd name="T48" fmla="*/ 4888 w 142"/>
                <a:gd name="T49" fmla="*/ 3 h 124"/>
                <a:gd name="T50" fmla="*/ 4871 w 142"/>
                <a:gd name="T51" fmla="*/ 3 h 124"/>
                <a:gd name="T52" fmla="*/ 4871 w 142"/>
                <a:gd name="T53" fmla="*/ 3 h 124"/>
                <a:gd name="T54" fmla="*/ 4833 w 142"/>
                <a:gd name="T55" fmla="*/ 3 h 124"/>
                <a:gd name="T56" fmla="*/ 4833 w 142"/>
                <a:gd name="T57" fmla="*/ 3 h 124"/>
                <a:gd name="T58" fmla="*/ 4817 w 142"/>
                <a:gd name="T59" fmla="*/ 3 h 124"/>
                <a:gd name="T60" fmla="*/ 4817 w 142"/>
                <a:gd name="T61" fmla="*/ 3 h 124"/>
                <a:gd name="T62" fmla="*/ 4757 w 142"/>
                <a:gd name="T63" fmla="*/ 3 h 124"/>
                <a:gd name="T64" fmla="*/ 4733 w 142"/>
                <a:gd name="T65" fmla="*/ 3 h 124"/>
                <a:gd name="T66" fmla="*/ 134 w 142"/>
                <a:gd name="T67" fmla="*/ 3 h 124"/>
                <a:gd name="T68" fmla="*/ 106 w 142"/>
                <a:gd name="T69" fmla="*/ 3 h 124"/>
                <a:gd name="T70" fmla="*/ 106 w 142"/>
                <a:gd name="T71" fmla="*/ 3 h 124"/>
                <a:gd name="T72" fmla="*/ 84 w 142"/>
                <a:gd name="T73" fmla="*/ 3 h 124"/>
                <a:gd name="T74" fmla="*/ 84 w 142"/>
                <a:gd name="T75" fmla="*/ 3 h 124"/>
                <a:gd name="T76" fmla="*/ 1 w 142"/>
                <a:gd name="T77" fmla="*/ 3 h 124"/>
                <a:gd name="T78" fmla="*/ 1 w 142"/>
                <a:gd name="T79" fmla="*/ 3 h 124"/>
                <a:gd name="T80" fmla="*/ 0 w 142"/>
                <a:gd name="T81" fmla="*/ 3 h 124"/>
                <a:gd name="T82" fmla="*/ 0 w 142"/>
                <a:gd name="T83" fmla="*/ 3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2" name="Freeform 43"/>
            <p:cNvSpPr>
              <a:spLocks/>
            </p:cNvSpPr>
            <p:nvPr/>
          </p:nvSpPr>
          <p:spPr bwMode="auto">
            <a:xfrm>
              <a:off x="335" y="2985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1 h 17"/>
                <a:gd name="T12" fmla="*/ 5669 w 153"/>
                <a:gd name="T13" fmla="*/ 1 h 17"/>
                <a:gd name="T14" fmla="*/ 5669 w 153"/>
                <a:gd name="T15" fmla="*/ 1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52 w 153"/>
                <a:gd name="T41" fmla="*/ 2 h 17"/>
                <a:gd name="T42" fmla="*/ 256 w 153"/>
                <a:gd name="T43" fmla="*/ 2 h 17"/>
                <a:gd name="T44" fmla="*/ 256 w 153"/>
                <a:gd name="T45" fmla="*/ 2 h 17"/>
                <a:gd name="T46" fmla="*/ 321 w 153"/>
                <a:gd name="T47" fmla="*/ 2 h 17"/>
                <a:gd name="T48" fmla="*/ 321 w 153"/>
                <a:gd name="T49" fmla="*/ 2 h 17"/>
                <a:gd name="T50" fmla="*/ 321 w 153"/>
                <a:gd name="T51" fmla="*/ 2 h 17"/>
                <a:gd name="T52" fmla="*/ 326 w 153"/>
                <a:gd name="T53" fmla="*/ 2 h 17"/>
                <a:gd name="T54" fmla="*/ 409 w 153"/>
                <a:gd name="T55" fmla="*/ 2 h 17"/>
                <a:gd name="T56" fmla="*/ 5307 w 153"/>
                <a:gd name="T57" fmla="*/ 2 h 17"/>
                <a:gd name="T58" fmla="*/ 5355 w 153"/>
                <a:gd name="T59" fmla="*/ 2 h 17"/>
                <a:gd name="T60" fmla="*/ 5401 w 153"/>
                <a:gd name="T61" fmla="*/ 2 h 17"/>
                <a:gd name="T62" fmla="*/ 5401 w 153"/>
                <a:gd name="T63" fmla="*/ 2 h 17"/>
                <a:gd name="T64" fmla="*/ 5431 w 153"/>
                <a:gd name="T65" fmla="*/ 2 h 17"/>
                <a:gd name="T66" fmla="*/ 5431 w 153"/>
                <a:gd name="T67" fmla="*/ 2 h 17"/>
                <a:gd name="T68" fmla="*/ 5431 w 153"/>
                <a:gd name="T69" fmla="*/ 2 h 17"/>
                <a:gd name="T70" fmla="*/ 5508 w 153"/>
                <a:gd name="T71" fmla="*/ 2 h 17"/>
                <a:gd name="T72" fmla="*/ 5777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3" name="Freeform 44"/>
            <p:cNvSpPr>
              <a:spLocks/>
            </p:cNvSpPr>
            <p:nvPr/>
          </p:nvSpPr>
          <p:spPr bwMode="auto">
            <a:xfrm>
              <a:off x="333" y="2986"/>
              <a:ext cx="21" cy="106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3 h 135"/>
                <a:gd name="T16" fmla="*/ 0 w 17"/>
                <a:gd name="T17" fmla="*/ 3 h 135"/>
                <a:gd name="T18" fmla="*/ 0 w 17"/>
                <a:gd name="T19" fmla="*/ 3 h 135"/>
                <a:gd name="T20" fmla="*/ 0 w 17"/>
                <a:gd name="T21" fmla="*/ 3 h 135"/>
                <a:gd name="T22" fmla="*/ 0 w 17"/>
                <a:gd name="T23" fmla="*/ 3 h 135"/>
                <a:gd name="T24" fmla="*/ 1 w 17"/>
                <a:gd name="T25" fmla="*/ 3 h 135"/>
                <a:gd name="T26" fmla="*/ 2 w 17"/>
                <a:gd name="T27" fmla="*/ 3 h 135"/>
                <a:gd name="T28" fmla="*/ 2 w 17"/>
                <a:gd name="T29" fmla="*/ 3 h 135"/>
                <a:gd name="T30" fmla="*/ 75 w 17"/>
                <a:gd name="T31" fmla="*/ 3 h 135"/>
                <a:gd name="T32" fmla="*/ 392 w 17"/>
                <a:gd name="T33" fmla="*/ 3 h 135"/>
                <a:gd name="T34" fmla="*/ 352 w 17"/>
                <a:gd name="T35" fmla="*/ 3 h 135"/>
                <a:gd name="T36" fmla="*/ 352 w 17"/>
                <a:gd name="T37" fmla="*/ 3 h 135"/>
                <a:gd name="T38" fmla="*/ 330 w 17"/>
                <a:gd name="T39" fmla="*/ 3 h 135"/>
                <a:gd name="T40" fmla="*/ 330 w 17"/>
                <a:gd name="T41" fmla="*/ 3 h 135"/>
                <a:gd name="T42" fmla="*/ 317 w 17"/>
                <a:gd name="T43" fmla="*/ 3 h 135"/>
                <a:gd name="T44" fmla="*/ 317 w 17"/>
                <a:gd name="T45" fmla="*/ 3 h 135"/>
                <a:gd name="T46" fmla="*/ 317 w 17"/>
                <a:gd name="T47" fmla="*/ 2 h 135"/>
                <a:gd name="T48" fmla="*/ 317 w 17"/>
                <a:gd name="T49" fmla="*/ 2 h 135"/>
                <a:gd name="T50" fmla="*/ 317 w 17"/>
                <a:gd name="T51" fmla="*/ 2 h 135"/>
                <a:gd name="T52" fmla="*/ 330 w 17"/>
                <a:gd name="T53" fmla="*/ 2 h 135"/>
                <a:gd name="T54" fmla="*/ 352 w 17"/>
                <a:gd name="T55" fmla="*/ 2 h 135"/>
                <a:gd name="T56" fmla="*/ 352 w 17"/>
                <a:gd name="T57" fmla="*/ 2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4" name="Freeform 45"/>
            <p:cNvSpPr>
              <a:spLocks/>
            </p:cNvSpPr>
            <p:nvPr/>
          </p:nvSpPr>
          <p:spPr bwMode="auto">
            <a:xfrm>
              <a:off x="335" y="2987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5" name="Freeform 46"/>
            <p:cNvSpPr>
              <a:spLocks/>
            </p:cNvSpPr>
            <p:nvPr/>
          </p:nvSpPr>
          <p:spPr bwMode="auto">
            <a:xfrm>
              <a:off x="335" y="2985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2 h 17"/>
                <a:gd name="T12" fmla="*/ 5669 w 153"/>
                <a:gd name="T13" fmla="*/ 2 h 17"/>
                <a:gd name="T14" fmla="*/ 5669 w 153"/>
                <a:gd name="T15" fmla="*/ 2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6" name="Freeform 47"/>
            <p:cNvSpPr>
              <a:spLocks/>
            </p:cNvSpPr>
            <p:nvPr/>
          </p:nvSpPr>
          <p:spPr bwMode="auto">
            <a:xfrm>
              <a:off x="299" y="3135"/>
              <a:ext cx="273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7692 w 215"/>
                <a:gd name="T5" fmla="*/ 0 h 72"/>
                <a:gd name="T6" fmla="*/ 7692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7" name="Freeform 48"/>
            <p:cNvSpPr>
              <a:spLocks/>
            </p:cNvSpPr>
            <p:nvPr/>
          </p:nvSpPr>
          <p:spPr bwMode="auto">
            <a:xfrm>
              <a:off x="296" y="3135"/>
              <a:ext cx="278" cy="18"/>
            </a:xfrm>
            <a:custGeom>
              <a:avLst/>
              <a:gdLst>
                <a:gd name="T0" fmla="*/ 2823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7827 w 219"/>
                <a:gd name="T7" fmla="*/ 2 h 23"/>
                <a:gd name="T8" fmla="*/ 7712 w 219"/>
                <a:gd name="T9" fmla="*/ 0 h 23"/>
                <a:gd name="T10" fmla="*/ 4923 w 219"/>
                <a:gd name="T11" fmla="*/ 0 h 23"/>
                <a:gd name="T12" fmla="*/ 2823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8" name="Freeform 49"/>
            <p:cNvSpPr>
              <a:spLocks/>
            </p:cNvSpPr>
            <p:nvPr/>
          </p:nvSpPr>
          <p:spPr bwMode="auto">
            <a:xfrm>
              <a:off x="486" y="3140"/>
              <a:ext cx="72" cy="13"/>
            </a:xfrm>
            <a:custGeom>
              <a:avLst/>
              <a:gdLst>
                <a:gd name="T0" fmla="*/ 0 w 56"/>
                <a:gd name="T1" fmla="*/ 2 h 17"/>
                <a:gd name="T2" fmla="*/ 787 w 56"/>
                <a:gd name="T3" fmla="*/ 2 h 17"/>
                <a:gd name="T4" fmla="*/ 787 w 56"/>
                <a:gd name="T5" fmla="*/ 0 h 17"/>
                <a:gd name="T6" fmla="*/ 1517 w 56"/>
                <a:gd name="T7" fmla="*/ 0 h 17"/>
                <a:gd name="T8" fmla="*/ 1517 w 56"/>
                <a:gd name="T9" fmla="*/ 2 h 17"/>
                <a:gd name="T10" fmla="*/ 2382 w 56"/>
                <a:gd name="T11" fmla="*/ 2 h 17"/>
                <a:gd name="T12" fmla="*/ 2382 w 56"/>
                <a:gd name="T13" fmla="*/ 2 h 17"/>
                <a:gd name="T14" fmla="*/ 1517 w 56"/>
                <a:gd name="T15" fmla="*/ 2 h 17"/>
                <a:gd name="T16" fmla="*/ 1517 w 56"/>
                <a:gd name="T17" fmla="*/ 2 h 17"/>
                <a:gd name="T18" fmla="*/ 787 w 56"/>
                <a:gd name="T19" fmla="*/ 2 h 17"/>
                <a:gd name="T20" fmla="*/ 78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899" name="Freeform 50"/>
            <p:cNvSpPr>
              <a:spLocks/>
            </p:cNvSpPr>
            <p:nvPr/>
          </p:nvSpPr>
          <p:spPr bwMode="auto">
            <a:xfrm>
              <a:off x="486" y="3145"/>
              <a:ext cx="23" cy="13"/>
            </a:xfrm>
            <a:custGeom>
              <a:avLst/>
              <a:gdLst>
                <a:gd name="T0" fmla="*/ 0 w 17"/>
                <a:gd name="T1" fmla="*/ 2 h 17"/>
                <a:gd name="T2" fmla="*/ 1525 w 17"/>
                <a:gd name="T3" fmla="*/ 2 h 17"/>
                <a:gd name="T4" fmla="*/ 152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0" name="Freeform 51"/>
            <p:cNvSpPr>
              <a:spLocks/>
            </p:cNvSpPr>
            <p:nvPr/>
          </p:nvSpPr>
          <p:spPr bwMode="auto">
            <a:xfrm>
              <a:off x="511" y="314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1" name="Freeform 52"/>
            <p:cNvSpPr>
              <a:spLocks/>
            </p:cNvSpPr>
            <p:nvPr/>
          </p:nvSpPr>
          <p:spPr bwMode="auto">
            <a:xfrm>
              <a:off x="556" y="3147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2" name="Freeform 53"/>
            <p:cNvSpPr>
              <a:spLocks/>
            </p:cNvSpPr>
            <p:nvPr/>
          </p:nvSpPr>
          <p:spPr bwMode="auto">
            <a:xfrm>
              <a:off x="533" y="3140"/>
              <a:ext cx="21" cy="13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3" name="Freeform 54"/>
            <p:cNvSpPr>
              <a:spLocks/>
            </p:cNvSpPr>
            <p:nvPr/>
          </p:nvSpPr>
          <p:spPr bwMode="auto">
            <a:xfrm>
              <a:off x="512" y="3143"/>
              <a:ext cx="22" cy="14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4" name="Freeform 55"/>
            <p:cNvSpPr>
              <a:spLocks/>
            </p:cNvSpPr>
            <p:nvPr/>
          </p:nvSpPr>
          <p:spPr bwMode="auto">
            <a:xfrm>
              <a:off x="490" y="3146"/>
              <a:ext cx="68" cy="13"/>
            </a:xfrm>
            <a:custGeom>
              <a:avLst/>
              <a:gdLst>
                <a:gd name="T0" fmla="*/ 0 w 54"/>
                <a:gd name="T1" fmla="*/ 0 h 17"/>
                <a:gd name="T2" fmla="*/ 1665 w 54"/>
                <a:gd name="T3" fmla="*/ 0 h 17"/>
                <a:gd name="T4" fmla="*/ 1665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5" name="Freeform 56"/>
            <p:cNvSpPr>
              <a:spLocks/>
            </p:cNvSpPr>
            <p:nvPr/>
          </p:nvSpPr>
          <p:spPr bwMode="auto">
            <a:xfrm>
              <a:off x="511" y="3141"/>
              <a:ext cx="24" cy="13"/>
            </a:xfrm>
            <a:custGeom>
              <a:avLst/>
              <a:gdLst>
                <a:gd name="T0" fmla="*/ 619 w 19"/>
                <a:gd name="T1" fmla="*/ 2 h 17"/>
                <a:gd name="T2" fmla="*/ 560 w 19"/>
                <a:gd name="T3" fmla="*/ 2 h 17"/>
                <a:gd name="T4" fmla="*/ 560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6" name="Freeform 57"/>
            <p:cNvSpPr>
              <a:spLocks/>
            </p:cNvSpPr>
            <p:nvPr/>
          </p:nvSpPr>
          <p:spPr bwMode="auto">
            <a:xfrm>
              <a:off x="428" y="3148"/>
              <a:ext cx="22" cy="13"/>
            </a:xfrm>
            <a:custGeom>
              <a:avLst/>
              <a:gdLst>
                <a:gd name="T0" fmla="*/ 765 w 17"/>
                <a:gd name="T1" fmla="*/ 0 h 17"/>
                <a:gd name="T2" fmla="*/ 76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76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7" name="Freeform 58"/>
            <p:cNvSpPr>
              <a:spLocks/>
            </p:cNvSpPr>
            <p:nvPr/>
          </p:nvSpPr>
          <p:spPr bwMode="auto">
            <a:xfrm>
              <a:off x="428" y="3148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8" name="Freeform 59"/>
            <p:cNvSpPr>
              <a:spLocks/>
            </p:cNvSpPr>
            <p:nvPr/>
          </p:nvSpPr>
          <p:spPr bwMode="auto">
            <a:xfrm>
              <a:off x="409" y="3142"/>
              <a:ext cx="56" cy="13"/>
            </a:xfrm>
            <a:custGeom>
              <a:avLst/>
              <a:gdLst>
                <a:gd name="T0" fmla="*/ 527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527 w 44"/>
                <a:gd name="T7" fmla="*/ 2 h 17"/>
                <a:gd name="T8" fmla="*/ 527 w 44"/>
                <a:gd name="T9" fmla="*/ 0 h 17"/>
                <a:gd name="T10" fmla="*/ 1058 w 44"/>
                <a:gd name="T11" fmla="*/ 0 h 17"/>
                <a:gd name="T12" fmla="*/ 1058 w 44"/>
                <a:gd name="T13" fmla="*/ 2 h 17"/>
                <a:gd name="T14" fmla="*/ 1605 w 44"/>
                <a:gd name="T15" fmla="*/ 2 h 17"/>
                <a:gd name="T16" fmla="*/ 1605 w 44"/>
                <a:gd name="T17" fmla="*/ 2 h 17"/>
                <a:gd name="T18" fmla="*/ 1058 w 44"/>
                <a:gd name="T19" fmla="*/ 2 h 17"/>
                <a:gd name="T20" fmla="*/ 527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09" name="Freeform 60"/>
            <p:cNvSpPr>
              <a:spLocks/>
            </p:cNvSpPr>
            <p:nvPr/>
          </p:nvSpPr>
          <p:spPr bwMode="auto">
            <a:xfrm>
              <a:off x="428" y="3142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0" name="Freeform 61"/>
            <p:cNvSpPr>
              <a:spLocks/>
            </p:cNvSpPr>
            <p:nvPr/>
          </p:nvSpPr>
          <p:spPr bwMode="auto">
            <a:xfrm>
              <a:off x="367" y="3139"/>
              <a:ext cx="26" cy="14"/>
            </a:xfrm>
            <a:custGeom>
              <a:avLst/>
              <a:gdLst>
                <a:gd name="T0" fmla="*/ 287 w 20"/>
                <a:gd name="T1" fmla="*/ 2 h 17"/>
                <a:gd name="T2" fmla="*/ 170 w 20"/>
                <a:gd name="T3" fmla="*/ 2 h 17"/>
                <a:gd name="T4" fmla="*/ 131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131 w 20"/>
                <a:gd name="T25" fmla="*/ 1 h 17"/>
                <a:gd name="T26" fmla="*/ 170 w 20"/>
                <a:gd name="T27" fmla="*/ 0 h 17"/>
                <a:gd name="T28" fmla="*/ 221 w 20"/>
                <a:gd name="T29" fmla="*/ 0 h 17"/>
                <a:gd name="T30" fmla="*/ 287 w 20"/>
                <a:gd name="T31" fmla="*/ 0 h 17"/>
                <a:gd name="T32" fmla="*/ 630 w 20"/>
                <a:gd name="T33" fmla="*/ 0 h 17"/>
                <a:gd name="T34" fmla="*/ 676 w 20"/>
                <a:gd name="T35" fmla="*/ 0 h 17"/>
                <a:gd name="T36" fmla="*/ 754 w 20"/>
                <a:gd name="T37" fmla="*/ 0 h 17"/>
                <a:gd name="T38" fmla="*/ 819 w 20"/>
                <a:gd name="T39" fmla="*/ 1 h 17"/>
                <a:gd name="T40" fmla="*/ 879 w 20"/>
                <a:gd name="T41" fmla="*/ 2 h 17"/>
                <a:gd name="T42" fmla="*/ 879 w 20"/>
                <a:gd name="T43" fmla="*/ 2 h 17"/>
                <a:gd name="T44" fmla="*/ 916 w 20"/>
                <a:gd name="T45" fmla="*/ 2 h 17"/>
                <a:gd name="T46" fmla="*/ 916 w 20"/>
                <a:gd name="T47" fmla="*/ 2 h 17"/>
                <a:gd name="T48" fmla="*/ 916 w 20"/>
                <a:gd name="T49" fmla="*/ 2 h 17"/>
                <a:gd name="T50" fmla="*/ 916 w 20"/>
                <a:gd name="T51" fmla="*/ 2 h 17"/>
                <a:gd name="T52" fmla="*/ 879 w 20"/>
                <a:gd name="T53" fmla="*/ 2 h 17"/>
                <a:gd name="T54" fmla="*/ 819 w 20"/>
                <a:gd name="T55" fmla="*/ 2 h 17"/>
                <a:gd name="T56" fmla="*/ 754 w 20"/>
                <a:gd name="T57" fmla="*/ 2 h 17"/>
                <a:gd name="T58" fmla="*/ 676 w 20"/>
                <a:gd name="T59" fmla="*/ 2 h 17"/>
                <a:gd name="T60" fmla="*/ 676 w 20"/>
                <a:gd name="T61" fmla="*/ 2 h 17"/>
                <a:gd name="T62" fmla="*/ 630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1" name="Freeform 62"/>
            <p:cNvSpPr>
              <a:spLocks/>
            </p:cNvSpPr>
            <p:nvPr/>
          </p:nvSpPr>
          <p:spPr bwMode="auto">
            <a:xfrm>
              <a:off x="398" y="3135"/>
              <a:ext cx="21" cy="30"/>
            </a:xfrm>
            <a:custGeom>
              <a:avLst/>
              <a:gdLst>
                <a:gd name="T0" fmla="*/ 187 w 17"/>
                <a:gd name="T1" fmla="*/ 0 h 38"/>
                <a:gd name="T2" fmla="*/ 0 w 17"/>
                <a:gd name="T3" fmla="*/ 2 h 38"/>
                <a:gd name="T4" fmla="*/ 392 w 17"/>
                <a:gd name="T5" fmla="*/ 2 h 38"/>
                <a:gd name="T6" fmla="*/ 392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2" name="Freeform 63"/>
            <p:cNvSpPr>
              <a:spLocks/>
            </p:cNvSpPr>
            <p:nvPr/>
          </p:nvSpPr>
          <p:spPr bwMode="auto">
            <a:xfrm>
              <a:off x="471" y="3135"/>
              <a:ext cx="22" cy="57"/>
            </a:xfrm>
            <a:custGeom>
              <a:avLst/>
              <a:gdLst>
                <a:gd name="T0" fmla="*/ 0 w 17"/>
                <a:gd name="T1" fmla="*/ 0 h 72"/>
                <a:gd name="T2" fmla="*/ 765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3" name="Freeform 64"/>
            <p:cNvSpPr>
              <a:spLocks/>
            </p:cNvSpPr>
            <p:nvPr/>
          </p:nvSpPr>
          <p:spPr bwMode="auto">
            <a:xfrm>
              <a:off x="314" y="3169"/>
              <a:ext cx="318" cy="32"/>
            </a:xfrm>
            <a:custGeom>
              <a:avLst/>
              <a:gdLst>
                <a:gd name="T0" fmla="*/ 0 w 250"/>
                <a:gd name="T1" fmla="*/ 2 h 41"/>
                <a:gd name="T2" fmla="*/ 9218 w 250"/>
                <a:gd name="T3" fmla="*/ 2 h 41"/>
                <a:gd name="T4" fmla="*/ 8852 w 250"/>
                <a:gd name="T5" fmla="*/ 0 h 41"/>
                <a:gd name="T6" fmla="*/ 40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4" name="Freeform 65"/>
            <p:cNvSpPr>
              <a:spLocks/>
            </p:cNvSpPr>
            <p:nvPr/>
          </p:nvSpPr>
          <p:spPr bwMode="auto">
            <a:xfrm>
              <a:off x="314" y="3201"/>
              <a:ext cx="319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071 w 251"/>
                <a:gd name="T5" fmla="*/ 0 h 17"/>
                <a:gd name="T6" fmla="*/ 911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5" name="Freeform 66"/>
            <p:cNvSpPr>
              <a:spLocks/>
            </p:cNvSpPr>
            <p:nvPr/>
          </p:nvSpPr>
          <p:spPr bwMode="auto">
            <a:xfrm>
              <a:off x="335" y="3174"/>
              <a:ext cx="284" cy="22"/>
            </a:xfrm>
            <a:custGeom>
              <a:avLst/>
              <a:gdLst>
                <a:gd name="T0" fmla="*/ 0 w 223"/>
                <a:gd name="T1" fmla="*/ 2 h 28"/>
                <a:gd name="T2" fmla="*/ 8326 w 223"/>
                <a:gd name="T3" fmla="*/ 2 h 28"/>
                <a:gd name="T4" fmla="*/ 8050 w 223"/>
                <a:gd name="T5" fmla="*/ 0 h 28"/>
                <a:gd name="T6" fmla="*/ 320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6" name="Freeform 67"/>
            <p:cNvSpPr>
              <a:spLocks/>
            </p:cNvSpPr>
            <p:nvPr/>
          </p:nvSpPr>
          <p:spPr bwMode="auto">
            <a:xfrm>
              <a:off x="783" y="3483"/>
              <a:ext cx="263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992 w 206"/>
                <a:gd name="T5" fmla="*/ 0 h 20"/>
                <a:gd name="T6" fmla="*/ 7992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7" name="Freeform 68"/>
            <p:cNvSpPr>
              <a:spLocks/>
            </p:cNvSpPr>
            <p:nvPr/>
          </p:nvSpPr>
          <p:spPr bwMode="auto">
            <a:xfrm>
              <a:off x="773" y="3408"/>
              <a:ext cx="281" cy="27"/>
            </a:xfrm>
            <a:custGeom>
              <a:avLst/>
              <a:gdLst>
                <a:gd name="T0" fmla="*/ 7408 w 220"/>
                <a:gd name="T1" fmla="*/ 0 h 34"/>
                <a:gd name="T2" fmla="*/ 8619 w 220"/>
                <a:gd name="T3" fmla="*/ 2 h 34"/>
                <a:gd name="T4" fmla="*/ 0 w 220"/>
                <a:gd name="T5" fmla="*/ 2 h 34"/>
                <a:gd name="T6" fmla="*/ 1132 w 220"/>
                <a:gd name="T7" fmla="*/ 0 h 34"/>
                <a:gd name="T8" fmla="*/ 7408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8" name="Freeform 69"/>
            <p:cNvSpPr>
              <a:spLocks/>
            </p:cNvSpPr>
            <p:nvPr/>
          </p:nvSpPr>
          <p:spPr bwMode="auto">
            <a:xfrm>
              <a:off x="846" y="3405"/>
              <a:ext cx="132" cy="19"/>
            </a:xfrm>
            <a:custGeom>
              <a:avLst/>
              <a:gdLst>
                <a:gd name="T0" fmla="*/ 3631 w 104"/>
                <a:gd name="T1" fmla="*/ 2 h 24"/>
                <a:gd name="T2" fmla="*/ 3588 w 104"/>
                <a:gd name="T3" fmla="*/ 2 h 24"/>
                <a:gd name="T4" fmla="*/ 3462 w 104"/>
                <a:gd name="T5" fmla="*/ 2 h 24"/>
                <a:gd name="T6" fmla="*/ 3313 w 104"/>
                <a:gd name="T7" fmla="*/ 2 h 24"/>
                <a:gd name="T8" fmla="*/ 3111 w 104"/>
                <a:gd name="T9" fmla="*/ 2 h 24"/>
                <a:gd name="T10" fmla="*/ 2861 w 104"/>
                <a:gd name="T11" fmla="*/ 2 h 24"/>
                <a:gd name="T12" fmla="*/ 2577 w 104"/>
                <a:gd name="T13" fmla="*/ 1 h 24"/>
                <a:gd name="T14" fmla="*/ 2292 w 104"/>
                <a:gd name="T15" fmla="*/ 0 h 24"/>
                <a:gd name="T16" fmla="*/ 1974 w 104"/>
                <a:gd name="T17" fmla="*/ 0 h 24"/>
                <a:gd name="T18" fmla="*/ 1641 w 104"/>
                <a:gd name="T19" fmla="*/ 0 h 24"/>
                <a:gd name="T20" fmla="*/ 1323 w 104"/>
                <a:gd name="T21" fmla="*/ 0 h 24"/>
                <a:gd name="T22" fmla="*/ 1042 w 104"/>
                <a:gd name="T23" fmla="*/ 1 h 24"/>
                <a:gd name="T24" fmla="*/ 760 w 104"/>
                <a:gd name="T25" fmla="*/ 2 h 24"/>
                <a:gd name="T26" fmla="*/ 510 w 104"/>
                <a:gd name="T27" fmla="*/ 2 h 24"/>
                <a:gd name="T28" fmla="*/ 310 w 104"/>
                <a:gd name="T29" fmla="*/ 2 h 24"/>
                <a:gd name="T30" fmla="*/ 151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1 w 104"/>
                <a:gd name="T41" fmla="*/ 2 h 24"/>
                <a:gd name="T42" fmla="*/ 310 w 104"/>
                <a:gd name="T43" fmla="*/ 2 h 24"/>
                <a:gd name="T44" fmla="*/ 510 w 104"/>
                <a:gd name="T45" fmla="*/ 2 h 24"/>
                <a:gd name="T46" fmla="*/ 760 w 104"/>
                <a:gd name="T47" fmla="*/ 2 h 24"/>
                <a:gd name="T48" fmla="*/ 1042 w 104"/>
                <a:gd name="T49" fmla="*/ 2 h 24"/>
                <a:gd name="T50" fmla="*/ 1323 w 104"/>
                <a:gd name="T51" fmla="*/ 2 h 24"/>
                <a:gd name="T52" fmla="*/ 1641 w 104"/>
                <a:gd name="T53" fmla="*/ 2 h 24"/>
                <a:gd name="T54" fmla="*/ 1974 w 104"/>
                <a:gd name="T55" fmla="*/ 2 h 24"/>
                <a:gd name="T56" fmla="*/ 2292 w 104"/>
                <a:gd name="T57" fmla="*/ 2 h 24"/>
                <a:gd name="T58" fmla="*/ 2577 w 104"/>
                <a:gd name="T59" fmla="*/ 2 h 24"/>
                <a:gd name="T60" fmla="*/ 2861 w 104"/>
                <a:gd name="T61" fmla="*/ 2 h 24"/>
                <a:gd name="T62" fmla="*/ 3111 w 104"/>
                <a:gd name="T63" fmla="*/ 2 h 24"/>
                <a:gd name="T64" fmla="*/ 3313 w 104"/>
                <a:gd name="T65" fmla="*/ 2 h 24"/>
                <a:gd name="T66" fmla="*/ 3462 w 104"/>
                <a:gd name="T67" fmla="*/ 2 h 24"/>
                <a:gd name="T68" fmla="*/ 3588 w 104"/>
                <a:gd name="T69" fmla="*/ 2 h 24"/>
                <a:gd name="T70" fmla="*/ 3631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19" name="Freeform 70"/>
            <p:cNvSpPr>
              <a:spLocks/>
            </p:cNvSpPr>
            <p:nvPr/>
          </p:nvSpPr>
          <p:spPr bwMode="auto">
            <a:xfrm>
              <a:off x="846" y="3414"/>
              <a:ext cx="132" cy="14"/>
            </a:xfrm>
            <a:custGeom>
              <a:avLst/>
              <a:gdLst>
                <a:gd name="T0" fmla="*/ 3631 w 104"/>
                <a:gd name="T1" fmla="*/ 2 h 17"/>
                <a:gd name="T2" fmla="*/ 3588 w 104"/>
                <a:gd name="T3" fmla="*/ 2 h 17"/>
                <a:gd name="T4" fmla="*/ 3462 w 104"/>
                <a:gd name="T5" fmla="*/ 2 h 17"/>
                <a:gd name="T6" fmla="*/ 3313 w 104"/>
                <a:gd name="T7" fmla="*/ 2 h 17"/>
                <a:gd name="T8" fmla="*/ 3111 w 104"/>
                <a:gd name="T9" fmla="*/ 2 h 17"/>
                <a:gd name="T10" fmla="*/ 2861 w 104"/>
                <a:gd name="T11" fmla="*/ 2 h 17"/>
                <a:gd name="T12" fmla="*/ 2577 w 104"/>
                <a:gd name="T13" fmla="*/ 2 h 17"/>
                <a:gd name="T14" fmla="*/ 2292 w 104"/>
                <a:gd name="T15" fmla="*/ 2 h 17"/>
                <a:gd name="T16" fmla="*/ 1974 w 104"/>
                <a:gd name="T17" fmla="*/ 2 h 17"/>
                <a:gd name="T18" fmla="*/ 1641 w 104"/>
                <a:gd name="T19" fmla="*/ 2 h 17"/>
                <a:gd name="T20" fmla="*/ 1323 w 104"/>
                <a:gd name="T21" fmla="*/ 2 h 17"/>
                <a:gd name="T22" fmla="*/ 1042 w 104"/>
                <a:gd name="T23" fmla="*/ 2 h 17"/>
                <a:gd name="T24" fmla="*/ 760 w 104"/>
                <a:gd name="T25" fmla="*/ 2 h 17"/>
                <a:gd name="T26" fmla="*/ 510 w 104"/>
                <a:gd name="T27" fmla="*/ 2 h 17"/>
                <a:gd name="T28" fmla="*/ 310 w 104"/>
                <a:gd name="T29" fmla="*/ 2 h 17"/>
                <a:gd name="T30" fmla="*/ 151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19 w 104"/>
                <a:gd name="T41" fmla="*/ 2 h 17"/>
                <a:gd name="T42" fmla="*/ 244 w 104"/>
                <a:gd name="T43" fmla="*/ 2 h 17"/>
                <a:gd name="T44" fmla="*/ 407 w 104"/>
                <a:gd name="T45" fmla="*/ 2 h 17"/>
                <a:gd name="T46" fmla="*/ 633 w 104"/>
                <a:gd name="T47" fmla="*/ 2 h 17"/>
                <a:gd name="T48" fmla="*/ 918 w 104"/>
                <a:gd name="T49" fmla="*/ 2 h 17"/>
                <a:gd name="T50" fmla="*/ 1169 w 104"/>
                <a:gd name="T51" fmla="*/ 2 h 17"/>
                <a:gd name="T52" fmla="*/ 1484 w 104"/>
                <a:gd name="T53" fmla="*/ 2 h 17"/>
                <a:gd name="T54" fmla="*/ 1838 w 104"/>
                <a:gd name="T55" fmla="*/ 2 h 17"/>
                <a:gd name="T56" fmla="*/ 2131 w 104"/>
                <a:gd name="T57" fmla="*/ 2 h 17"/>
                <a:gd name="T58" fmla="*/ 2470 w 104"/>
                <a:gd name="T59" fmla="*/ 2 h 17"/>
                <a:gd name="T60" fmla="*/ 2705 w 104"/>
                <a:gd name="T61" fmla="*/ 2 h 17"/>
                <a:gd name="T62" fmla="*/ 3023 w 104"/>
                <a:gd name="T63" fmla="*/ 2 h 17"/>
                <a:gd name="T64" fmla="*/ 3229 w 104"/>
                <a:gd name="T65" fmla="*/ 2 h 17"/>
                <a:gd name="T66" fmla="*/ 3424 w 104"/>
                <a:gd name="T67" fmla="*/ 2 h 17"/>
                <a:gd name="T68" fmla="*/ 3549 w 104"/>
                <a:gd name="T69" fmla="*/ 2 h 17"/>
                <a:gd name="T70" fmla="*/ 3631 w 104"/>
                <a:gd name="T71" fmla="*/ 2 h 17"/>
                <a:gd name="T72" fmla="*/ 3692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0" name="Freeform 71"/>
            <p:cNvSpPr>
              <a:spLocks/>
            </p:cNvSpPr>
            <p:nvPr/>
          </p:nvSpPr>
          <p:spPr bwMode="auto">
            <a:xfrm>
              <a:off x="773" y="3434"/>
              <a:ext cx="281" cy="61"/>
            </a:xfrm>
            <a:custGeom>
              <a:avLst/>
              <a:gdLst>
                <a:gd name="T0" fmla="*/ 0 w 220"/>
                <a:gd name="T1" fmla="*/ 2 h 77"/>
                <a:gd name="T2" fmla="*/ 8619 w 220"/>
                <a:gd name="T3" fmla="*/ 2 h 77"/>
                <a:gd name="T4" fmla="*/ 8619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1" name="Freeform 72"/>
            <p:cNvSpPr>
              <a:spLocks/>
            </p:cNvSpPr>
            <p:nvPr/>
          </p:nvSpPr>
          <p:spPr bwMode="auto">
            <a:xfrm>
              <a:off x="818" y="3405"/>
              <a:ext cx="88" cy="13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2" name="Freeform 73"/>
            <p:cNvSpPr>
              <a:spLocks/>
            </p:cNvSpPr>
            <p:nvPr/>
          </p:nvSpPr>
          <p:spPr bwMode="auto">
            <a:xfrm>
              <a:off x="890" y="3406"/>
              <a:ext cx="120" cy="13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649 w 94"/>
                <a:gd name="T5" fmla="*/ 0 h 17"/>
                <a:gd name="T6" fmla="*/ 3649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3" name="Freeform 74"/>
            <p:cNvSpPr>
              <a:spLocks/>
            </p:cNvSpPr>
            <p:nvPr/>
          </p:nvSpPr>
          <p:spPr bwMode="auto">
            <a:xfrm>
              <a:off x="821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4" name="Freeform 75"/>
            <p:cNvSpPr>
              <a:spLocks/>
            </p:cNvSpPr>
            <p:nvPr/>
          </p:nvSpPr>
          <p:spPr bwMode="auto">
            <a:xfrm>
              <a:off x="825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93 w 17"/>
                <a:gd name="T7" fmla="*/ 2 h 17"/>
                <a:gd name="T8" fmla="*/ 187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5" name="Freeform 76"/>
            <p:cNvSpPr>
              <a:spLocks/>
            </p:cNvSpPr>
            <p:nvPr/>
          </p:nvSpPr>
          <p:spPr bwMode="auto">
            <a:xfrm>
              <a:off x="828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6" name="Freeform 77"/>
            <p:cNvSpPr>
              <a:spLocks/>
            </p:cNvSpPr>
            <p:nvPr/>
          </p:nvSpPr>
          <p:spPr bwMode="auto">
            <a:xfrm>
              <a:off x="831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7" name="Freeform 78"/>
            <p:cNvSpPr>
              <a:spLocks/>
            </p:cNvSpPr>
            <p:nvPr/>
          </p:nvSpPr>
          <p:spPr bwMode="auto">
            <a:xfrm>
              <a:off x="835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115 w 17"/>
                <a:gd name="T7" fmla="*/ 2 h 17"/>
                <a:gd name="T8" fmla="*/ 231 w 17"/>
                <a:gd name="T9" fmla="*/ 2 h 17"/>
                <a:gd name="T10" fmla="*/ 231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8" name="Freeform 79"/>
            <p:cNvSpPr>
              <a:spLocks/>
            </p:cNvSpPr>
            <p:nvPr/>
          </p:nvSpPr>
          <p:spPr bwMode="auto">
            <a:xfrm>
              <a:off x="837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29" name="Freeform 80"/>
            <p:cNvSpPr>
              <a:spLocks/>
            </p:cNvSpPr>
            <p:nvPr/>
          </p:nvSpPr>
          <p:spPr bwMode="auto">
            <a:xfrm>
              <a:off x="841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0" name="Freeform 81"/>
            <p:cNvSpPr>
              <a:spLocks/>
            </p:cNvSpPr>
            <p:nvPr/>
          </p:nvSpPr>
          <p:spPr bwMode="auto">
            <a:xfrm>
              <a:off x="842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1" name="Freeform 82"/>
            <p:cNvSpPr>
              <a:spLocks/>
            </p:cNvSpPr>
            <p:nvPr/>
          </p:nvSpPr>
          <p:spPr bwMode="auto">
            <a:xfrm>
              <a:off x="847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2" name="Freeform 83"/>
            <p:cNvSpPr>
              <a:spLocks/>
            </p:cNvSpPr>
            <p:nvPr/>
          </p:nvSpPr>
          <p:spPr bwMode="auto">
            <a:xfrm>
              <a:off x="850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3" name="Freeform 84"/>
            <p:cNvSpPr>
              <a:spLocks/>
            </p:cNvSpPr>
            <p:nvPr/>
          </p:nvSpPr>
          <p:spPr bwMode="auto">
            <a:xfrm>
              <a:off x="852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4" name="Freeform 85"/>
            <p:cNvSpPr>
              <a:spLocks/>
            </p:cNvSpPr>
            <p:nvPr/>
          </p:nvSpPr>
          <p:spPr bwMode="auto">
            <a:xfrm>
              <a:off x="856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5" name="Freeform 86"/>
            <p:cNvSpPr>
              <a:spLocks/>
            </p:cNvSpPr>
            <p:nvPr/>
          </p:nvSpPr>
          <p:spPr bwMode="auto">
            <a:xfrm>
              <a:off x="860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6" name="Freeform 87"/>
            <p:cNvSpPr>
              <a:spLocks/>
            </p:cNvSpPr>
            <p:nvPr/>
          </p:nvSpPr>
          <p:spPr bwMode="auto">
            <a:xfrm>
              <a:off x="862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7" name="Freeform 88"/>
            <p:cNvSpPr>
              <a:spLocks/>
            </p:cNvSpPr>
            <p:nvPr/>
          </p:nvSpPr>
          <p:spPr bwMode="auto">
            <a:xfrm>
              <a:off x="865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8" name="Freeform 89"/>
            <p:cNvSpPr>
              <a:spLocks/>
            </p:cNvSpPr>
            <p:nvPr/>
          </p:nvSpPr>
          <p:spPr bwMode="auto">
            <a:xfrm>
              <a:off x="870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39" name="Freeform 90"/>
            <p:cNvSpPr>
              <a:spLocks/>
            </p:cNvSpPr>
            <p:nvPr/>
          </p:nvSpPr>
          <p:spPr bwMode="auto">
            <a:xfrm>
              <a:off x="873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0" name="Freeform 91"/>
            <p:cNvSpPr>
              <a:spLocks/>
            </p:cNvSpPr>
            <p:nvPr/>
          </p:nvSpPr>
          <p:spPr bwMode="auto">
            <a:xfrm>
              <a:off x="876" y="3407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759 w 17"/>
                <a:gd name="T5" fmla="*/ 2 h 17"/>
                <a:gd name="T6" fmla="*/ 1525 w 17"/>
                <a:gd name="T7" fmla="*/ 2 h 17"/>
                <a:gd name="T8" fmla="*/ 1525 w 17"/>
                <a:gd name="T9" fmla="*/ 2 h 17"/>
                <a:gd name="T10" fmla="*/ 152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1" name="Freeform 92"/>
            <p:cNvSpPr>
              <a:spLocks/>
            </p:cNvSpPr>
            <p:nvPr/>
          </p:nvSpPr>
          <p:spPr bwMode="auto">
            <a:xfrm>
              <a:off x="879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2" name="Freeform 93"/>
            <p:cNvSpPr>
              <a:spLocks/>
            </p:cNvSpPr>
            <p:nvPr/>
          </p:nvSpPr>
          <p:spPr bwMode="auto">
            <a:xfrm>
              <a:off x="881" y="3407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36 w 17"/>
                <a:gd name="T5" fmla="*/ 2 h 17"/>
                <a:gd name="T6" fmla="*/ 759 w 17"/>
                <a:gd name="T7" fmla="*/ 2 h 17"/>
                <a:gd name="T8" fmla="*/ 1127 w 17"/>
                <a:gd name="T9" fmla="*/ 2 h 17"/>
                <a:gd name="T10" fmla="*/ 1127 w 17"/>
                <a:gd name="T11" fmla="*/ 2 h 17"/>
                <a:gd name="T12" fmla="*/ 1525 w 17"/>
                <a:gd name="T13" fmla="*/ 2 h 17"/>
                <a:gd name="T14" fmla="*/ 152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3" name="Freeform 94"/>
            <p:cNvSpPr>
              <a:spLocks/>
            </p:cNvSpPr>
            <p:nvPr/>
          </p:nvSpPr>
          <p:spPr bwMode="auto">
            <a:xfrm>
              <a:off x="793" y="3271"/>
              <a:ext cx="238" cy="137"/>
            </a:xfrm>
            <a:custGeom>
              <a:avLst/>
              <a:gdLst>
                <a:gd name="T0" fmla="*/ 6683 w 187"/>
                <a:gd name="T1" fmla="*/ 5 h 174"/>
                <a:gd name="T2" fmla="*/ 6683 w 187"/>
                <a:gd name="T3" fmla="*/ 5 h 174"/>
                <a:gd name="T4" fmla="*/ 6683 w 187"/>
                <a:gd name="T5" fmla="*/ 5 h 174"/>
                <a:gd name="T6" fmla="*/ 6771 w 187"/>
                <a:gd name="T7" fmla="*/ 5 h 174"/>
                <a:gd name="T8" fmla="*/ 6771 w 187"/>
                <a:gd name="T9" fmla="*/ 5 h 174"/>
                <a:gd name="T10" fmla="*/ 6821 w 187"/>
                <a:gd name="T11" fmla="*/ 5 h 174"/>
                <a:gd name="T12" fmla="*/ 6821 w 187"/>
                <a:gd name="T13" fmla="*/ 5 h 174"/>
                <a:gd name="T14" fmla="*/ 6841 w 187"/>
                <a:gd name="T15" fmla="*/ 5 h 174"/>
                <a:gd name="T16" fmla="*/ 6841 w 187"/>
                <a:gd name="T17" fmla="*/ 5 h 174"/>
                <a:gd name="T18" fmla="*/ 6841 w 187"/>
                <a:gd name="T19" fmla="*/ 5 h 174"/>
                <a:gd name="T20" fmla="*/ 6841 w 187"/>
                <a:gd name="T21" fmla="*/ 5 h 174"/>
                <a:gd name="T22" fmla="*/ 6878 w 187"/>
                <a:gd name="T23" fmla="*/ 5 h 174"/>
                <a:gd name="T24" fmla="*/ 6878 w 187"/>
                <a:gd name="T25" fmla="*/ 5 h 174"/>
                <a:gd name="T26" fmla="*/ 6939 w 187"/>
                <a:gd name="T27" fmla="*/ 5 h 174"/>
                <a:gd name="T28" fmla="*/ 6939 w 187"/>
                <a:gd name="T29" fmla="*/ 5 h 174"/>
                <a:gd name="T30" fmla="*/ 6939 w 187"/>
                <a:gd name="T31" fmla="*/ 2 h 174"/>
                <a:gd name="T32" fmla="*/ 6939 w 187"/>
                <a:gd name="T33" fmla="*/ 2 h 174"/>
                <a:gd name="T34" fmla="*/ 6939 w 187"/>
                <a:gd name="T35" fmla="*/ 2 h 174"/>
                <a:gd name="T36" fmla="*/ 6878 w 187"/>
                <a:gd name="T37" fmla="*/ 2 h 174"/>
                <a:gd name="T38" fmla="*/ 6878 w 187"/>
                <a:gd name="T39" fmla="*/ 2 h 174"/>
                <a:gd name="T40" fmla="*/ 6841 w 187"/>
                <a:gd name="T41" fmla="*/ 2 h 174"/>
                <a:gd name="T42" fmla="*/ 6841 w 187"/>
                <a:gd name="T43" fmla="*/ 2 h 174"/>
                <a:gd name="T44" fmla="*/ 6841 w 187"/>
                <a:gd name="T45" fmla="*/ 1 h 174"/>
                <a:gd name="T46" fmla="*/ 6821 w 187"/>
                <a:gd name="T47" fmla="*/ 1 h 174"/>
                <a:gd name="T48" fmla="*/ 6821 w 187"/>
                <a:gd name="T49" fmla="*/ 1 h 174"/>
                <a:gd name="T50" fmla="*/ 6771 w 187"/>
                <a:gd name="T51" fmla="*/ 1 h 174"/>
                <a:gd name="T52" fmla="*/ 6771 w 187"/>
                <a:gd name="T53" fmla="*/ 0 h 174"/>
                <a:gd name="T54" fmla="*/ 6683 w 187"/>
                <a:gd name="T55" fmla="*/ 0 h 174"/>
                <a:gd name="T56" fmla="*/ 6683 w 187"/>
                <a:gd name="T57" fmla="*/ 0 h 174"/>
                <a:gd name="T58" fmla="*/ 6683 w 187"/>
                <a:gd name="T59" fmla="*/ 0 h 174"/>
                <a:gd name="T60" fmla="*/ 196 w 187"/>
                <a:gd name="T61" fmla="*/ 0 h 174"/>
                <a:gd name="T62" fmla="*/ 154 w 187"/>
                <a:gd name="T63" fmla="*/ 0 h 174"/>
                <a:gd name="T64" fmla="*/ 121 w 187"/>
                <a:gd name="T65" fmla="*/ 0 h 174"/>
                <a:gd name="T66" fmla="*/ 121 w 187"/>
                <a:gd name="T67" fmla="*/ 0 h 174"/>
                <a:gd name="T68" fmla="*/ 95 w 187"/>
                <a:gd name="T69" fmla="*/ 0 h 174"/>
                <a:gd name="T70" fmla="*/ 95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95 w 187"/>
                <a:gd name="T109" fmla="*/ 5 h 174"/>
                <a:gd name="T110" fmla="*/ 95 w 187"/>
                <a:gd name="T111" fmla="*/ 5 h 174"/>
                <a:gd name="T112" fmla="*/ 95 w 187"/>
                <a:gd name="T113" fmla="*/ 5 h 174"/>
                <a:gd name="T114" fmla="*/ 121 w 187"/>
                <a:gd name="T115" fmla="*/ 5 h 174"/>
                <a:gd name="T116" fmla="*/ 121 w 187"/>
                <a:gd name="T117" fmla="*/ 5 h 174"/>
                <a:gd name="T118" fmla="*/ 154 w 187"/>
                <a:gd name="T119" fmla="*/ 5 h 174"/>
                <a:gd name="T120" fmla="*/ 196 w 187"/>
                <a:gd name="T121" fmla="*/ 5 h 174"/>
                <a:gd name="T122" fmla="*/ 6683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4" name="Freeform 95"/>
            <p:cNvSpPr>
              <a:spLocks/>
            </p:cNvSpPr>
            <p:nvPr/>
          </p:nvSpPr>
          <p:spPr bwMode="auto">
            <a:xfrm>
              <a:off x="793" y="3273"/>
              <a:ext cx="237" cy="135"/>
            </a:xfrm>
            <a:custGeom>
              <a:avLst/>
              <a:gdLst>
                <a:gd name="T0" fmla="*/ 7027 w 186"/>
                <a:gd name="T1" fmla="*/ 4 h 172"/>
                <a:gd name="T2" fmla="*/ 7027 w 186"/>
                <a:gd name="T3" fmla="*/ 4 h 172"/>
                <a:gd name="T4" fmla="*/ 7027 w 186"/>
                <a:gd name="T5" fmla="*/ 4 h 172"/>
                <a:gd name="T6" fmla="*/ 6962 w 186"/>
                <a:gd name="T7" fmla="*/ 4 h 172"/>
                <a:gd name="T8" fmla="*/ 6962 w 186"/>
                <a:gd name="T9" fmla="*/ 4 h 172"/>
                <a:gd name="T10" fmla="*/ 6920 w 186"/>
                <a:gd name="T11" fmla="*/ 4 h 172"/>
                <a:gd name="T12" fmla="*/ 6920 w 186"/>
                <a:gd name="T13" fmla="*/ 4 h 172"/>
                <a:gd name="T14" fmla="*/ 6910 w 186"/>
                <a:gd name="T15" fmla="*/ 4 h 172"/>
                <a:gd name="T16" fmla="*/ 6910 w 186"/>
                <a:gd name="T17" fmla="*/ 4 h 172"/>
                <a:gd name="T18" fmla="*/ 6870 w 186"/>
                <a:gd name="T19" fmla="*/ 4 h 172"/>
                <a:gd name="T20" fmla="*/ 6870 w 186"/>
                <a:gd name="T21" fmla="*/ 4 h 172"/>
                <a:gd name="T22" fmla="*/ 6819 w 186"/>
                <a:gd name="T23" fmla="*/ 4 h 172"/>
                <a:gd name="T24" fmla="*/ 6799 w 186"/>
                <a:gd name="T25" fmla="*/ 4 h 172"/>
                <a:gd name="T26" fmla="*/ 155 w 186"/>
                <a:gd name="T27" fmla="*/ 4 h 172"/>
                <a:gd name="T28" fmla="*/ 122 w 186"/>
                <a:gd name="T29" fmla="*/ 4 h 172"/>
                <a:gd name="T30" fmla="*/ 122 w 186"/>
                <a:gd name="T31" fmla="*/ 4 h 172"/>
                <a:gd name="T32" fmla="*/ 122 w 186"/>
                <a:gd name="T33" fmla="*/ 4 h 172"/>
                <a:gd name="T34" fmla="*/ 96 w 186"/>
                <a:gd name="T35" fmla="*/ 4 h 172"/>
                <a:gd name="T36" fmla="*/ 96 w 186"/>
                <a:gd name="T37" fmla="*/ 4 h 172"/>
                <a:gd name="T38" fmla="*/ 1 w 186"/>
                <a:gd name="T39" fmla="*/ 4 h 172"/>
                <a:gd name="T40" fmla="*/ 1 w 186"/>
                <a:gd name="T41" fmla="*/ 4 h 172"/>
                <a:gd name="T42" fmla="*/ 0 w 186"/>
                <a:gd name="T43" fmla="*/ 4 h 172"/>
                <a:gd name="T44" fmla="*/ 0 w 186"/>
                <a:gd name="T45" fmla="*/ 4 h 172"/>
                <a:gd name="T46" fmla="*/ 0 w 186"/>
                <a:gd name="T47" fmla="*/ 4 h 172"/>
                <a:gd name="T48" fmla="*/ 0 w 186"/>
                <a:gd name="T49" fmla="*/ 4 h 172"/>
                <a:gd name="T50" fmla="*/ 0 w 186"/>
                <a:gd name="T51" fmla="*/ 4 h 172"/>
                <a:gd name="T52" fmla="*/ 0 w 186"/>
                <a:gd name="T53" fmla="*/ 4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96 w 186"/>
                <a:gd name="T71" fmla="*/ 1 h 172"/>
                <a:gd name="T72" fmla="*/ 96 w 186"/>
                <a:gd name="T73" fmla="*/ 0 h 172"/>
                <a:gd name="T74" fmla="*/ 96 w 186"/>
                <a:gd name="T75" fmla="*/ 0 h 172"/>
                <a:gd name="T76" fmla="*/ 122 w 186"/>
                <a:gd name="T77" fmla="*/ 0 h 172"/>
                <a:gd name="T78" fmla="*/ 122 w 186"/>
                <a:gd name="T79" fmla="*/ 0 h 172"/>
                <a:gd name="T80" fmla="*/ 155 w 186"/>
                <a:gd name="T81" fmla="*/ 0 h 172"/>
                <a:gd name="T82" fmla="*/ 6799 w 186"/>
                <a:gd name="T83" fmla="*/ 0 h 172"/>
                <a:gd name="T84" fmla="*/ 6819 w 186"/>
                <a:gd name="T85" fmla="*/ 0 h 172"/>
                <a:gd name="T86" fmla="*/ 6870 w 186"/>
                <a:gd name="T87" fmla="*/ 0 h 172"/>
                <a:gd name="T88" fmla="*/ 6870 w 186"/>
                <a:gd name="T89" fmla="*/ 0 h 172"/>
                <a:gd name="T90" fmla="*/ 6910 w 186"/>
                <a:gd name="T91" fmla="*/ 0 h 172"/>
                <a:gd name="T92" fmla="*/ 6910 w 186"/>
                <a:gd name="T93" fmla="*/ 1 h 172"/>
                <a:gd name="T94" fmla="*/ 6920 w 186"/>
                <a:gd name="T95" fmla="*/ 1 h 172"/>
                <a:gd name="T96" fmla="*/ 6920 w 186"/>
                <a:gd name="T97" fmla="*/ 1 h 172"/>
                <a:gd name="T98" fmla="*/ 6920 w 186"/>
                <a:gd name="T99" fmla="*/ 2 h 172"/>
                <a:gd name="T100" fmla="*/ 6962 w 186"/>
                <a:gd name="T101" fmla="*/ 2 h 172"/>
                <a:gd name="T102" fmla="*/ 6962 w 186"/>
                <a:gd name="T103" fmla="*/ 2 h 172"/>
                <a:gd name="T104" fmla="*/ 7027 w 186"/>
                <a:gd name="T105" fmla="*/ 2 h 172"/>
                <a:gd name="T106" fmla="*/ 7027 w 186"/>
                <a:gd name="T107" fmla="*/ 2 h 172"/>
                <a:gd name="T108" fmla="*/ 7027 w 186"/>
                <a:gd name="T109" fmla="*/ 2 h 172"/>
                <a:gd name="T110" fmla="*/ 7027 w 186"/>
                <a:gd name="T111" fmla="*/ 4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5" name="Freeform 96"/>
            <p:cNvSpPr>
              <a:spLocks/>
            </p:cNvSpPr>
            <p:nvPr/>
          </p:nvSpPr>
          <p:spPr bwMode="auto">
            <a:xfrm>
              <a:off x="795" y="3273"/>
              <a:ext cx="231" cy="134"/>
            </a:xfrm>
            <a:custGeom>
              <a:avLst/>
              <a:gdLst>
                <a:gd name="T0" fmla="*/ 7007 w 181"/>
                <a:gd name="T1" fmla="*/ 2 h 171"/>
                <a:gd name="T2" fmla="*/ 7007 w 181"/>
                <a:gd name="T3" fmla="*/ 2 h 171"/>
                <a:gd name="T4" fmla="*/ 7007 w 181"/>
                <a:gd name="T5" fmla="*/ 2 h 171"/>
                <a:gd name="T6" fmla="*/ 6926 w 181"/>
                <a:gd name="T7" fmla="*/ 2 h 171"/>
                <a:gd name="T8" fmla="*/ 6926 w 181"/>
                <a:gd name="T9" fmla="*/ 1 h 171"/>
                <a:gd name="T10" fmla="*/ 6901 w 181"/>
                <a:gd name="T11" fmla="*/ 1 h 171"/>
                <a:gd name="T12" fmla="*/ 6901 w 181"/>
                <a:gd name="T13" fmla="*/ 0 h 171"/>
                <a:gd name="T14" fmla="*/ 6885 w 181"/>
                <a:gd name="T15" fmla="*/ 0 h 171"/>
                <a:gd name="T16" fmla="*/ 6885 w 181"/>
                <a:gd name="T17" fmla="*/ 0 h 171"/>
                <a:gd name="T18" fmla="*/ 6885 w 181"/>
                <a:gd name="T19" fmla="*/ 0 h 171"/>
                <a:gd name="T20" fmla="*/ 6832 w 181"/>
                <a:gd name="T21" fmla="*/ 0 h 171"/>
                <a:gd name="T22" fmla="*/ 6832 w 181"/>
                <a:gd name="T23" fmla="*/ 0 h 171"/>
                <a:gd name="T24" fmla="*/ 123 w 181"/>
                <a:gd name="T25" fmla="*/ 0 h 171"/>
                <a:gd name="T26" fmla="*/ 123 w 181"/>
                <a:gd name="T27" fmla="*/ 0 h 171"/>
                <a:gd name="T28" fmla="*/ 96 w 181"/>
                <a:gd name="T29" fmla="*/ 0 h 171"/>
                <a:gd name="T30" fmla="*/ 96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4 h 171"/>
                <a:gd name="T50" fmla="*/ 0 w 181"/>
                <a:gd name="T51" fmla="*/ 4 h 171"/>
                <a:gd name="T52" fmla="*/ 0 w 181"/>
                <a:gd name="T53" fmla="*/ 4 h 171"/>
                <a:gd name="T54" fmla="*/ 0 w 181"/>
                <a:gd name="T55" fmla="*/ 4 h 171"/>
                <a:gd name="T56" fmla="*/ 0 w 181"/>
                <a:gd name="T57" fmla="*/ 4 h 171"/>
                <a:gd name="T58" fmla="*/ 1 w 181"/>
                <a:gd name="T59" fmla="*/ 4 h 171"/>
                <a:gd name="T60" fmla="*/ 1 w 181"/>
                <a:gd name="T61" fmla="*/ 4 h 171"/>
                <a:gd name="T62" fmla="*/ 96 w 181"/>
                <a:gd name="T63" fmla="*/ 4 h 171"/>
                <a:gd name="T64" fmla="*/ 96 w 181"/>
                <a:gd name="T65" fmla="*/ 4 h 171"/>
                <a:gd name="T66" fmla="*/ 123 w 181"/>
                <a:gd name="T67" fmla="*/ 4 h 171"/>
                <a:gd name="T68" fmla="*/ 123 w 181"/>
                <a:gd name="T69" fmla="*/ 4 h 171"/>
                <a:gd name="T70" fmla="*/ 6832 w 181"/>
                <a:gd name="T71" fmla="*/ 4 h 171"/>
                <a:gd name="T72" fmla="*/ 6832 w 181"/>
                <a:gd name="T73" fmla="*/ 4 h 171"/>
                <a:gd name="T74" fmla="*/ 6885 w 181"/>
                <a:gd name="T75" fmla="*/ 4 h 171"/>
                <a:gd name="T76" fmla="*/ 6885 w 181"/>
                <a:gd name="T77" fmla="*/ 4 h 171"/>
                <a:gd name="T78" fmla="*/ 6901 w 181"/>
                <a:gd name="T79" fmla="*/ 4 h 171"/>
                <a:gd name="T80" fmla="*/ 6901 w 181"/>
                <a:gd name="T81" fmla="*/ 4 h 171"/>
                <a:gd name="T82" fmla="*/ 6901 w 181"/>
                <a:gd name="T83" fmla="*/ 4 h 171"/>
                <a:gd name="T84" fmla="*/ 6926 w 181"/>
                <a:gd name="T85" fmla="*/ 4 h 171"/>
                <a:gd name="T86" fmla="*/ 6926 w 181"/>
                <a:gd name="T87" fmla="*/ 4 h 171"/>
                <a:gd name="T88" fmla="*/ 7007 w 181"/>
                <a:gd name="T89" fmla="*/ 4 h 171"/>
                <a:gd name="T90" fmla="*/ 7007 w 181"/>
                <a:gd name="T91" fmla="*/ 4 h 171"/>
                <a:gd name="T92" fmla="*/ 700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6" name="Freeform 97"/>
            <p:cNvSpPr>
              <a:spLocks/>
            </p:cNvSpPr>
            <p:nvPr/>
          </p:nvSpPr>
          <p:spPr bwMode="auto">
            <a:xfrm>
              <a:off x="797" y="3273"/>
              <a:ext cx="229" cy="133"/>
            </a:xfrm>
            <a:custGeom>
              <a:avLst/>
              <a:gdLst>
                <a:gd name="T0" fmla="*/ 6636 w 180"/>
                <a:gd name="T1" fmla="*/ 5 h 168"/>
                <a:gd name="T2" fmla="*/ 6636 w 180"/>
                <a:gd name="T3" fmla="*/ 5 h 168"/>
                <a:gd name="T4" fmla="*/ 6580 w 180"/>
                <a:gd name="T5" fmla="*/ 5 h 168"/>
                <a:gd name="T6" fmla="*/ 6580 w 180"/>
                <a:gd name="T7" fmla="*/ 5 h 168"/>
                <a:gd name="T8" fmla="*/ 6538 w 180"/>
                <a:gd name="T9" fmla="*/ 5 h 168"/>
                <a:gd name="T10" fmla="*/ 6538 w 180"/>
                <a:gd name="T11" fmla="*/ 5 h 168"/>
                <a:gd name="T12" fmla="*/ 6534 w 180"/>
                <a:gd name="T13" fmla="*/ 5 h 168"/>
                <a:gd name="T14" fmla="*/ 6534 w 180"/>
                <a:gd name="T15" fmla="*/ 5 h 168"/>
                <a:gd name="T16" fmla="*/ 95 w 180"/>
                <a:gd name="T17" fmla="*/ 5 h 168"/>
                <a:gd name="T18" fmla="*/ 95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95 w 180"/>
                <a:gd name="T53" fmla="*/ 0 h 168"/>
                <a:gd name="T54" fmla="*/ 95 w 180"/>
                <a:gd name="T55" fmla="*/ 0 h 168"/>
                <a:gd name="T56" fmla="*/ 6534 w 180"/>
                <a:gd name="T57" fmla="*/ 0 h 168"/>
                <a:gd name="T58" fmla="*/ 6534 w 180"/>
                <a:gd name="T59" fmla="*/ 0 h 168"/>
                <a:gd name="T60" fmla="*/ 6534 w 180"/>
                <a:gd name="T61" fmla="*/ 0 h 168"/>
                <a:gd name="T62" fmla="*/ 6538 w 180"/>
                <a:gd name="T63" fmla="*/ 0 h 168"/>
                <a:gd name="T64" fmla="*/ 6538 w 180"/>
                <a:gd name="T65" fmla="*/ 0 h 168"/>
                <a:gd name="T66" fmla="*/ 6538 w 180"/>
                <a:gd name="T67" fmla="*/ 1 h 168"/>
                <a:gd name="T68" fmla="*/ 6580 w 180"/>
                <a:gd name="T69" fmla="*/ 1 h 168"/>
                <a:gd name="T70" fmla="*/ 6580 w 180"/>
                <a:gd name="T71" fmla="*/ 1 h 168"/>
                <a:gd name="T72" fmla="*/ 6636 w 180"/>
                <a:gd name="T73" fmla="*/ 2 h 168"/>
                <a:gd name="T74" fmla="*/ 6636 w 180"/>
                <a:gd name="T75" fmla="*/ 2 h 168"/>
                <a:gd name="T76" fmla="*/ 6636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7" name="Freeform 98"/>
            <p:cNvSpPr>
              <a:spLocks/>
            </p:cNvSpPr>
            <p:nvPr/>
          </p:nvSpPr>
          <p:spPr bwMode="auto">
            <a:xfrm>
              <a:off x="821" y="3291"/>
              <a:ext cx="181" cy="97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96 w 142"/>
                <a:gd name="T7" fmla="*/ 0 h 124"/>
                <a:gd name="T8" fmla="*/ 96 w 142"/>
                <a:gd name="T9" fmla="*/ 0 h 124"/>
                <a:gd name="T10" fmla="*/ 122 w 142"/>
                <a:gd name="T11" fmla="*/ 0 h 124"/>
                <a:gd name="T12" fmla="*/ 122 w 142"/>
                <a:gd name="T13" fmla="*/ 0 h 124"/>
                <a:gd name="T14" fmla="*/ 156 w 142"/>
                <a:gd name="T15" fmla="*/ 0 h 124"/>
                <a:gd name="T16" fmla="*/ 5142 w 142"/>
                <a:gd name="T17" fmla="*/ 0 h 124"/>
                <a:gd name="T18" fmla="*/ 5181 w 142"/>
                <a:gd name="T19" fmla="*/ 0 h 124"/>
                <a:gd name="T20" fmla="*/ 5218 w 142"/>
                <a:gd name="T21" fmla="*/ 0 h 124"/>
                <a:gd name="T22" fmla="*/ 5218 w 142"/>
                <a:gd name="T23" fmla="*/ 0 h 124"/>
                <a:gd name="T24" fmla="*/ 5271 w 142"/>
                <a:gd name="T25" fmla="*/ 0 h 124"/>
                <a:gd name="T26" fmla="*/ 5271 w 142"/>
                <a:gd name="T27" fmla="*/ 1 h 124"/>
                <a:gd name="T28" fmla="*/ 5300 w 142"/>
                <a:gd name="T29" fmla="*/ 1 h 124"/>
                <a:gd name="T30" fmla="*/ 5300 w 142"/>
                <a:gd name="T31" fmla="*/ 1 h 124"/>
                <a:gd name="T32" fmla="*/ 5308 w 142"/>
                <a:gd name="T33" fmla="*/ 2 h 124"/>
                <a:gd name="T34" fmla="*/ 5308 w 142"/>
                <a:gd name="T35" fmla="*/ 2 h 124"/>
                <a:gd name="T36" fmla="*/ 5361 w 142"/>
                <a:gd name="T37" fmla="*/ 2 h 124"/>
                <a:gd name="T38" fmla="*/ 5361 w 142"/>
                <a:gd name="T39" fmla="*/ 2 h 124"/>
                <a:gd name="T40" fmla="*/ 5361 w 142"/>
                <a:gd name="T41" fmla="*/ 2 h 124"/>
                <a:gd name="T42" fmla="*/ 5361 w 142"/>
                <a:gd name="T43" fmla="*/ 3 h 124"/>
                <a:gd name="T44" fmla="*/ 5361 w 142"/>
                <a:gd name="T45" fmla="*/ 3 h 124"/>
                <a:gd name="T46" fmla="*/ 5308 w 142"/>
                <a:gd name="T47" fmla="*/ 3 h 124"/>
                <a:gd name="T48" fmla="*/ 5308 w 142"/>
                <a:gd name="T49" fmla="*/ 3 h 124"/>
                <a:gd name="T50" fmla="*/ 5300 w 142"/>
                <a:gd name="T51" fmla="*/ 3 h 124"/>
                <a:gd name="T52" fmla="*/ 5300 w 142"/>
                <a:gd name="T53" fmla="*/ 3 h 124"/>
                <a:gd name="T54" fmla="*/ 5271 w 142"/>
                <a:gd name="T55" fmla="*/ 3 h 124"/>
                <a:gd name="T56" fmla="*/ 5271 w 142"/>
                <a:gd name="T57" fmla="*/ 3 h 124"/>
                <a:gd name="T58" fmla="*/ 5218 w 142"/>
                <a:gd name="T59" fmla="*/ 3 h 124"/>
                <a:gd name="T60" fmla="*/ 5218 w 142"/>
                <a:gd name="T61" fmla="*/ 3 h 124"/>
                <a:gd name="T62" fmla="*/ 5181 w 142"/>
                <a:gd name="T63" fmla="*/ 3 h 124"/>
                <a:gd name="T64" fmla="*/ 5142 w 142"/>
                <a:gd name="T65" fmla="*/ 3 h 124"/>
                <a:gd name="T66" fmla="*/ 156 w 142"/>
                <a:gd name="T67" fmla="*/ 3 h 124"/>
                <a:gd name="T68" fmla="*/ 122 w 142"/>
                <a:gd name="T69" fmla="*/ 3 h 124"/>
                <a:gd name="T70" fmla="*/ 122 w 142"/>
                <a:gd name="T71" fmla="*/ 3 h 124"/>
                <a:gd name="T72" fmla="*/ 96 w 142"/>
                <a:gd name="T73" fmla="*/ 3 h 124"/>
                <a:gd name="T74" fmla="*/ 96 w 142"/>
                <a:gd name="T75" fmla="*/ 3 h 124"/>
                <a:gd name="T76" fmla="*/ 1 w 142"/>
                <a:gd name="T77" fmla="*/ 3 h 124"/>
                <a:gd name="T78" fmla="*/ 1 w 142"/>
                <a:gd name="T79" fmla="*/ 3 h 124"/>
                <a:gd name="T80" fmla="*/ 0 w 142"/>
                <a:gd name="T81" fmla="*/ 3 h 124"/>
                <a:gd name="T82" fmla="*/ 0 w 142"/>
                <a:gd name="T83" fmla="*/ 3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8" name="Freeform 99"/>
            <p:cNvSpPr>
              <a:spLocks/>
            </p:cNvSpPr>
            <p:nvPr/>
          </p:nvSpPr>
          <p:spPr bwMode="auto">
            <a:xfrm>
              <a:off x="814" y="3286"/>
              <a:ext cx="196" cy="13"/>
            </a:xfrm>
            <a:custGeom>
              <a:avLst/>
              <a:gdLst>
                <a:gd name="T0" fmla="*/ 6248 w 153"/>
                <a:gd name="T1" fmla="*/ 2 h 17"/>
                <a:gd name="T2" fmla="*/ 6178 w 153"/>
                <a:gd name="T3" fmla="*/ 2 h 17"/>
                <a:gd name="T4" fmla="*/ 6178 w 153"/>
                <a:gd name="T5" fmla="*/ 2 h 17"/>
                <a:gd name="T6" fmla="*/ 6171 w 153"/>
                <a:gd name="T7" fmla="*/ 2 h 17"/>
                <a:gd name="T8" fmla="*/ 6171 w 153"/>
                <a:gd name="T9" fmla="*/ 2 h 17"/>
                <a:gd name="T10" fmla="*/ 6171 w 153"/>
                <a:gd name="T11" fmla="*/ 1 h 17"/>
                <a:gd name="T12" fmla="*/ 6126 w 153"/>
                <a:gd name="T13" fmla="*/ 1 h 17"/>
                <a:gd name="T14" fmla="*/ 6126 w 153"/>
                <a:gd name="T15" fmla="*/ 1 h 17"/>
                <a:gd name="T16" fmla="*/ 6067 w 153"/>
                <a:gd name="T17" fmla="*/ 0 h 17"/>
                <a:gd name="T18" fmla="*/ 6067 w 153"/>
                <a:gd name="T19" fmla="*/ 0 h 17"/>
                <a:gd name="T20" fmla="*/ 6027 w 153"/>
                <a:gd name="T21" fmla="*/ 0 h 17"/>
                <a:gd name="T22" fmla="*/ 5986 w 153"/>
                <a:gd name="T23" fmla="*/ 0 h 17"/>
                <a:gd name="T24" fmla="*/ 124 w 153"/>
                <a:gd name="T25" fmla="*/ 0 h 17"/>
                <a:gd name="T26" fmla="*/ 124 w 153"/>
                <a:gd name="T27" fmla="*/ 0 h 17"/>
                <a:gd name="T28" fmla="*/ 97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61 w 153"/>
                <a:gd name="T41" fmla="*/ 2 h 17"/>
                <a:gd name="T42" fmla="*/ 286 w 153"/>
                <a:gd name="T43" fmla="*/ 2 h 17"/>
                <a:gd name="T44" fmla="*/ 286 w 153"/>
                <a:gd name="T45" fmla="*/ 2 h 17"/>
                <a:gd name="T46" fmla="*/ 334 w 153"/>
                <a:gd name="T47" fmla="*/ 2 h 17"/>
                <a:gd name="T48" fmla="*/ 334 w 153"/>
                <a:gd name="T49" fmla="*/ 2 h 17"/>
                <a:gd name="T50" fmla="*/ 334 w 153"/>
                <a:gd name="T51" fmla="*/ 2 h 17"/>
                <a:gd name="T52" fmla="*/ 366 w 153"/>
                <a:gd name="T53" fmla="*/ 2 h 17"/>
                <a:gd name="T54" fmla="*/ 428 w 153"/>
                <a:gd name="T55" fmla="*/ 2 h 17"/>
                <a:gd name="T56" fmla="*/ 5712 w 153"/>
                <a:gd name="T57" fmla="*/ 2 h 17"/>
                <a:gd name="T58" fmla="*/ 5798 w 153"/>
                <a:gd name="T59" fmla="*/ 2 h 17"/>
                <a:gd name="T60" fmla="*/ 5817 w 153"/>
                <a:gd name="T61" fmla="*/ 2 h 17"/>
                <a:gd name="T62" fmla="*/ 5817 w 153"/>
                <a:gd name="T63" fmla="*/ 2 h 17"/>
                <a:gd name="T64" fmla="*/ 5856 w 153"/>
                <a:gd name="T65" fmla="*/ 2 h 17"/>
                <a:gd name="T66" fmla="*/ 5856 w 153"/>
                <a:gd name="T67" fmla="*/ 2 h 17"/>
                <a:gd name="T68" fmla="*/ 5856 w 153"/>
                <a:gd name="T69" fmla="*/ 2 h 17"/>
                <a:gd name="T70" fmla="*/ 5895 w 153"/>
                <a:gd name="T71" fmla="*/ 2 h 17"/>
                <a:gd name="T72" fmla="*/ 6248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49" name="Freeform 100"/>
            <p:cNvSpPr>
              <a:spLocks/>
            </p:cNvSpPr>
            <p:nvPr/>
          </p:nvSpPr>
          <p:spPr bwMode="auto">
            <a:xfrm>
              <a:off x="812" y="3287"/>
              <a:ext cx="21" cy="106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3 h 135"/>
                <a:gd name="T16" fmla="*/ 0 w 17"/>
                <a:gd name="T17" fmla="*/ 3 h 135"/>
                <a:gd name="T18" fmla="*/ 0 w 17"/>
                <a:gd name="T19" fmla="*/ 3 h 135"/>
                <a:gd name="T20" fmla="*/ 0 w 17"/>
                <a:gd name="T21" fmla="*/ 3 h 135"/>
                <a:gd name="T22" fmla="*/ 0 w 17"/>
                <a:gd name="T23" fmla="*/ 3 h 135"/>
                <a:gd name="T24" fmla="*/ 1 w 17"/>
                <a:gd name="T25" fmla="*/ 3 h 135"/>
                <a:gd name="T26" fmla="*/ 2 w 17"/>
                <a:gd name="T27" fmla="*/ 3 h 135"/>
                <a:gd name="T28" fmla="*/ 2 w 17"/>
                <a:gd name="T29" fmla="*/ 3 h 135"/>
                <a:gd name="T30" fmla="*/ 75 w 17"/>
                <a:gd name="T31" fmla="*/ 3 h 135"/>
                <a:gd name="T32" fmla="*/ 392 w 17"/>
                <a:gd name="T33" fmla="*/ 3 h 135"/>
                <a:gd name="T34" fmla="*/ 352 w 17"/>
                <a:gd name="T35" fmla="*/ 3 h 135"/>
                <a:gd name="T36" fmla="*/ 352 w 17"/>
                <a:gd name="T37" fmla="*/ 3 h 135"/>
                <a:gd name="T38" fmla="*/ 330 w 17"/>
                <a:gd name="T39" fmla="*/ 3 h 135"/>
                <a:gd name="T40" fmla="*/ 330 w 17"/>
                <a:gd name="T41" fmla="*/ 3 h 135"/>
                <a:gd name="T42" fmla="*/ 317 w 17"/>
                <a:gd name="T43" fmla="*/ 3 h 135"/>
                <a:gd name="T44" fmla="*/ 317 w 17"/>
                <a:gd name="T45" fmla="*/ 3 h 135"/>
                <a:gd name="T46" fmla="*/ 317 w 17"/>
                <a:gd name="T47" fmla="*/ 2 h 135"/>
                <a:gd name="T48" fmla="*/ 317 w 17"/>
                <a:gd name="T49" fmla="*/ 2 h 135"/>
                <a:gd name="T50" fmla="*/ 317 w 17"/>
                <a:gd name="T51" fmla="*/ 2 h 135"/>
                <a:gd name="T52" fmla="*/ 330 w 17"/>
                <a:gd name="T53" fmla="*/ 2 h 135"/>
                <a:gd name="T54" fmla="*/ 352 w 17"/>
                <a:gd name="T55" fmla="*/ 2 h 135"/>
                <a:gd name="T56" fmla="*/ 352 w 17"/>
                <a:gd name="T57" fmla="*/ 2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0" name="Freeform 101"/>
            <p:cNvSpPr>
              <a:spLocks/>
            </p:cNvSpPr>
            <p:nvPr/>
          </p:nvSpPr>
          <p:spPr bwMode="auto">
            <a:xfrm>
              <a:off x="814" y="3288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1" name="Freeform 102"/>
            <p:cNvSpPr>
              <a:spLocks/>
            </p:cNvSpPr>
            <p:nvPr/>
          </p:nvSpPr>
          <p:spPr bwMode="auto">
            <a:xfrm>
              <a:off x="814" y="3286"/>
              <a:ext cx="196" cy="13"/>
            </a:xfrm>
            <a:custGeom>
              <a:avLst/>
              <a:gdLst>
                <a:gd name="T0" fmla="*/ 6248 w 153"/>
                <a:gd name="T1" fmla="*/ 2 h 17"/>
                <a:gd name="T2" fmla="*/ 6178 w 153"/>
                <a:gd name="T3" fmla="*/ 2 h 17"/>
                <a:gd name="T4" fmla="*/ 6178 w 153"/>
                <a:gd name="T5" fmla="*/ 2 h 17"/>
                <a:gd name="T6" fmla="*/ 6171 w 153"/>
                <a:gd name="T7" fmla="*/ 2 h 17"/>
                <a:gd name="T8" fmla="*/ 6171 w 153"/>
                <a:gd name="T9" fmla="*/ 2 h 17"/>
                <a:gd name="T10" fmla="*/ 6171 w 153"/>
                <a:gd name="T11" fmla="*/ 2 h 17"/>
                <a:gd name="T12" fmla="*/ 6126 w 153"/>
                <a:gd name="T13" fmla="*/ 2 h 17"/>
                <a:gd name="T14" fmla="*/ 6126 w 153"/>
                <a:gd name="T15" fmla="*/ 2 h 17"/>
                <a:gd name="T16" fmla="*/ 6067 w 153"/>
                <a:gd name="T17" fmla="*/ 0 h 17"/>
                <a:gd name="T18" fmla="*/ 6067 w 153"/>
                <a:gd name="T19" fmla="*/ 0 h 17"/>
                <a:gd name="T20" fmla="*/ 6027 w 153"/>
                <a:gd name="T21" fmla="*/ 0 h 17"/>
                <a:gd name="T22" fmla="*/ 5986 w 153"/>
                <a:gd name="T23" fmla="*/ 0 h 17"/>
                <a:gd name="T24" fmla="*/ 124 w 153"/>
                <a:gd name="T25" fmla="*/ 0 h 17"/>
                <a:gd name="T26" fmla="*/ 124 w 153"/>
                <a:gd name="T27" fmla="*/ 0 h 17"/>
                <a:gd name="T28" fmla="*/ 97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2" name="Freeform 103"/>
            <p:cNvSpPr>
              <a:spLocks/>
            </p:cNvSpPr>
            <p:nvPr/>
          </p:nvSpPr>
          <p:spPr bwMode="auto">
            <a:xfrm>
              <a:off x="777" y="3436"/>
              <a:ext cx="274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8138 w 215"/>
                <a:gd name="T5" fmla="*/ 0 h 72"/>
                <a:gd name="T6" fmla="*/ 8138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3" name="Freeform 104"/>
            <p:cNvSpPr>
              <a:spLocks/>
            </p:cNvSpPr>
            <p:nvPr/>
          </p:nvSpPr>
          <p:spPr bwMode="auto">
            <a:xfrm>
              <a:off x="774" y="3436"/>
              <a:ext cx="280" cy="18"/>
            </a:xfrm>
            <a:custGeom>
              <a:avLst/>
              <a:gdLst>
                <a:gd name="T0" fmla="*/ 3150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8698 w 219"/>
                <a:gd name="T7" fmla="*/ 2 h 23"/>
                <a:gd name="T8" fmla="*/ 8584 w 219"/>
                <a:gd name="T9" fmla="*/ 0 h 23"/>
                <a:gd name="T10" fmla="*/ 5459 w 219"/>
                <a:gd name="T11" fmla="*/ 0 h 23"/>
                <a:gd name="T12" fmla="*/ 3150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4" name="Freeform 105"/>
            <p:cNvSpPr>
              <a:spLocks/>
            </p:cNvSpPr>
            <p:nvPr/>
          </p:nvSpPr>
          <p:spPr bwMode="auto">
            <a:xfrm>
              <a:off x="966" y="3441"/>
              <a:ext cx="71" cy="13"/>
            </a:xfrm>
            <a:custGeom>
              <a:avLst/>
              <a:gdLst>
                <a:gd name="T0" fmla="*/ 0 w 56"/>
                <a:gd name="T1" fmla="*/ 2 h 17"/>
                <a:gd name="T2" fmla="*/ 647 w 56"/>
                <a:gd name="T3" fmla="*/ 2 h 17"/>
                <a:gd name="T4" fmla="*/ 647 w 56"/>
                <a:gd name="T5" fmla="*/ 0 h 17"/>
                <a:gd name="T6" fmla="*/ 1225 w 56"/>
                <a:gd name="T7" fmla="*/ 0 h 17"/>
                <a:gd name="T8" fmla="*/ 1225 w 56"/>
                <a:gd name="T9" fmla="*/ 2 h 17"/>
                <a:gd name="T10" fmla="*/ 1940 w 56"/>
                <a:gd name="T11" fmla="*/ 2 h 17"/>
                <a:gd name="T12" fmla="*/ 1940 w 56"/>
                <a:gd name="T13" fmla="*/ 2 h 17"/>
                <a:gd name="T14" fmla="*/ 1225 w 56"/>
                <a:gd name="T15" fmla="*/ 2 h 17"/>
                <a:gd name="T16" fmla="*/ 1225 w 56"/>
                <a:gd name="T17" fmla="*/ 2 h 17"/>
                <a:gd name="T18" fmla="*/ 647 w 56"/>
                <a:gd name="T19" fmla="*/ 2 h 17"/>
                <a:gd name="T20" fmla="*/ 64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5" name="Freeform 106"/>
            <p:cNvSpPr>
              <a:spLocks/>
            </p:cNvSpPr>
            <p:nvPr/>
          </p:nvSpPr>
          <p:spPr bwMode="auto">
            <a:xfrm>
              <a:off x="966" y="3446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6" name="Freeform 107"/>
            <p:cNvSpPr>
              <a:spLocks/>
            </p:cNvSpPr>
            <p:nvPr/>
          </p:nvSpPr>
          <p:spPr bwMode="auto">
            <a:xfrm>
              <a:off x="991" y="3441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392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7" name="Freeform 108"/>
            <p:cNvSpPr>
              <a:spLocks/>
            </p:cNvSpPr>
            <p:nvPr/>
          </p:nvSpPr>
          <p:spPr bwMode="auto">
            <a:xfrm>
              <a:off x="1036" y="3448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8" name="Freeform 109"/>
            <p:cNvSpPr>
              <a:spLocks/>
            </p:cNvSpPr>
            <p:nvPr/>
          </p:nvSpPr>
          <p:spPr bwMode="auto">
            <a:xfrm>
              <a:off x="1012" y="3441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59" name="Freeform 110"/>
            <p:cNvSpPr>
              <a:spLocks/>
            </p:cNvSpPr>
            <p:nvPr/>
          </p:nvSpPr>
          <p:spPr bwMode="auto">
            <a:xfrm>
              <a:off x="992" y="3444"/>
              <a:ext cx="21" cy="14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2 h 17"/>
                <a:gd name="T4" fmla="*/ 392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0" name="Freeform 111"/>
            <p:cNvSpPr>
              <a:spLocks/>
            </p:cNvSpPr>
            <p:nvPr/>
          </p:nvSpPr>
          <p:spPr bwMode="auto">
            <a:xfrm>
              <a:off x="968" y="3447"/>
              <a:ext cx="69" cy="13"/>
            </a:xfrm>
            <a:custGeom>
              <a:avLst/>
              <a:gdLst>
                <a:gd name="T0" fmla="*/ 0 w 54"/>
                <a:gd name="T1" fmla="*/ 0 h 17"/>
                <a:gd name="T2" fmla="*/ 2098 w 54"/>
                <a:gd name="T3" fmla="*/ 0 h 17"/>
                <a:gd name="T4" fmla="*/ 2098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1" name="Freeform 112"/>
            <p:cNvSpPr>
              <a:spLocks/>
            </p:cNvSpPr>
            <p:nvPr/>
          </p:nvSpPr>
          <p:spPr bwMode="auto">
            <a:xfrm>
              <a:off x="991" y="3442"/>
              <a:ext cx="24" cy="13"/>
            </a:xfrm>
            <a:custGeom>
              <a:avLst/>
              <a:gdLst>
                <a:gd name="T0" fmla="*/ 619 w 19"/>
                <a:gd name="T1" fmla="*/ 2 h 17"/>
                <a:gd name="T2" fmla="*/ 560 w 19"/>
                <a:gd name="T3" fmla="*/ 2 h 17"/>
                <a:gd name="T4" fmla="*/ 560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2" name="Freeform 113"/>
            <p:cNvSpPr>
              <a:spLocks/>
            </p:cNvSpPr>
            <p:nvPr/>
          </p:nvSpPr>
          <p:spPr bwMode="auto">
            <a:xfrm>
              <a:off x="908" y="3449"/>
              <a:ext cx="21" cy="13"/>
            </a:xfrm>
            <a:custGeom>
              <a:avLst/>
              <a:gdLst>
                <a:gd name="T0" fmla="*/ 392 w 17"/>
                <a:gd name="T1" fmla="*/ 0 h 17"/>
                <a:gd name="T2" fmla="*/ 392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392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3" name="Freeform 114"/>
            <p:cNvSpPr>
              <a:spLocks/>
            </p:cNvSpPr>
            <p:nvPr/>
          </p:nvSpPr>
          <p:spPr bwMode="auto">
            <a:xfrm>
              <a:off x="908" y="3449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392 w 17"/>
                <a:gd name="T3" fmla="*/ 0 h 17"/>
                <a:gd name="T4" fmla="*/ 392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4" name="Freeform 115"/>
            <p:cNvSpPr>
              <a:spLocks/>
            </p:cNvSpPr>
            <p:nvPr/>
          </p:nvSpPr>
          <p:spPr bwMode="auto">
            <a:xfrm>
              <a:off x="889" y="3443"/>
              <a:ext cx="55" cy="13"/>
            </a:xfrm>
            <a:custGeom>
              <a:avLst/>
              <a:gdLst>
                <a:gd name="T0" fmla="*/ 368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368 w 44"/>
                <a:gd name="T7" fmla="*/ 2 h 17"/>
                <a:gd name="T8" fmla="*/ 368 w 44"/>
                <a:gd name="T9" fmla="*/ 0 h 17"/>
                <a:gd name="T10" fmla="*/ 806 w 44"/>
                <a:gd name="T11" fmla="*/ 0 h 17"/>
                <a:gd name="T12" fmla="*/ 806 w 44"/>
                <a:gd name="T13" fmla="*/ 2 h 17"/>
                <a:gd name="T14" fmla="*/ 1220 w 44"/>
                <a:gd name="T15" fmla="*/ 2 h 17"/>
                <a:gd name="T16" fmla="*/ 1220 w 44"/>
                <a:gd name="T17" fmla="*/ 2 h 17"/>
                <a:gd name="T18" fmla="*/ 806 w 44"/>
                <a:gd name="T19" fmla="*/ 2 h 17"/>
                <a:gd name="T20" fmla="*/ 368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5" name="Freeform 116"/>
            <p:cNvSpPr>
              <a:spLocks/>
            </p:cNvSpPr>
            <p:nvPr/>
          </p:nvSpPr>
          <p:spPr bwMode="auto">
            <a:xfrm>
              <a:off x="908" y="3443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392 w 17"/>
                <a:gd name="T3" fmla="*/ 0 h 17"/>
                <a:gd name="T4" fmla="*/ 392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6" name="Freeform 117"/>
            <p:cNvSpPr>
              <a:spLocks/>
            </p:cNvSpPr>
            <p:nvPr/>
          </p:nvSpPr>
          <p:spPr bwMode="auto">
            <a:xfrm>
              <a:off x="846" y="3440"/>
              <a:ext cx="25" cy="14"/>
            </a:xfrm>
            <a:custGeom>
              <a:avLst/>
              <a:gdLst>
                <a:gd name="T0" fmla="*/ 120 w 20"/>
                <a:gd name="T1" fmla="*/ 2 h 17"/>
                <a:gd name="T2" fmla="*/ 77 w 20"/>
                <a:gd name="T3" fmla="*/ 2 h 17"/>
                <a:gd name="T4" fmla="*/ 62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62 w 20"/>
                <a:gd name="T25" fmla="*/ 1 h 17"/>
                <a:gd name="T26" fmla="*/ 77 w 20"/>
                <a:gd name="T27" fmla="*/ 0 h 17"/>
                <a:gd name="T28" fmla="*/ 96 w 20"/>
                <a:gd name="T29" fmla="*/ 0 h 17"/>
                <a:gd name="T30" fmla="*/ 120 w 20"/>
                <a:gd name="T31" fmla="*/ 0 h 17"/>
                <a:gd name="T32" fmla="*/ 339 w 20"/>
                <a:gd name="T33" fmla="*/ 0 h 17"/>
                <a:gd name="T34" fmla="*/ 363 w 20"/>
                <a:gd name="T35" fmla="*/ 0 h 17"/>
                <a:gd name="T36" fmla="*/ 424 w 20"/>
                <a:gd name="T37" fmla="*/ 0 h 17"/>
                <a:gd name="T38" fmla="*/ 454 w 20"/>
                <a:gd name="T39" fmla="*/ 1 h 17"/>
                <a:gd name="T40" fmla="*/ 460 w 20"/>
                <a:gd name="T41" fmla="*/ 2 h 17"/>
                <a:gd name="T42" fmla="*/ 460 w 20"/>
                <a:gd name="T43" fmla="*/ 2 h 17"/>
                <a:gd name="T44" fmla="*/ 521 w 20"/>
                <a:gd name="T45" fmla="*/ 2 h 17"/>
                <a:gd name="T46" fmla="*/ 521 w 20"/>
                <a:gd name="T47" fmla="*/ 2 h 17"/>
                <a:gd name="T48" fmla="*/ 521 w 20"/>
                <a:gd name="T49" fmla="*/ 2 h 17"/>
                <a:gd name="T50" fmla="*/ 521 w 20"/>
                <a:gd name="T51" fmla="*/ 2 h 17"/>
                <a:gd name="T52" fmla="*/ 460 w 20"/>
                <a:gd name="T53" fmla="*/ 2 h 17"/>
                <a:gd name="T54" fmla="*/ 454 w 20"/>
                <a:gd name="T55" fmla="*/ 2 h 17"/>
                <a:gd name="T56" fmla="*/ 424 w 20"/>
                <a:gd name="T57" fmla="*/ 2 h 17"/>
                <a:gd name="T58" fmla="*/ 363 w 20"/>
                <a:gd name="T59" fmla="*/ 2 h 17"/>
                <a:gd name="T60" fmla="*/ 363 w 20"/>
                <a:gd name="T61" fmla="*/ 2 h 17"/>
                <a:gd name="T62" fmla="*/ 339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7" name="Freeform 118"/>
            <p:cNvSpPr>
              <a:spLocks/>
            </p:cNvSpPr>
            <p:nvPr/>
          </p:nvSpPr>
          <p:spPr bwMode="auto">
            <a:xfrm>
              <a:off x="876" y="3436"/>
              <a:ext cx="23" cy="30"/>
            </a:xfrm>
            <a:custGeom>
              <a:avLst/>
              <a:gdLst>
                <a:gd name="T0" fmla="*/ 759 w 17"/>
                <a:gd name="T1" fmla="*/ 0 h 38"/>
                <a:gd name="T2" fmla="*/ 0 w 17"/>
                <a:gd name="T3" fmla="*/ 2 h 38"/>
                <a:gd name="T4" fmla="*/ 1525 w 17"/>
                <a:gd name="T5" fmla="*/ 2 h 38"/>
                <a:gd name="T6" fmla="*/ 1525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8" name="Freeform 119"/>
            <p:cNvSpPr>
              <a:spLocks/>
            </p:cNvSpPr>
            <p:nvPr/>
          </p:nvSpPr>
          <p:spPr bwMode="auto">
            <a:xfrm>
              <a:off x="951" y="3436"/>
              <a:ext cx="21" cy="57"/>
            </a:xfrm>
            <a:custGeom>
              <a:avLst/>
              <a:gdLst>
                <a:gd name="T0" fmla="*/ 0 w 17"/>
                <a:gd name="T1" fmla="*/ 0 h 72"/>
                <a:gd name="T2" fmla="*/ 392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69" name="Freeform 120"/>
            <p:cNvSpPr>
              <a:spLocks/>
            </p:cNvSpPr>
            <p:nvPr/>
          </p:nvSpPr>
          <p:spPr bwMode="auto">
            <a:xfrm>
              <a:off x="793" y="3470"/>
              <a:ext cx="319" cy="32"/>
            </a:xfrm>
            <a:custGeom>
              <a:avLst/>
              <a:gdLst>
                <a:gd name="T0" fmla="*/ 0 w 250"/>
                <a:gd name="T1" fmla="*/ 2 h 41"/>
                <a:gd name="T2" fmla="*/ 9650 w 250"/>
                <a:gd name="T3" fmla="*/ 2 h 41"/>
                <a:gd name="T4" fmla="*/ 9273 w 250"/>
                <a:gd name="T5" fmla="*/ 0 h 41"/>
                <a:gd name="T6" fmla="*/ 41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0" name="Freeform 121"/>
            <p:cNvSpPr>
              <a:spLocks/>
            </p:cNvSpPr>
            <p:nvPr/>
          </p:nvSpPr>
          <p:spPr bwMode="auto">
            <a:xfrm>
              <a:off x="793" y="3502"/>
              <a:ext cx="320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501 w 251"/>
                <a:gd name="T5" fmla="*/ 0 h 17"/>
                <a:gd name="T6" fmla="*/ 957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1" name="Freeform 122"/>
            <p:cNvSpPr>
              <a:spLocks/>
            </p:cNvSpPr>
            <p:nvPr/>
          </p:nvSpPr>
          <p:spPr bwMode="auto">
            <a:xfrm>
              <a:off x="814" y="3475"/>
              <a:ext cx="285" cy="22"/>
            </a:xfrm>
            <a:custGeom>
              <a:avLst/>
              <a:gdLst>
                <a:gd name="T0" fmla="*/ 0 w 223"/>
                <a:gd name="T1" fmla="*/ 2 h 28"/>
                <a:gd name="T2" fmla="*/ 8808 w 223"/>
                <a:gd name="T3" fmla="*/ 2 h 28"/>
                <a:gd name="T4" fmla="*/ 8464 w 223"/>
                <a:gd name="T5" fmla="*/ 0 h 28"/>
                <a:gd name="T6" fmla="*/ 328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2" name="Freeform 123"/>
            <p:cNvSpPr>
              <a:spLocks/>
            </p:cNvSpPr>
            <p:nvPr/>
          </p:nvSpPr>
          <p:spPr bwMode="auto">
            <a:xfrm>
              <a:off x="1604" y="2896"/>
              <a:ext cx="262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565 w 206"/>
                <a:gd name="T5" fmla="*/ 0 h 20"/>
                <a:gd name="T6" fmla="*/ 7565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3" name="Freeform 124"/>
            <p:cNvSpPr>
              <a:spLocks/>
            </p:cNvSpPr>
            <p:nvPr/>
          </p:nvSpPr>
          <p:spPr bwMode="auto">
            <a:xfrm>
              <a:off x="1594" y="2821"/>
              <a:ext cx="279" cy="26"/>
            </a:xfrm>
            <a:custGeom>
              <a:avLst/>
              <a:gdLst>
                <a:gd name="T0" fmla="*/ 6686 w 220"/>
                <a:gd name="T1" fmla="*/ 0 h 34"/>
                <a:gd name="T2" fmla="*/ 7752 w 220"/>
                <a:gd name="T3" fmla="*/ 2 h 34"/>
                <a:gd name="T4" fmla="*/ 0 w 220"/>
                <a:gd name="T5" fmla="*/ 2 h 34"/>
                <a:gd name="T6" fmla="*/ 1041 w 220"/>
                <a:gd name="T7" fmla="*/ 0 h 34"/>
                <a:gd name="T8" fmla="*/ 6686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4" name="Freeform 125"/>
            <p:cNvSpPr>
              <a:spLocks/>
            </p:cNvSpPr>
            <p:nvPr/>
          </p:nvSpPr>
          <p:spPr bwMode="auto">
            <a:xfrm>
              <a:off x="1666" y="2817"/>
              <a:ext cx="133" cy="19"/>
            </a:xfrm>
            <a:custGeom>
              <a:avLst/>
              <a:gdLst>
                <a:gd name="T0" fmla="*/ 4059 w 104"/>
                <a:gd name="T1" fmla="*/ 2 h 24"/>
                <a:gd name="T2" fmla="*/ 4035 w 104"/>
                <a:gd name="T3" fmla="*/ 2 h 24"/>
                <a:gd name="T4" fmla="*/ 3895 w 104"/>
                <a:gd name="T5" fmla="*/ 2 h 24"/>
                <a:gd name="T6" fmla="*/ 3705 w 104"/>
                <a:gd name="T7" fmla="*/ 2 h 24"/>
                <a:gd name="T8" fmla="*/ 3485 w 104"/>
                <a:gd name="T9" fmla="*/ 2 h 24"/>
                <a:gd name="T10" fmla="*/ 3174 w 104"/>
                <a:gd name="T11" fmla="*/ 2 h 24"/>
                <a:gd name="T12" fmla="*/ 2890 w 104"/>
                <a:gd name="T13" fmla="*/ 1 h 24"/>
                <a:gd name="T14" fmla="*/ 2563 w 104"/>
                <a:gd name="T15" fmla="*/ 0 h 24"/>
                <a:gd name="T16" fmla="*/ 2198 w 104"/>
                <a:gd name="T17" fmla="*/ 0 h 24"/>
                <a:gd name="T18" fmla="*/ 1840 w 104"/>
                <a:gd name="T19" fmla="*/ 0 h 24"/>
                <a:gd name="T20" fmla="*/ 1464 w 104"/>
                <a:gd name="T21" fmla="*/ 0 h 24"/>
                <a:gd name="T22" fmla="*/ 1145 w 104"/>
                <a:gd name="T23" fmla="*/ 1 h 24"/>
                <a:gd name="T24" fmla="*/ 866 w 104"/>
                <a:gd name="T25" fmla="*/ 2 h 24"/>
                <a:gd name="T26" fmla="*/ 547 w 104"/>
                <a:gd name="T27" fmla="*/ 2 h 24"/>
                <a:gd name="T28" fmla="*/ 329 w 104"/>
                <a:gd name="T29" fmla="*/ 2 h 24"/>
                <a:gd name="T30" fmla="*/ 157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7 w 104"/>
                <a:gd name="T41" fmla="*/ 2 h 24"/>
                <a:gd name="T42" fmla="*/ 329 w 104"/>
                <a:gd name="T43" fmla="*/ 2 h 24"/>
                <a:gd name="T44" fmla="*/ 547 w 104"/>
                <a:gd name="T45" fmla="*/ 2 h 24"/>
                <a:gd name="T46" fmla="*/ 866 w 104"/>
                <a:gd name="T47" fmla="*/ 2 h 24"/>
                <a:gd name="T48" fmla="*/ 1145 w 104"/>
                <a:gd name="T49" fmla="*/ 2 h 24"/>
                <a:gd name="T50" fmla="*/ 1464 w 104"/>
                <a:gd name="T51" fmla="*/ 2 h 24"/>
                <a:gd name="T52" fmla="*/ 1840 w 104"/>
                <a:gd name="T53" fmla="*/ 2 h 24"/>
                <a:gd name="T54" fmla="*/ 2198 w 104"/>
                <a:gd name="T55" fmla="*/ 2 h 24"/>
                <a:gd name="T56" fmla="*/ 2563 w 104"/>
                <a:gd name="T57" fmla="*/ 2 h 24"/>
                <a:gd name="T58" fmla="*/ 2890 w 104"/>
                <a:gd name="T59" fmla="*/ 2 h 24"/>
                <a:gd name="T60" fmla="*/ 3174 w 104"/>
                <a:gd name="T61" fmla="*/ 2 h 24"/>
                <a:gd name="T62" fmla="*/ 3485 w 104"/>
                <a:gd name="T63" fmla="*/ 2 h 24"/>
                <a:gd name="T64" fmla="*/ 3705 w 104"/>
                <a:gd name="T65" fmla="*/ 2 h 24"/>
                <a:gd name="T66" fmla="*/ 3895 w 104"/>
                <a:gd name="T67" fmla="*/ 2 h 24"/>
                <a:gd name="T68" fmla="*/ 4035 w 104"/>
                <a:gd name="T69" fmla="*/ 2 h 24"/>
                <a:gd name="T70" fmla="*/ 4059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5" name="Freeform 126"/>
            <p:cNvSpPr>
              <a:spLocks/>
            </p:cNvSpPr>
            <p:nvPr/>
          </p:nvSpPr>
          <p:spPr bwMode="auto">
            <a:xfrm>
              <a:off x="1666" y="2827"/>
              <a:ext cx="133" cy="13"/>
            </a:xfrm>
            <a:custGeom>
              <a:avLst/>
              <a:gdLst>
                <a:gd name="T0" fmla="*/ 4059 w 104"/>
                <a:gd name="T1" fmla="*/ 2 h 17"/>
                <a:gd name="T2" fmla="*/ 4035 w 104"/>
                <a:gd name="T3" fmla="*/ 2 h 17"/>
                <a:gd name="T4" fmla="*/ 3895 w 104"/>
                <a:gd name="T5" fmla="*/ 2 h 17"/>
                <a:gd name="T6" fmla="*/ 3705 w 104"/>
                <a:gd name="T7" fmla="*/ 2 h 17"/>
                <a:gd name="T8" fmla="*/ 3485 w 104"/>
                <a:gd name="T9" fmla="*/ 2 h 17"/>
                <a:gd name="T10" fmla="*/ 3174 w 104"/>
                <a:gd name="T11" fmla="*/ 2 h 17"/>
                <a:gd name="T12" fmla="*/ 2890 w 104"/>
                <a:gd name="T13" fmla="*/ 2 h 17"/>
                <a:gd name="T14" fmla="*/ 2563 w 104"/>
                <a:gd name="T15" fmla="*/ 2 h 17"/>
                <a:gd name="T16" fmla="*/ 2198 w 104"/>
                <a:gd name="T17" fmla="*/ 2 h 17"/>
                <a:gd name="T18" fmla="*/ 1840 w 104"/>
                <a:gd name="T19" fmla="*/ 2 h 17"/>
                <a:gd name="T20" fmla="*/ 1464 w 104"/>
                <a:gd name="T21" fmla="*/ 2 h 17"/>
                <a:gd name="T22" fmla="*/ 1145 w 104"/>
                <a:gd name="T23" fmla="*/ 2 h 17"/>
                <a:gd name="T24" fmla="*/ 866 w 104"/>
                <a:gd name="T25" fmla="*/ 2 h 17"/>
                <a:gd name="T26" fmla="*/ 547 w 104"/>
                <a:gd name="T27" fmla="*/ 2 h 17"/>
                <a:gd name="T28" fmla="*/ 329 w 104"/>
                <a:gd name="T29" fmla="*/ 2 h 17"/>
                <a:gd name="T30" fmla="*/ 157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23 w 104"/>
                <a:gd name="T41" fmla="*/ 2 h 17"/>
                <a:gd name="T42" fmla="*/ 257 w 104"/>
                <a:gd name="T43" fmla="*/ 2 h 17"/>
                <a:gd name="T44" fmla="*/ 466 w 104"/>
                <a:gd name="T45" fmla="*/ 2 h 17"/>
                <a:gd name="T46" fmla="*/ 688 w 104"/>
                <a:gd name="T47" fmla="*/ 2 h 17"/>
                <a:gd name="T48" fmla="*/ 1005 w 104"/>
                <a:gd name="T49" fmla="*/ 2 h 17"/>
                <a:gd name="T50" fmla="*/ 1325 w 104"/>
                <a:gd name="T51" fmla="*/ 2 h 17"/>
                <a:gd name="T52" fmla="*/ 1694 w 104"/>
                <a:gd name="T53" fmla="*/ 2 h 17"/>
                <a:gd name="T54" fmla="*/ 2037 w 104"/>
                <a:gd name="T55" fmla="*/ 2 h 17"/>
                <a:gd name="T56" fmla="*/ 2394 w 104"/>
                <a:gd name="T57" fmla="*/ 2 h 17"/>
                <a:gd name="T58" fmla="*/ 2770 w 104"/>
                <a:gd name="T59" fmla="*/ 2 h 17"/>
                <a:gd name="T60" fmla="*/ 3046 w 104"/>
                <a:gd name="T61" fmla="*/ 2 h 17"/>
                <a:gd name="T62" fmla="*/ 3347 w 104"/>
                <a:gd name="T63" fmla="*/ 2 h 17"/>
                <a:gd name="T64" fmla="*/ 3595 w 104"/>
                <a:gd name="T65" fmla="*/ 2 h 17"/>
                <a:gd name="T66" fmla="*/ 3788 w 104"/>
                <a:gd name="T67" fmla="*/ 2 h 17"/>
                <a:gd name="T68" fmla="*/ 3972 w 104"/>
                <a:gd name="T69" fmla="*/ 2 h 17"/>
                <a:gd name="T70" fmla="*/ 4059 w 104"/>
                <a:gd name="T71" fmla="*/ 2 h 17"/>
                <a:gd name="T72" fmla="*/ 4131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6" name="Freeform 127"/>
            <p:cNvSpPr>
              <a:spLocks/>
            </p:cNvSpPr>
            <p:nvPr/>
          </p:nvSpPr>
          <p:spPr bwMode="auto">
            <a:xfrm>
              <a:off x="1594" y="2847"/>
              <a:ext cx="279" cy="60"/>
            </a:xfrm>
            <a:custGeom>
              <a:avLst/>
              <a:gdLst>
                <a:gd name="T0" fmla="*/ 0 w 220"/>
                <a:gd name="T1" fmla="*/ 2 h 77"/>
                <a:gd name="T2" fmla="*/ 7752 w 220"/>
                <a:gd name="T3" fmla="*/ 2 h 77"/>
                <a:gd name="T4" fmla="*/ 7752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7" name="Freeform 128"/>
            <p:cNvSpPr>
              <a:spLocks/>
            </p:cNvSpPr>
            <p:nvPr/>
          </p:nvSpPr>
          <p:spPr bwMode="auto">
            <a:xfrm>
              <a:off x="1638" y="2817"/>
              <a:ext cx="88" cy="14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8" name="Freeform 129"/>
            <p:cNvSpPr>
              <a:spLocks/>
            </p:cNvSpPr>
            <p:nvPr/>
          </p:nvSpPr>
          <p:spPr bwMode="auto">
            <a:xfrm>
              <a:off x="1710" y="2818"/>
              <a:ext cx="119" cy="14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205 w 94"/>
                <a:gd name="T5" fmla="*/ 0 h 17"/>
                <a:gd name="T6" fmla="*/ 3205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79" name="Freeform 130"/>
            <p:cNvSpPr>
              <a:spLocks/>
            </p:cNvSpPr>
            <p:nvPr/>
          </p:nvSpPr>
          <p:spPr bwMode="auto">
            <a:xfrm>
              <a:off x="1641" y="2820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0" name="Freeform 131"/>
            <p:cNvSpPr>
              <a:spLocks/>
            </p:cNvSpPr>
            <p:nvPr/>
          </p:nvSpPr>
          <p:spPr bwMode="auto">
            <a:xfrm>
              <a:off x="1644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171 w 17"/>
                <a:gd name="T7" fmla="*/ 2 h 17"/>
                <a:gd name="T8" fmla="*/ 370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1" name="Freeform 132"/>
            <p:cNvSpPr>
              <a:spLocks/>
            </p:cNvSpPr>
            <p:nvPr/>
          </p:nvSpPr>
          <p:spPr bwMode="auto">
            <a:xfrm>
              <a:off x="1648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2" name="Freeform 133"/>
            <p:cNvSpPr>
              <a:spLocks/>
            </p:cNvSpPr>
            <p:nvPr/>
          </p:nvSpPr>
          <p:spPr bwMode="auto">
            <a:xfrm>
              <a:off x="1651" y="2820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3" name="Freeform 134"/>
            <p:cNvSpPr>
              <a:spLocks/>
            </p:cNvSpPr>
            <p:nvPr/>
          </p:nvSpPr>
          <p:spPr bwMode="auto">
            <a:xfrm>
              <a:off x="1654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4" name="Freeform 135"/>
            <p:cNvSpPr>
              <a:spLocks/>
            </p:cNvSpPr>
            <p:nvPr/>
          </p:nvSpPr>
          <p:spPr bwMode="auto">
            <a:xfrm>
              <a:off x="1657" y="2820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5" name="Freeform 136"/>
            <p:cNvSpPr>
              <a:spLocks/>
            </p:cNvSpPr>
            <p:nvPr/>
          </p:nvSpPr>
          <p:spPr bwMode="auto">
            <a:xfrm>
              <a:off x="1661" y="2820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6" name="Freeform 137"/>
            <p:cNvSpPr>
              <a:spLocks/>
            </p:cNvSpPr>
            <p:nvPr/>
          </p:nvSpPr>
          <p:spPr bwMode="auto">
            <a:xfrm>
              <a:off x="1662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7" name="Freeform 138"/>
            <p:cNvSpPr>
              <a:spLocks/>
            </p:cNvSpPr>
            <p:nvPr/>
          </p:nvSpPr>
          <p:spPr bwMode="auto">
            <a:xfrm>
              <a:off x="1667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8" name="Freeform 139"/>
            <p:cNvSpPr>
              <a:spLocks/>
            </p:cNvSpPr>
            <p:nvPr/>
          </p:nvSpPr>
          <p:spPr bwMode="auto">
            <a:xfrm>
              <a:off x="1670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89" name="Freeform 140"/>
            <p:cNvSpPr>
              <a:spLocks/>
            </p:cNvSpPr>
            <p:nvPr/>
          </p:nvSpPr>
          <p:spPr bwMode="auto">
            <a:xfrm>
              <a:off x="1672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0" name="Freeform 141"/>
            <p:cNvSpPr>
              <a:spLocks/>
            </p:cNvSpPr>
            <p:nvPr/>
          </p:nvSpPr>
          <p:spPr bwMode="auto">
            <a:xfrm>
              <a:off x="1676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1" name="Freeform 142"/>
            <p:cNvSpPr>
              <a:spLocks/>
            </p:cNvSpPr>
            <p:nvPr/>
          </p:nvSpPr>
          <p:spPr bwMode="auto">
            <a:xfrm>
              <a:off x="1680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479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2" name="Freeform 143"/>
            <p:cNvSpPr>
              <a:spLocks/>
            </p:cNvSpPr>
            <p:nvPr/>
          </p:nvSpPr>
          <p:spPr bwMode="auto">
            <a:xfrm>
              <a:off x="1682" y="2820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759 w 17"/>
                <a:gd name="T5" fmla="*/ 2 h 17"/>
                <a:gd name="T6" fmla="*/ 759 w 17"/>
                <a:gd name="T7" fmla="*/ 2 h 17"/>
                <a:gd name="T8" fmla="*/ 1525 w 17"/>
                <a:gd name="T9" fmla="*/ 2 h 17"/>
                <a:gd name="T10" fmla="*/ 1525 w 17"/>
                <a:gd name="T11" fmla="*/ 2 h 17"/>
                <a:gd name="T12" fmla="*/ 152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3" name="Freeform 144"/>
            <p:cNvSpPr>
              <a:spLocks/>
            </p:cNvSpPr>
            <p:nvPr/>
          </p:nvSpPr>
          <p:spPr bwMode="auto">
            <a:xfrm>
              <a:off x="1686" y="2820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4" name="Freeform 145"/>
            <p:cNvSpPr>
              <a:spLocks/>
            </p:cNvSpPr>
            <p:nvPr/>
          </p:nvSpPr>
          <p:spPr bwMode="auto">
            <a:xfrm>
              <a:off x="1691" y="2820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5" name="Freeform 146"/>
            <p:cNvSpPr>
              <a:spLocks/>
            </p:cNvSpPr>
            <p:nvPr/>
          </p:nvSpPr>
          <p:spPr bwMode="auto">
            <a:xfrm>
              <a:off x="1693" y="2820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6" name="Freeform 147"/>
            <p:cNvSpPr>
              <a:spLocks/>
            </p:cNvSpPr>
            <p:nvPr/>
          </p:nvSpPr>
          <p:spPr bwMode="auto">
            <a:xfrm>
              <a:off x="1697" y="2820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7" name="Freeform 148"/>
            <p:cNvSpPr>
              <a:spLocks/>
            </p:cNvSpPr>
            <p:nvPr/>
          </p:nvSpPr>
          <p:spPr bwMode="auto">
            <a:xfrm>
              <a:off x="1700" y="2820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8" name="Freeform 149"/>
            <p:cNvSpPr>
              <a:spLocks/>
            </p:cNvSpPr>
            <p:nvPr/>
          </p:nvSpPr>
          <p:spPr bwMode="auto">
            <a:xfrm>
              <a:off x="1702" y="2820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999" name="Freeform 150"/>
            <p:cNvSpPr>
              <a:spLocks/>
            </p:cNvSpPr>
            <p:nvPr/>
          </p:nvSpPr>
          <p:spPr bwMode="auto">
            <a:xfrm>
              <a:off x="1613" y="2683"/>
              <a:ext cx="237" cy="138"/>
            </a:xfrm>
            <a:custGeom>
              <a:avLst/>
              <a:gdLst>
                <a:gd name="T0" fmla="*/ 6282 w 187"/>
                <a:gd name="T1" fmla="*/ 5 h 174"/>
                <a:gd name="T2" fmla="*/ 6282 w 187"/>
                <a:gd name="T3" fmla="*/ 5 h 174"/>
                <a:gd name="T4" fmla="*/ 6282 w 187"/>
                <a:gd name="T5" fmla="*/ 5 h 174"/>
                <a:gd name="T6" fmla="*/ 6370 w 187"/>
                <a:gd name="T7" fmla="*/ 5 h 174"/>
                <a:gd name="T8" fmla="*/ 6370 w 187"/>
                <a:gd name="T9" fmla="*/ 5 h 174"/>
                <a:gd name="T10" fmla="*/ 6404 w 187"/>
                <a:gd name="T11" fmla="*/ 5 h 174"/>
                <a:gd name="T12" fmla="*/ 6404 w 187"/>
                <a:gd name="T13" fmla="*/ 5 h 174"/>
                <a:gd name="T14" fmla="*/ 6428 w 187"/>
                <a:gd name="T15" fmla="*/ 5 h 174"/>
                <a:gd name="T16" fmla="*/ 6428 w 187"/>
                <a:gd name="T17" fmla="*/ 5 h 174"/>
                <a:gd name="T18" fmla="*/ 6428 w 187"/>
                <a:gd name="T19" fmla="*/ 5 h 174"/>
                <a:gd name="T20" fmla="*/ 6428 w 187"/>
                <a:gd name="T21" fmla="*/ 5 h 174"/>
                <a:gd name="T22" fmla="*/ 6466 w 187"/>
                <a:gd name="T23" fmla="*/ 5 h 174"/>
                <a:gd name="T24" fmla="*/ 6466 w 187"/>
                <a:gd name="T25" fmla="*/ 5 h 174"/>
                <a:gd name="T26" fmla="*/ 6504 w 187"/>
                <a:gd name="T27" fmla="*/ 5 h 174"/>
                <a:gd name="T28" fmla="*/ 6504 w 187"/>
                <a:gd name="T29" fmla="*/ 5 h 174"/>
                <a:gd name="T30" fmla="*/ 6504 w 187"/>
                <a:gd name="T31" fmla="*/ 2 h 174"/>
                <a:gd name="T32" fmla="*/ 6504 w 187"/>
                <a:gd name="T33" fmla="*/ 2 h 174"/>
                <a:gd name="T34" fmla="*/ 6504 w 187"/>
                <a:gd name="T35" fmla="*/ 2 h 174"/>
                <a:gd name="T36" fmla="*/ 6466 w 187"/>
                <a:gd name="T37" fmla="*/ 2 h 174"/>
                <a:gd name="T38" fmla="*/ 6466 w 187"/>
                <a:gd name="T39" fmla="*/ 2 h 174"/>
                <a:gd name="T40" fmla="*/ 6428 w 187"/>
                <a:gd name="T41" fmla="*/ 2 h 174"/>
                <a:gd name="T42" fmla="*/ 6428 w 187"/>
                <a:gd name="T43" fmla="*/ 2 h 174"/>
                <a:gd name="T44" fmla="*/ 6428 w 187"/>
                <a:gd name="T45" fmla="*/ 1 h 174"/>
                <a:gd name="T46" fmla="*/ 6404 w 187"/>
                <a:gd name="T47" fmla="*/ 1 h 174"/>
                <a:gd name="T48" fmla="*/ 6404 w 187"/>
                <a:gd name="T49" fmla="*/ 1 h 174"/>
                <a:gd name="T50" fmla="*/ 6370 w 187"/>
                <a:gd name="T51" fmla="*/ 1 h 174"/>
                <a:gd name="T52" fmla="*/ 6370 w 187"/>
                <a:gd name="T53" fmla="*/ 0 h 174"/>
                <a:gd name="T54" fmla="*/ 6282 w 187"/>
                <a:gd name="T55" fmla="*/ 0 h 174"/>
                <a:gd name="T56" fmla="*/ 6282 w 187"/>
                <a:gd name="T57" fmla="*/ 0 h 174"/>
                <a:gd name="T58" fmla="*/ 6282 w 187"/>
                <a:gd name="T59" fmla="*/ 0 h 174"/>
                <a:gd name="T60" fmla="*/ 170 w 187"/>
                <a:gd name="T61" fmla="*/ 0 h 174"/>
                <a:gd name="T62" fmla="*/ 134 w 187"/>
                <a:gd name="T63" fmla="*/ 0 h 174"/>
                <a:gd name="T64" fmla="*/ 106 w 187"/>
                <a:gd name="T65" fmla="*/ 0 h 174"/>
                <a:gd name="T66" fmla="*/ 106 w 187"/>
                <a:gd name="T67" fmla="*/ 0 h 174"/>
                <a:gd name="T68" fmla="*/ 84 w 187"/>
                <a:gd name="T69" fmla="*/ 0 h 174"/>
                <a:gd name="T70" fmla="*/ 84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84 w 187"/>
                <a:gd name="T109" fmla="*/ 5 h 174"/>
                <a:gd name="T110" fmla="*/ 84 w 187"/>
                <a:gd name="T111" fmla="*/ 5 h 174"/>
                <a:gd name="T112" fmla="*/ 84 w 187"/>
                <a:gd name="T113" fmla="*/ 5 h 174"/>
                <a:gd name="T114" fmla="*/ 106 w 187"/>
                <a:gd name="T115" fmla="*/ 5 h 174"/>
                <a:gd name="T116" fmla="*/ 106 w 187"/>
                <a:gd name="T117" fmla="*/ 5 h 174"/>
                <a:gd name="T118" fmla="*/ 134 w 187"/>
                <a:gd name="T119" fmla="*/ 5 h 174"/>
                <a:gd name="T120" fmla="*/ 170 w 187"/>
                <a:gd name="T121" fmla="*/ 5 h 174"/>
                <a:gd name="T122" fmla="*/ 6282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0" name="Freeform 151"/>
            <p:cNvSpPr>
              <a:spLocks/>
            </p:cNvSpPr>
            <p:nvPr/>
          </p:nvSpPr>
          <p:spPr bwMode="auto">
            <a:xfrm>
              <a:off x="1613" y="2685"/>
              <a:ext cx="236" cy="136"/>
            </a:xfrm>
            <a:custGeom>
              <a:avLst/>
              <a:gdLst>
                <a:gd name="T0" fmla="*/ 6594 w 186"/>
                <a:gd name="T1" fmla="*/ 5 h 172"/>
                <a:gd name="T2" fmla="*/ 6594 w 186"/>
                <a:gd name="T3" fmla="*/ 5 h 172"/>
                <a:gd name="T4" fmla="*/ 6594 w 186"/>
                <a:gd name="T5" fmla="*/ 5 h 172"/>
                <a:gd name="T6" fmla="*/ 6545 w 186"/>
                <a:gd name="T7" fmla="*/ 5 h 172"/>
                <a:gd name="T8" fmla="*/ 6545 w 186"/>
                <a:gd name="T9" fmla="*/ 5 h 172"/>
                <a:gd name="T10" fmla="*/ 6491 w 186"/>
                <a:gd name="T11" fmla="*/ 5 h 172"/>
                <a:gd name="T12" fmla="*/ 6491 w 186"/>
                <a:gd name="T13" fmla="*/ 5 h 172"/>
                <a:gd name="T14" fmla="*/ 6475 w 186"/>
                <a:gd name="T15" fmla="*/ 5 h 172"/>
                <a:gd name="T16" fmla="*/ 6475 w 186"/>
                <a:gd name="T17" fmla="*/ 5 h 172"/>
                <a:gd name="T18" fmla="*/ 6438 w 186"/>
                <a:gd name="T19" fmla="*/ 5 h 172"/>
                <a:gd name="T20" fmla="*/ 6438 w 186"/>
                <a:gd name="T21" fmla="*/ 5 h 172"/>
                <a:gd name="T22" fmla="*/ 6396 w 186"/>
                <a:gd name="T23" fmla="*/ 5 h 172"/>
                <a:gd name="T24" fmla="*/ 6347 w 186"/>
                <a:gd name="T25" fmla="*/ 5 h 172"/>
                <a:gd name="T26" fmla="*/ 136 w 186"/>
                <a:gd name="T27" fmla="*/ 5 h 172"/>
                <a:gd name="T28" fmla="*/ 107 w 186"/>
                <a:gd name="T29" fmla="*/ 5 h 172"/>
                <a:gd name="T30" fmla="*/ 107 w 186"/>
                <a:gd name="T31" fmla="*/ 5 h 172"/>
                <a:gd name="T32" fmla="*/ 107 w 186"/>
                <a:gd name="T33" fmla="*/ 5 h 172"/>
                <a:gd name="T34" fmla="*/ 84 w 186"/>
                <a:gd name="T35" fmla="*/ 5 h 172"/>
                <a:gd name="T36" fmla="*/ 84 w 186"/>
                <a:gd name="T37" fmla="*/ 5 h 172"/>
                <a:gd name="T38" fmla="*/ 1 w 186"/>
                <a:gd name="T39" fmla="*/ 5 h 172"/>
                <a:gd name="T40" fmla="*/ 1 w 186"/>
                <a:gd name="T41" fmla="*/ 5 h 172"/>
                <a:gd name="T42" fmla="*/ 0 w 186"/>
                <a:gd name="T43" fmla="*/ 5 h 172"/>
                <a:gd name="T44" fmla="*/ 0 w 186"/>
                <a:gd name="T45" fmla="*/ 5 h 172"/>
                <a:gd name="T46" fmla="*/ 0 w 186"/>
                <a:gd name="T47" fmla="*/ 5 h 172"/>
                <a:gd name="T48" fmla="*/ 0 w 186"/>
                <a:gd name="T49" fmla="*/ 5 h 172"/>
                <a:gd name="T50" fmla="*/ 0 w 186"/>
                <a:gd name="T51" fmla="*/ 5 h 172"/>
                <a:gd name="T52" fmla="*/ 0 w 186"/>
                <a:gd name="T53" fmla="*/ 5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84 w 186"/>
                <a:gd name="T71" fmla="*/ 1 h 172"/>
                <a:gd name="T72" fmla="*/ 84 w 186"/>
                <a:gd name="T73" fmla="*/ 0 h 172"/>
                <a:gd name="T74" fmla="*/ 84 w 186"/>
                <a:gd name="T75" fmla="*/ 0 h 172"/>
                <a:gd name="T76" fmla="*/ 107 w 186"/>
                <a:gd name="T77" fmla="*/ 0 h 172"/>
                <a:gd name="T78" fmla="*/ 107 w 186"/>
                <a:gd name="T79" fmla="*/ 0 h 172"/>
                <a:gd name="T80" fmla="*/ 136 w 186"/>
                <a:gd name="T81" fmla="*/ 0 h 172"/>
                <a:gd name="T82" fmla="*/ 6347 w 186"/>
                <a:gd name="T83" fmla="*/ 0 h 172"/>
                <a:gd name="T84" fmla="*/ 6396 w 186"/>
                <a:gd name="T85" fmla="*/ 0 h 172"/>
                <a:gd name="T86" fmla="*/ 6438 w 186"/>
                <a:gd name="T87" fmla="*/ 0 h 172"/>
                <a:gd name="T88" fmla="*/ 6438 w 186"/>
                <a:gd name="T89" fmla="*/ 0 h 172"/>
                <a:gd name="T90" fmla="*/ 6475 w 186"/>
                <a:gd name="T91" fmla="*/ 0 h 172"/>
                <a:gd name="T92" fmla="*/ 6475 w 186"/>
                <a:gd name="T93" fmla="*/ 1 h 172"/>
                <a:gd name="T94" fmla="*/ 6491 w 186"/>
                <a:gd name="T95" fmla="*/ 1 h 172"/>
                <a:gd name="T96" fmla="*/ 6491 w 186"/>
                <a:gd name="T97" fmla="*/ 1 h 172"/>
                <a:gd name="T98" fmla="*/ 6491 w 186"/>
                <a:gd name="T99" fmla="*/ 2 h 172"/>
                <a:gd name="T100" fmla="*/ 6545 w 186"/>
                <a:gd name="T101" fmla="*/ 2 h 172"/>
                <a:gd name="T102" fmla="*/ 6545 w 186"/>
                <a:gd name="T103" fmla="*/ 2 h 172"/>
                <a:gd name="T104" fmla="*/ 6594 w 186"/>
                <a:gd name="T105" fmla="*/ 2 h 172"/>
                <a:gd name="T106" fmla="*/ 6594 w 186"/>
                <a:gd name="T107" fmla="*/ 2 h 172"/>
                <a:gd name="T108" fmla="*/ 6594 w 186"/>
                <a:gd name="T109" fmla="*/ 2 h 172"/>
                <a:gd name="T110" fmla="*/ 6594 w 186"/>
                <a:gd name="T111" fmla="*/ 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1" name="Freeform 152"/>
            <p:cNvSpPr>
              <a:spLocks/>
            </p:cNvSpPr>
            <p:nvPr/>
          </p:nvSpPr>
          <p:spPr bwMode="auto">
            <a:xfrm>
              <a:off x="1615" y="2685"/>
              <a:ext cx="230" cy="135"/>
            </a:xfrm>
            <a:custGeom>
              <a:avLst/>
              <a:gdLst>
                <a:gd name="T0" fmla="*/ 6557 w 181"/>
                <a:gd name="T1" fmla="*/ 2 h 171"/>
                <a:gd name="T2" fmla="*/ 6557 w 181"/>
                <a:gd name="T3" fmla="*/ 2 h 171"/>
                <a:gd name="T4" fmla="*/ 6557 w 181"/>
                <a:gd name="T5" fmla="*/ 2 h 171"/>
                <a:gd name="T6" fmla="*/ 6483 w 181"/>
                <a:gd name="T7" fmla="*/ 2 h 171"/>
                <a:gd name="T8" fmla="*/ 6483 w 181"/>
                <a:gd name="T9" fmla="*/ 1 h 171"/>
                <a:gd name="T10" fmla="*/ 6482 w 181"/>
                <a:gd name="T11" fmla="*/ 1 h 171"/>
                <a:gd name="T12" fmla="*/ 6482 w 181"/>
                <a:gd name="T13" fmla="*/ 0 h 171"/>
                <a:gd name="T14" fmla="*/ 6436 w 181"/>
                <a:gd name="T15" fmla="*/ 0 h 171"/>
                <a:gd name="T16" fmla="*/ 6436 w 181"/>
                <a:gd name="T17" fmla="*/ 0 h 171"/>
                <a:gd name="T18" fmla="*/ 6436 w 181"/>
                <a:gd name="T19" fmla="*/ 0 h 171"/>
                <a:gd name="T20" fmla="*/ 6422 w 181"/>
                <a:gd name="T21" fmla="*/ 0 h 171"/>
                <a:gd name="T22" fmla="*/ 6422 w 181"/>
                <a:gd name="T23" fmla="*/ 0 h 171"/>
                <a:gd name="T24" fmla="*/ 119 w 181"/>
                <a:gd name="T25" fmla="*/ 0 h 171"/>
                <a:gd name="T26" fmla="*/ 119 w 181"/>
                <a:gd name="T27" fmla="*/ 0 h 171"/>
                <a:gd name="T28" fmla="*/ 94 w 181"/>
                <a:gd name="T29" fmla="*/ 0 h 171"/>
                <a:gd name="T30" fmla="*/ 94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5 h 171"/>
                <a:gd name="T50" fmla="*/ 0 w 181"/>
                <a:gd name="T51" fmla="*/ 5 h 171"/>
                <a:gd name="T52" fmla="*/ 0 w 181"/>
                <a:gd name="T53" fmla="*/ 5 h 171"/>
                <a:gd name="T54" fmla="*/ 0 w 181"/>
                <a:gd name="T55" fmla="*/ 5 h 171"/>
                <a:gd name="T56" fmla="*/ 0 w 181"/>
                <a:gd name="T57" fmla="*/ 5 h 171"/>
                <a:gd name="T58" fmla="*/ 1 w 181"/>
                <a:gd name="T59" fmla="*/ 5 h 171"/>
                <a:gd name="T60" fmla="*/ 1 w 181"/>
                <a:gd name="T61" fmla="*/ 5 h 171"/>
                <a:gd name="T62" fmla="*/ 94 w 181"/>
                <a:gd name="T63" fmla="*/ 5 h 171"/>
                <a:gd name="T64" fmla="*/ 94 w 181"/>
                <a:gd name="T65" fmla="*/ 5 h 171"/>
                <a:gd name="T66" fmla="*/ 119 w 181"/>
                <a:gd name="T67" fmla="*/ 5 h 171"/>
                <a:gd name="T68" fmla="*/ 119 w 181"/>
                <a:gd name="T69" fmla="*/ 5 h 171"/>
                <a:gd name="T70" fmla="*/ 6422 w 181"/>
                <a:gd name="T71" fmla="*/ 5 h 171"/>
                <a:gd name="T72" fmla="*/ 6422 w 181"/>
                <a:gd name="T73" fmla="*/ 5 h 171"/>
                <a:gd name="T74" fmla="*/ 6436 w 181"/>
                <a:gd name="T75" fmla="*/ 5 h 171"/>
                <a:gd name="T76" fmla="*/ 6436 w 181"/>
                <a:gd name="T77" fmla="*/ 5 h 171"/>
                <a:gd name="T78" fmla="*/ 6482 w 181"/>
                <a:gd name="T79" fmla="*/ 5 h 171"/>
                <a:gd name="T80" fmla="*/ 6482 w 181"/>
                <a:gd name="T81" fmla="*/ 5 h 171"/>
                <a:gd name="T82" fmla="*/ 6482 w 181"/>
                <a:gd name="T83" fmla="*/ 5 h 171"/>
                <a:gd name="T84" fmla="*/ 6483 w 181"/>
                <a:gd name="T85" fmla="*/ 5 h 171"/>
                <a:gd name="T86" fmla="*/ 6483 w 181"/>
                <a:gd name="T87" fmla="*/ 5 h 171"/>
                <a:gd name="T88" fmla="*/ 6557 w 181"/>
                <a:gd name="T89" fmla="*/ 5 h 171"/>
                <a:gd name="T90" fmla="*/ 6557 w 181"/>
                <a:gd name="T91" fmla="*/ 5 h 171"/>
                <a:gd name="T92" fmla="*/ 655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2" name="Freeform 153"/>
            <p:cNvSpPr>
              <a:spLocks/>
            </p:cNvSpPr>
            <p:nvPr/>
          </p:nvSpPr>
          <p:spPr bwMode="auto">
            <a:xfrm>
              <a:off x="1617" y="2685"/>
              <a:ext cx="228" cy="133"/>
            </a:xfrm>
            <a:custGeom>
              <a:avLst/>
              <a:gdLst>
                <a:gd name="T0" fmla="*/ 6223 w 180"/>
                <a:gd name="T1" fmla="*/ 5 h 168"/>
                <a:gd name="T2" fmla="*/ 6223 w 180"/>
                <a:gd name="T3" fmla="*/ 5 h 168"/>
                <a:gd name="T4" fmla="*/ 6148 w 180"/>
                <a:gd name="T5" fmla="*/ 5 h 168"/>
                <a:gd name="T6" fmla="*/ 6148 w 180"/>
                <a:gd name="T7" fmla="*/ 5 h 168"/>
                <a:gd name="T8" fmla="*/ 6142 w 180"/>
                <a:gd name="T9" fmla="*/ 5 h 168"/>
                <a:gd name="T10" fmla="*/ 6142 w 180"/>
                <a:gd name="T11" fmla="*/ 5 h 168"/>
                <a:gd name="T12" fmla="*/ 6099 w 180"/>
                <a:gd name="T13" fmla="*/ 5 h 168"/>
                <a:gd name="T14" fmla="*/ 6099 w 180"/>
                <a:gd name="T15" fmla="*/ 5 h 168"/>
                <a:gd name="T16" fmla="*/ 84 w 180"/>
                <a:gd name="T17" fmla="*/ 5 h 168"/>
                <a:gd name="T18" fmla="*/ 84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84 w 180"/>
                <a:gd name="T53" fmla="*/ 0 h 168"/>
                <a:gd name="T54" fmla="*/ 84 w 180"/>
                <a:gd name="T55" fmla="*/ 0 h 168"/>
                <a:gd name="T56" fmla="*/ 6099 w 180"/>
                <a:gd name="T57" fmla="*/ 0 h 168"/>
                <a:gd name="T58" fmla="*/ 6099 w 180"/>
                <a:gd name="T59" fmla="*/ 0 h 168"/>
                <a:gd name="T60" fmla="*/ 6099 w 180"/>
                <a:gd name="T61" fmla="*/ 0 h 168"/>
                <a:gd name="T62" fmla="*/ 6142 w 180"/>
                <a:gd name="T63" fmla="*/ 0 h 168"/>
                <a:gd name="T64" fmla="*/ 6142 w 180"/>
                <a:gd name="T65" fmla="*/ 0 h 168"/>
                <a:gd name="T66" fmla="*/ 6142 w 180"/>
                <a:gd name="T67" fmla="*/ 1 h 168"/>
                <a:gd name="T68" fmla="*/ 6148 w 180"/>
                <a:gd name="T69" fmla="*/ 1 h 168"/>
                <a:gd name="T70" fmla="*/ 6148 w 180"/>
                <a:gd name="T71" fmla="*/ 1 h 168"/>
                <a:gd name="T72" fmla="*/ 6223 w 180"/>
                <a:gd name="T73" fmla="*/ 2 h 168"/>
                <a:gd name="T74" fmla="*/ 6223 w 180"/>
                <a:gd name="T75" fmla="*/ 2 h 168"/>
                <a:gd name="T76" fmla="*/ 6223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3" name="Freeform 154"/>
            <p:cNvSpPr>
              <a:spLocks/>
            </p:cNvSpPr>
            <p:nvPr/>
          </p:nvSpPr>
          <p:spPr bwMode="auto">
            <a:xfrm>
              <a:off x="1641" y="2703"/>
              <a:ext cx="180" cy="98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84 w 142"/>
                <a:gd name="T7" fmla="*/ 0 h 124"/>
                <a:gd name="T8" fmla="*/ 84 w 142"/>
                <a:gd name="T9" fmla="*/ 0 h 124"/>
                <a:gd name="T10" fmla="*/ 106 w 142"/>
                <a:gd name="T11" fmla="*/ 0 h 124"/>
                <a:gd name="T12" fmla="*/ 106 w 142"/>
                <a:gd name="T13" fmla="*/ 0 h 124"/>
                <a:gd name="T14" fmla="*/ 134 w 142"/>
                <a:gd name="T15" fmla="*/ 0 h 124"/>
                <a:gd name="T16" fmla="*/ 4733 w 142"/>
                <a:gd name="T17" fmla="*/ 0 h 124"/>
                <a:gd name="T18" fmla="*/ 4757 w 142"/>
                <a:gd name="T19" fmla="*/ 0 h 124"/>
                <a:gd name="T20" fmla="*/ 4817 w 142"/>
                <a:gd name="T21" fmla="*/ 0 h 124"/>
                <a:gd name="T22" fmla="*/ 4817 w 142"/>
                <a:gd name="T23" fmla="*/ 0 h 124"/>
                <a:gd name="T24" fmla="*/ 4833 w 142"/>
                <a:gd name="T25" fmla="*/ 0 h 124"/>
                <a:gd name="T26" fmla="*/ 4833 w 142"/>
                <a:gd name="T27" fmla="*/ 1 h 124"/>
                <a:gd name="T28" fmla="*/ 4871 w 142"/>
                <a:gd name="T29" fmla="*/ 1 h 124"/>
                <a:gd name="T30" fmla="*/ 4871 w 142"/>
                <a:gd name="T31" fmla="*/ 1 h 124"/>
                <a:gd name="T32" fmla="*/ 4888 w 142"/>
                <a:gd name="T33" fmla="*/ 2 h 124"/>
                <a:gd name="T34" fmla="*/ 4888 w 142"/>
                <a:gd name="T35" fmla="*/ 2 h 124"/>
                <a:gd name="T36" fmla="*/ 4958 w 142"/>
                <a:gd name="T37" fmla="*/ 2 h 124"/>
                <a:gd name="T38" fmla="*/ 4958 w 142"/>
                <a:gd name="T39" fmla="*/ 2 h 124"/>
                <a:gd name="T40" fmla="*/ 4958 w 142"/>
                <a:gd name="T41" fmla="*/ 2 h 124"/>
                <a:gd name="T42" fmla="*/ 4958 w 142"/>
                <a:gd name="T43" fmla="*/ 3 h 124"/>
                <a:gd name="T44" fmla="*/ 4958 w 142"/>
                <a:gd name="T45" fmla="*/ 3 h 124"/>
                <a:gd name="T46" fmla="*/ 4888 w 142"/>
                <a:gd name="T47" fmla="*/ 3 h 124"/>
                <a:gd name="T48" fmla="*/ 4888 w 142"/>
                <a:gd name="T49" fmla="*/ 4 h 124"/>
                <a:gd name="T50" fmla="*/ 4871 w 142"/>
                <a:gd name="T51" fmla="*/ 4 h 124"/>
                <a:gd name="T52" fmla="*/ 4871 w 142"/>
                <a:gd name="T53" fmla="*/ 4 h 124"/>
                <a:gd name="T54" fmla="*/ 4833 w 142"/>
                <a:gd name="T55" fmla="*/ 4 h 124"/>
                <a:gd name="T56" fmla="*/ 4833 w 142"/>
                <a:gd name="T57" fmla="*/ 4 h 124"/>
                <a:gd name="T58" fmla="*/ 4817 w 142"/>
                <a:gd name="T59" fmla="*/ 4 h 124"/>
                <a:gd name="T60" fmla="*/ 4817 w 142"/>
                <a:gd name="T61" fmla="*/ 4 h 124"/>
                <a:gd name="T62" fmla="*/ 4757 w 142"/>
                <a:gd name="T63" fmla="*/ 4 h 124"/>
                <a:gd name="T64" fmla="*/ 4733 w 142"/>
                <a:gd name="T65" fmla="*/ 4 h 124"/>
                <a:gd name="T66" fmla="*/ 134 w 142"/>
                <a:gd name="T67" fmla="*/ 4 h 124"/>
                <a:gd name="T68" fmla="*/ 106 w 142"/>
                <a:gd name="T69" fmla="*/ 4 h 124"/>
                <a:gd name="T70" fmla="*/ 106 w 142"/>
                <a:gd name="T71" fmla="*/ 4 h 124"/>
                <a:gd name="T72" fmla="*/ 84 w 142"/>
                <a:gd name="T73" fmla="*/ 4 h 124"/>
                <a:gd name="T74" fmla="*/ 84 w 142"/>
                <a:gd name="T75" fmla="*/ 4 h 124"/>
                <a:gd name="T76" fmla="*/ 1 w 142"/>
                <a:gd name="T77" fmla="*/ 4 h 124"/>
                <a:gd name="T78" fmla="*/ 1 w 142"/>
                <a:gd name="T79" fmla="*/ 4 h 124"/>
                <a:gd name="T80" fmla="*/ 0 w 142"/>
                <a:gd name="T81" fmla="*/ 4 h 124"/>
                <a:gd name="T82" fmla="*/ 0 w 142"/>
                <a:gd name="T83" fmla="*/ 4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4" name="Freeform 155"/>
            <p:cNvSpPr>
              <a:spLocks/>
            </p:cNvSpPr>
            <p:nvPr/>
          </p:nvSpPr>
          <p:spPr bwMode="auto">
            <a:xfrm>
              <a:off x="1634" y="2698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1 h 17"/>
                <a:gd name="T12" fmla="*/ 5669 w 153"/>
                <a:gd name="T13" fmla="*/ 1 h 17"/>
                <a:gd name="T14" fmla="*/ 5669 w 153"/>
                <a:gd name="T15" fmla="*/ 1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52 w 153"/>
                <a:gd name="T41" fmla="*/ 2 h 17"/>
                <a:gd name="T42" fmla="*/ 256 w 153"/>
                <a:gd name="T43" fmla="*/ 2 h 17"/>
                <a:gd name="T44" fmla="*/ 256 w 153"/>
                <a:gd name="T45" fmla="*/ 2 h 17"/>
                <a:gd name="T46" fmla="*/ 321 w 153"/>
                <a:gd name="T47" fmla="*/ 2 h 17"/>
                <a:gd name="T48" fmla="*/ 321 w 153"/>
                <a:gd name="T49" fmla="*/ 2 h 17"/>
                <a:gd name="T50" fmla="*/ 321 w 153"/>
                <a:gd name="T51" fmla="*/ 2 h 17"/>
                <a:gd name="T52" fmla="*/ 326 w 153"/>
                <a:gd name="T53" fmla="*/ 2 h 17"/>
                <a:gd name="T54" fmla="*/ 409 w 153"/>
                <a:gd name="T55" fmla="*/ 2 h 17"/>
                <a:gd name="T56" fmla="*/ 5307 w 153"/>
                <a:gd name="T57" fmla="*/ 2 h 17"/>
                <a:gd name="T58" fmla="*/ 5355 w 153"/>
                <a:gd name="T59" fmla="*/ 2 h 17"/>
                <a:gd name="T60" fmla="*/ 5401 w 153"/>
                <a:gd name="T61" fmla="*/ 2 h 17"/>
                <a:gd name="T62" fmla="*/ 5401 w 153"/>
                <a:gd name="T63" fmla="*/ 2 h 17"/>
                <a:gd name="T64" fmla="*/ 5431 w 153"/>
                <a:gd name="T65" fmla="*/ 2 h 17"/>
                <a:gd name="T66" fmla="*/ 5431 w 153"/>
                <a:gd name="T67" fmla="*/ 2 h 17"/>
                <a:gd name="T68" fmla="*/ 5431 w 153"/>
                <a:gd name="T69" fmla="*/ 2 h 17"/>
                <a:gd name="T70" fmla="*/ 5508 w 153"/>
                <a:gd name="T71" fmla="*/ 2 h 17"/>
                <a:gd name="T72" fmla="*/ 5777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5" name="Freeform 156"/>
            <p:cNvSpPr>
              <a:spLocks/>
            </p:cNvSpPr>
            <p:nvPr/>
          </p:nvSpPr>
          <p:spPr bwMode="auto">
            <a:xfrm>
              <a:off x="1632" y="2699"/>
              <a:ext cx="21" cy="107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4 h 135"/>
                <a:gd name="T16" fmla="*/ 0 w 17"/>
                <a:gd name="T17" fmla="*/ 4 h 135"/>
                <a:gd name="T18" fmla="*/ 0 w 17"/>
                <a:gd name="T19" fmla="*/ 4 h 135"/>
                <a:gd name="T20" fmla="*/ 0 w 17"/>
                <a:gd name="T21" fmla="*/ 4 h 135"/>
                <a:gd name="T22" fmla="*/ 0 w 17"/>
                <a:gd name="T23" fmla="*/ 4 h 135"/>
                <a:gd name="T24" fmla="*/ 1 w 17"/>
                <a:gd name="T25" fmla="*/ 4 h 135"/>
                <a:gd name="T26" fmla="*/ 2 w 17"/>
                <a:gd name="T27" fmla="*/ 4 h 135"/>
                <a:gd name="T28" fmla="*/ 2 w 17"/>
                <a:gd name="T29" fmla="*/ 4 h 135"/>
                <a:gd name="T30" fmla="*/ 75 w 17"/>
                <a:gd name="T31" fmla="*/ 4 h 135"/>
                <a:gd name="T32" fmla="*/ 392 w 17"/>
                <a:gd name="T33" fmla="*/ 4 h 135"/>
                <a:gd name="T34" fmla="*/ 352 w 17"/>
                <a:gd name="T35" fmla="*/ 4 h 135"/>
                <a:gd name="T36" fmla="*/ 352 w 17"/>
                <a:gd name="T37" fmla="*/ 4 h 135"/>
                <a:gd name="T38" fmla="*/ 330 w 17"/>
                <a:gd name="T39" fmla="*/ 4 h 135"/>
                <a:gd name="T40" fmla="*/ 330 w 17"/>
                <a:gd name="T41" fmla="*/ 4 h 135"/>
                <a:gd name="T42" fmla="*/ 317 w 17"/>
                <a:gd name="T43" fmla="*/ 4 h 135"/>
                <a:gd name="T44" fmla="*/ 317 w 17"/>
                <a:gd name="T45" fmla="*/ 4 h 135"/>
                <a:gd name="T46" fmla="*/ 317 w 17"/>
                <a:gd name="T47" fmla="*/ 2 h 135"/>
                <a:gd name="T48" fmla="*/ 317 w 17"/>
                <a:gd name="T49" fmla="*/ 2 h 135"/>
                <a:gd name="T50" fmla="*/ 317 w 17"/>
                <a:gd name="T51" fmla="*/ 2 h 135"/>
                <a:gd name="T52" fmla="*/ 330 w 17"/>
                <a:gd name="T53" fmla="*/ 2 h 135"/>
                <a:gd name="T54" fmla="*/ 352 w 17"/>
                <a:gd name="T55" fmla="*/ 2 h 135"/>
                <a:gd name="T56" fmla="*/ 352 w 17"/>
                <a:gd name="T57" fmla="*/ 2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6" name="Freeform 157"/>
            <p:cNvSpPr>
              <a:spLocks/>
            </p:cNvSpPr>
            <p:nvPr/>
          </p:nvSpPr>
          <p:spPr bwMode="auto">
            <a:xfrm>
              <a:off x="1634" y="2700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7" name="Freeform 158"/>
            <p:cNvSpPr>
              <a:spLocks/>
            </p:cNvSpPr>
            <p:nvPr/>
          </p:nvSpPr>
          <p:spPr bwMode="auto">
            <a:xfrm>
              <a:off x="1634" y="2698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2 h 17"/>
                <a:gd name="T12" fmla="*/ 5669 w 153"/>
                <a:gd name="T13" fmla="*/ 2 h 17"/>
                <a:gd name="T14" fmla="*/ 5669 w 153"/>
                <a:gd name="T15" fmla="*/ 2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8" name="Freeform 159"/>
            <p:cNvSpPr>
              <a:spLocks/>
            </p:cNvSpPr>
            <p:nvPr/>
          </p:nvSpPr>
          <p:spPr bwMode="auto">
            <a:xfrm>
              <a:off x="1598" y="2849"/>
              <a:ext cx="273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7692 w 215"/>
                <a:gd name="T5" fmla="*/ 0 h 72"/>
                <a:gd name="T6" fmla="*/ 7692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09" name="Freeform 160"/>
            <p:cNvSpPr>
              <a:spLocks/>
            </p:cNvSpPr>
            <p:nvPr/>
          </p:nvSpPr>
          <p:spPr bwMode="auto">
            <a:xfrm>
              <a:off x="1595" y="2849"/>
              <a:ext cx="278" cy="18"/>
            </a:xfrm>
            <a:custGeom>
              <a:avLst/>
              <a:gdLst>
                <a:gd name="T0" fmla="*/ 2823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7827 w 219"/>
                <a:gd name="T7" fmla="*/ 2 h 23"/>
                <a:gd name="T8" fmla="*/ 7712 w 219"/>
                <a:gd name="T9" fmla="*/ 0 h 23"/>
                <a:gd name="T10" fmla="*/ 4923 w 219"/>
                <a:gd name="T11" fmla="*/ 0 h 23"/>
                <a:gd name="T12" fmla="*/ 2823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0" name="Freeform 161"/>
            <p:cNvSpPr>
              <a:spLocks/>
            </p:cNvSpPr>
            <p:nvPr/>
          </p:nvSpPr>
          <p:spPr bwMode="auto">
            <a:xfrm>
              <a:off x="1786" y="2854"/>
              <a:ext cx="71" cy="13"/>
            </a:xfrm>
            <a:custGeom>
              <a:avLst/>
              <a:gdLst>
                <a:gd name="T0" fmla="*/ 0 w 56"/>
                <a:gd name="T1" fmla="*/ 2 h 17"/>
                <a:gd name="T2" fmla="*/ 647 w 56"/>
                <a:gd name="T3" fmla="*/ 2 h 17"/>
                <a:gd name="T4" fmla="*/ 647 w 56"/>
                <a:gd name="T5" fmla="*/ 0 h 17"/>
                <a:gd name="T6" fmla="*/ 1225 w 56"/>
                <a:gd name="T7" fmla="*/ 0 h 17"/>
                <a:gd name="T8" fmla="*/ 1225 w 56"/>
                <a:gd name="T9" fmla="*/ 2 h 17"/>
                <a:gd name="T10" fmla="*/ 1940 w 56"/>
                <a:gd name="T11" fmla="*/ 2 h 17"/>
                <a:gd name="T12" fmla="*/ 1940 w 56"/>
                <a:gd name="T13" fmla="*/ 2 h 17"/>
                <a:gd name="T14" fmla="*/ 1225 w 56"/>
                <a:gd name="T15" fmla="*/ 2 h 17"/>
                <a:gd name="T16" fmla="*/ 1225 w 56"/>
                <a:gd name="T17" fmla="*/ 2 h 17"/>
                <a:gd name="T18" fmla="*/ 647 w 56"/>
                <a:gd name="T19" fmla="*/ 2 h 17"/>
                <a:gd name="T20" fmla="*/ 64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1" name="Freeform 162"/>
            <p:cNvSpPr>
              <a:spLocks/>
            </p:cNvSpPr>
            <p:nvPr/>
          </p:nvSpPr>
          <p:spPr bwMode="auto">
            <a:xfrm>
              <a:off x="1786" y="2858"/>
              <a:ext cx="22" cy="14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2" name="Freeform 163"/>
            <p:cNvSpPr>
              <a:spLocks/>
            </p:cNvSpPr>
            <p:nvPr/>
          </p:nvSpPr>
          <p:spPr bwMode="auto">
            <a:xfrm>
              <a:off x="1810" y="285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3" name="Freeform 164"/>
            <p:cNvSpPr>
              <a:spLocks/>
            </p:cNvSpPr>
            <p:nvPr/>
          </p:nvSpPr>
          <p:spPr bwMode="auto">
            <a:xfrm>
              <a:off x="1855" y="2861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4" name="Freeform 165"/>
            <p:cNvSpPr>
              <a:spLocks/>
            </p:cNvSpPr>
            <p:nvPr/>
          </p:nvSpPr>
          <p:spPr bwMode="auto">
            <a:xfrm>
              <a:off x="1832" y="2854"/>
              <a:ext cx="21" cy="13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5" name="Freeform 166"/>
            <p:cNvSpPr>
              <a:spLocks/>
            </p:cNvSpPr>
            <p:nvPr/>
          </p:nvSpPr>
          <p:spPr bwMode="auto">
            <a:xfrm>
              <a:off x="1811" y="2857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6" name="Freeform 167"/>
            <p:cNvSpPr>
              <a:spLocks/>
            </p:cNvSpPr>
            <p:nvPr/>
          </p:nvSpPr>
          <p:spPr bwMode="auto">
            <a:xfrm>
              <a:off x="1789" y="2859"/>
              <a:ext cx="68" cy="14"/>
            </a:xfrm>
            <a:custGeom>
              <a:avLst/>
              <a:gdLst>
                <a:gd name="T0" fmla="*/ 0 w 54"/>
                <a:gd name="T1" fmla="*/ 0 h 17"/>
                <a:gd name="T2" fmla="*/ 1665 w 54"/>
                <a:gd name="T3" fmla="*/ 0 h 17"/>
                <a:gd name="T4" fmla="*/ 1665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7" name="Freeform 168"/>
            <p:cNvSpPr>
              <a:spLocks/>
            </p:cNvSpPr>
            <p:nvPr/>
          </p:nvSpPr>
          <p:spPr bwMode="auto">
            <a:xfrm>
              <a:off x="1810" y="2855"/>
              <a:ext cx="24" cy="13"/>
            </a:xfrm>
            <a:custGeom>
              <a:avLst/>
              <a:gdLst>
                <a:gd name="T0" fmla="*/ 619 w 19"/>
                <a:gd name="T1" fmla="*/ 2 h 17"/>
                <a:gd name="T2" fmla="*/ 560 w 19"/>
                <a:gd name="T3" fmla="*/ 2 h 17"/>
                <a:gd name="T4" fmla="*/ 560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8" name="Freeform 169"/>
            <p:cNvSpPr>
              <a:spLocks/>
            </p:cNvSpPr>
            <p:nvPr/>
          </p:nvSpPr>
          <p:spPr bwMode="auto">
            <a:xfrm>
              <a:off x="1727" y="2862"/>
              <a:ext cx="22" cy="13"/>
            </a:xfrm>
            <a:custGeom>
              <a:avLst/>
              <a:gdLst>
                <a:gd name="T0" fmla="*/ 765 w 17"/>
                <a:gd name="T1" fmla="*/ 0 h 17"/>
                <a:gd name="T2" fmla="*/ 76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76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19" name="Freeform 170"/>
            <p:cNvSpPr>
              <a:spLocks/>
            </p:cNvSpPr>
            <p:nvPr/>
          </p:nvSpPr>
          <p:spPr bwMode="auto">
            <a:xfrm>
              <a:off x="1727" y="2862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0" name="Freeform 171"/>
            <p:cNvSpPr>
              <a:spLocks/>
            </p:cNvSpPr>
            <p:nvPr/>
          </p:nvSpPr>
          <p:spPr bwMode="auto">
            <a:xfrm>
              <a:off x="1708" y="2855"/>
              <a:ext cx="56" cy="14"/>
            </a:xfrm>
            <a:custGeom>
              <a:avLst/>
              <a:gdLst>
                <a:gd name="T0" fmla="*/ 527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527 w 44"/>
                <a:gd name="T7" fmla="*/ 2 h 17"/>
                <a:gd name="T8" fmla="*/ 527 w 44"/>
                <a:gd name="T9" fmla="*/ 0 h 17"/>
                <a:gd name="T10" fmla="*/ 1058 w 44"/>
                <a:gd name="T11" fmla="*/ 0 h 17"/>
                <a:gd name="T12" fmla="*/ 1058 w 44"/>
                <a:gd name="T13" fmla="*/ 2 h 17"/>
                <a:gd name="T14" fmla="*/ 1605 w 44"/>
                <a:gd name="T15" fmla="*/ 2 h 17"/>
                <a:gd name="T16" fmla="*/ 1605 w 44"/>
                <a:gd name="T17" fmla="*/ 2 h 17"/>
                <a:gd name="T18" fmla="*/ 1058 w 44"/>
                <a:gd name="T19" fmla="*/ 2 h 17"/>
                <a:gd name="T20" fmla="*/ 527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1" name="Freeform 172"/>
            <p:cNvSpPr>
              <a:spLocks/>
            </p:cNvSpPr>
            <p:nvPr/>
          </p:nvSpPr>
          <p:spPr bwMode="auto">
            <a:xfrm>
              <a:off x="1727" y="2855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2" name="Freeform 173"/>
            <p:cNvSpPr>
              <a:spLocks/>
            </p:cNvSpPr>
            <p:nvPr/>
          </p:nvSpPr>
          <p:spPr bwMode="auto">
            <a:xfrm>
              <a:off x="1666" y="2853"/>
              <a:ext cx="26" cy="13"/>
            </a:xfrm>
            <a:custGeom>
              <a:avLst/>
              <a:gdLst>
                <a:gd name="T0" fmla="*/ 287 w 20"/>
                <a:gd name="T1" fmla="*/ 2 h 17"/>
                <a:gd name="T2" fmla="*/ 170 w 20"/>
                <a:gd name="T3" fmla="*/ 2 h 17"/>
                <a:gd name="T4" fmla="*/ 131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131 w 20"/>
                <a:gd name="T25" fmla="*/ 1 h 17"/>
                <a:gd name="T26" fmla="*/ 170 w 20"/>
                <a:gd name="T27" fmla="*/ 0 h 17"/>
                <a:gd name="T28" fmla="*/ 221 w 20"/>
                <a:gd name="T29" fmla="*/ 0 h 17"/>
                <a:gd name="T30" fmla="*/ 287 w 20"/>
                <a:gd name="T31" fmla="*/ 0 h 17"/>
                <a:gd name="T32" fmla="*/ 630 w 20"/>
                <a:gd name="T33" fmla="*/ 0 h 17"/>
                <a:gd name="T34" fmla="*/ 676 w 20"/>
                <a:gd name="T35" fmla="*/ 0 h 17"/>
                <a:gd name="T36" fmla="*/ 754 w 20"/>
                <a:gd name="T37" fmla="*/ 0 h 17"/>
                <a:gd name="T38" fmla="*/ 819 w 20"/>
                <a:gd name="T39" fmla="*/ 1 h 17"/>
                <a:gd name="T40" fmla="*/ 879 w 20"/>
                <a:gd name="T41" fmla="*/ 2 h 17"/>
                <a:gd name="T42" fmla="*/ 879 w 20"/>
                <a:gd name="T43" fmla="*/ 2 h 17"/>
                <a:gd name="T44" fmla="*/ 916 w 20"/>
                <a:gd name="T45" fmla="*/ 2 h 17"/>
                <a:gd name="T46" fmla="*/ 916 w 20"/>
                <a:gd name="T47" fmla="*/ 2 h 17"/>
                <a:gd name="T48" fmla="*/ 916 w 20"/>
                <a:gd name="T49" fmla="*/ 2 h 17"/>
                <a:gd name="T50" fmla="*/ 916 w 20"/>
                <a:gd name="T51" fmla="*/ 2 h 17"/>
                <a:gd name="T52" fmla="*/ 879 w 20"/>
                <a:gd name="T53" fmla="*/ 2 h 17"/>
                <a:gd name="T54" fmla="*/ 819 w 20"/>
                <a:gd name="T55" fmla="*/ 2 h 17"/>
                <a:gd name="T56" fmla="*/ 754 w 20"/>
                <a:gd name="T57" fmla="*/ 2 h 17"/>
                <a:gd name="T58" fmla="*/ 676 w 20"/>
                <a:gd name="T59" fmla="*/ 2 h 17"/>
                <a:gd name="T60" fmla="*/ 676 w 20"/>
                <a:gd name="T61" fmla="*/ 2 h 17"/>
                <a:gd name="T62" fmla="*/ 630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3" name="Freeform 174"/>
            <p:cNvSpPr>
              <a:spLocks/>
            </p:cNvSpPr>
            <p:nvPr/>
          </p:nvSpPr>
          <p:spPr bwMode="auto">
            <a:xfrm>
              <a:off x="1697" y="2849"/>
              <a:ext cx="21" cy="30"/>
            </a:xfrm>
            <a:custGeom>
              <a:avLst/>
              <a:gdLst>
                <a:gd name="T0" fmla="*/ 187 w 17"/>
                <a:gd name="T1" fmla="*/ 0 h 38"/>
                <a:gd name="T2" fmla="*/ 0 w 17"/>
                <a:gd name="T3" fmla="*/ 2 h 38"/>
                <a:gd name="T4" fmla="*/ 392 w 17"/>
                <a:gd name="T5" fmla="*/ 2 h 38"/>
                <a:gd name="T6" fmla="*/ 392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4" name="Freeform 175"/>
            <p:cNvSpPr>
              <a:spLocks/>
            </p:cNvSpPr>
            <p:nvPr/>
          </p:nvSpPr>
          <p:spPr bwMode="auto">
            <a:xfrm>
              <a:off x="1770" y="2849"/>
              <a:ext cx="22" cy="57"/>
            </a:xfrm>
            <a:custGeom>
              <a:avLst/>
              <a:gdLst>
                <a:gd name="T0" fmla="*/ 0 w 17"/>
                <a:gd name="T1" fmla="*/ 0 h 72"/>
                <a:gd name="T2" fmla="*/ 765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5" name="Freeform 176"/>
            <p:cNvSpPr>
              <a:spLocks/>
            </p:cNvSpPr>
            <p:nvPr/>
          </p:nvSpPr>
          <p:spPr bwMode="auto">
            <a:xfrm>
              <a:off x="1613" y="2883"/>
              <a:ext cx="318" cy="32"/>
            </a:xfrm>
            <a:custGeom>
              <a:avLst/>
              <a:gdLst>
                <a:gd name="T0" fmla="*/ 0 w 250"/>
                <a:gd name="T1" fmla="*/ 2 h 41"/>
                <a:gd name="T2" fmla="*/ 9218 w 250"/>
                <a:gd name="T3" fmla="*/ 2 h 41"/>
                <a:gd name="T4" fmla="*/ 8852 w 250"/>
                <a:gd name="T5" fmla="*/ 0 h 41"/>
                <a:gd name="T6" fmla="*/ 40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6" name="Freeform 177"/>
            <p:cNvSpPr>
              <a:spLocks/>
            </p:cNvSpPr>
            <p:nvPr/>
          </p:nvSpPr>
          <p:spPr bwMode="auto">
            <a:xfrm>
              <a:off x="1613" y="2915"/>
              <a:ext cx="319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071 w 251"/>
                <a:gd name="T5" fmla="*/ 0 h 17"/>
                <a:gd name="T6" fmla="*/ 911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7" name="Freeform 178"/>
            <p:cNvSpPr>
              <a:spLocks/>
            </p:cNvSpPr>
            <p:nvPr/>
          </p:nvSpPr>
          <p:spPr bwMode="auto">
            <a:xfrm>
              <a:off x="1634" y="2888"/>
              <a:ext cx="284" cy="22"/>
            </a:xfrm>
            <a:custGeom>
              <a:avLst/>
              <a:gdLst>
                <a:gd name="T0" fmla="*/ 0 w 223"/>
                <a:gd name="T1" fmla="*/ 2 h 28"/>
                <a:gd name="T2" fmla="*/ 8326 w 223"/>
                <a:gd name="T3" fmla="*/ 2 h 28"/>
                <a:gd name="T4" fmla="*/ 8050 w 223"/>
                <a:gd name="T5" fmla="*/ 0 h 28"/>
                <a:gd name="T6" fmla="*/ 320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8" name="Freeform 179"/>
            <p:cNvSpPr>
              <a:spLocks/>
            </p:cNvSpPr>
            <p:nvPr/>
          </p:nvSpPr>
          <p:spPr bwMode="auto">
            <a:xfrm>
              <a:off x="1249" y="3499"/>
              <a:ext cx="263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992 w 206"/>
                <a:gd name="T5" fmla="*/ 0 h 20"/>
                <a:gd name="T6" fmla="*/ 7992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29" name="Freeform 180"/>
            <p:cNvSpPr>
              <a:spLocks/>
            </p:cNvSpPr>
            <p:nvPr/>
          </p:nvSpPr>
          <p:spPr bwMode="auto">
            <a:xfrm>
              <a:off x="1239" y="3424"/>
              <a:ext cx="280" cy="27"/>
            </a:xfrm>
            <a:custGeom>
              <a:avLst/>
              <a:gdLst>
                <a:gd name="T0" fmla="*/ 7069 w 220"/>
                <a:gd name="T1" fmla="*/ 0 h 34"/>
                <a:gd name="T2" fmla="*/ 8166 w 220"/>
                <a:gd name="T3" fmla="*/ 2 h 34"/>
                <a:gd name="T4" fmla="*/ 0 w 220"/>
                <a:gd name="T5" fmla="*/ 2 h 34"/>
                <a:gd name="T6" fmla="*/ 1087 w 220"/>
                <a:gd name="T7" fmla="*/ 0 h 34"/>
                <a:gd name="T8" fmla="*/ 706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0" name="Freeform 181"/>
            <p:cNvSpPr>
              <a:spLocks/>
            </p:cNvSpPr>
            <p:nvPr/>
          </p:nvSpPr>
          <p:spPr bwMode="auto">
            <a:xfrm>
              <a:off x="1312" y="3421"/>
              <a:ext cx="132" cy="19"/>
            </a:xfrm>
            <a:custGeom>
              <a:avLst/>
              <a:gdLst>
                <a:gd name="T0" fmla="*/ 3631 w 104"/>
                <a:gd name="T1" fmla="*/ 2 h 24"/>
                <a:gd name="T2" fmla="*/ 3588 w 104"/>
                <a:gd name="T3" fmla="*/ 2 h 24"/>
                <a:gd name="T4" fmla="*/ 3462 w 104"/>
                <a:gd name="T5" fmla="*/ 2 h 24"/>
                <a:gd name="T6" fmla="*/ 3313 w 104"/>
                <a:gd name="T7" fmla="*/ 2 h 24"/>
                <a:gd name="T8" fmla="*/ 3111 w 104"/>
                <a:gd name="T9" fmla="*/ 2 h 24"/>
                <a:gd name="T10" fmla="*/ 2861 w 104"/>
                <a:gd name="T11" fmla="*/ 2 h 24"/>
                <a:gd name="T12" fmla="*/ 2577 w 104"/>
                <a:gd name="T13" fmla="*/ 1 h 24"/>
                <a:gd name="T14" fmla="*/ 2292 w 104"/>
                <a:gd name="T15" fmla="*/ 0 h 24"/>
                <a:gd name="T16" fmla="*/ 1974 w 104"/>
                <a:gd name="T17" fmla="*/ 0 h 24"/>
                <a:gd name="T18" fmla="*/ 1641 w 104"/>
                <a:gd name="T19" fmla="*/ 0 h 24"/>
                <a:gd name="T20" fmla="*/ 1323 w 104"/>
                <a:gd name="T21" fmla="*/ 0 h 24"/>
                <a:gd name="T22" fmla="*/ 1042 w 104"/>
                <a:gd name="T23" fmla="*/ 1 h 24"/>
                <a:gd name="T24" fmla="*/ 760 w 104"/>
                <a:gd name="T25" fmla="*/ 2 h 24"/>
                <a:gd name="T26" fmla="*/ 510 w 104"/>
                <a:gd name="T27" fmla="*/ 2 h 24"/>
                <a:gd name="T28" fmla="*/ 310 w 104"/>
                <a:gd name="T29" fmla="*/ 2 h 24"/>
                <a:gd name="T30" fmla="*/ 151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1 w 104"/>
                <a:gd name="T41" fmla="*/ 2 h 24"/>
                <a:gd name="T42" fmla="*/ 310 w 104"/>
                <a:gd name="T43" fmla="*/ 2 h 24"/>
                <a:gd name="T44" fmla="*/ 510 w 104"/>
                <a:gd name="T45" fmla="*/ 2 h 24"/>
                <a:gd name="T46" fmla="*/ 760 w 104"/>
                <a:gd name="T47" fmla="*/ 2 h 24"/>
                <a:gd name="T48" fmla="*/ 1042 w 104"/>
                <a:gd name="T49" fmla="*/ 2 h 24"/>
                <a:gd name="T50" fmla="*/ 1323 w 104"/>
                <a:gd name="T51" fmla="*/ 2 h 24"/>
                <a:gd name="T52" fmla="*/ 1641 w 104"/>
                <a:gd name="T53" fmla="*/ 2 h 24"/>
                <a:gd name="T54" fmla="*/ 1974 w 104"/>
                <a:gd name="T55" fmla="*/ 2 h 24"/>
                <a:gd name="T56" fmla="*/ 2292 w 104"/>
                <a:gd name="T57" fmla="*/ 2 h 24"/>
                <a:gd name="T58" fmla="*/ 2577 w 104"/>
                <a:gd name="T59" fmla="*/ 2 h 24"/>
                <a:gd name="T60" fmla="*/ 2861 w 104"/>
                <a:gd name="T61" fmla="*/ 2 h 24"/>
                <a:gd name="T62" fmla="*/ 3111 w 104"/>
                <a:gd name="T63" fmla="*/ 2 h 24"/>
                <a:gd name="T64" fmla="*/ 3313 w 104"/>
                <a:gd name="T65" fmla="*/ 2 h 24"/>
                <a:gd name="T66" fmla="*/ 3462 w 104"/>
                <a:gd name="T67" fmla="*/ 2 h 24"/>
                <a:gd name="T68" fmla="*/ 3588 w 104"/>
                <a:gd name="T69" fmla="*/ 2 h 24"/>
                <a:gd name="T70" fmla="*/ 3631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1" name="Freeform 182"/>
            <p:cNvSpPr>
              <a:spLocks/>
            </p:cNvSpPr>
            <p:nvPr/>
          </p:nvSpPr>
          <p:spPr bwMode="auto">
            <a:xfrm>
              <a:off x="1312" y="3430"/>
              <a:ext cx="132" cy="14"/>
            </a:xfrm>
            <a:custGeom>
              <a:avLst/>
              <a:gdLst>
                <a:gd name="T0" fmla="*/ 3631 w 104"/>
                <a:gd name="T1" fmla="*/ 2 h 17"/>
                <a:gd name="T2" fmla="*/ 3588 w 104"/>
                <a:gd name="T3" fmla="*/ 2 h 17"/>
                <a:gd name="T4" fmla="*/ 3462 w 104"/>
                <a:gd name="T5" fmla="*/ 2 h 17"/>
                <a:gd name="T6" fmla="*/ 3313 w 104"/>
                <a:gd name="T7" fmla="*/ 2 h 17"/>
                <a:gd name="T8" fmla="*/ 3111 w 104"/>
                <a:gd name="T9" fmla="*/ 2 h 17"/>
                <a:gd name="T10" fmla="*/ 2861 w 104"/>
                <a:gd name="T11" fmla="*/ 2 h 17"/>
                <a:gd name="T12" fmla="*/ 2577 w 104"/>
                <a:gd name="T13" fmla="*/ 2 h 17"/>
                <a:gd name="T14" fmla="*/ 2292 w 104"/>
                <a:gd name="T15" fmla="*/ 2 h 17"/>
                <a:gd name="T16" fmla="*/ 1974 w 104"/>
                <a:gd name="T17" fmla="*/ 2 h 17"/>
                <a:gd name="T18" fmla="*/ 1641 w 104"/>
                <a:gd name="T19" fmla="*/ 2 h 17"/>
                <a:gd name="T20" fmla="*/ 1323 w 104"/>
                <a:gd name="T21" fmla="*/ 2 h 17"/>
                <a:gd name="T22" fmla="*/ 1042 w 104"/>
                <a:gd name="T23" fmla="*/ 2 h 17"/>
                <a:gd name="T24" fmla="*/ 760 w 104"/>
                <a:gd name="T25" fmla="*/ 2 h 17"/>
                <a:gd name="T26" fmla="*/ 510 w 104"/>
                <a:gd name="T27" fmla="*/ 2 h 17"/>
                <a:gd name="T28" fmla="*/ 310 w 104"/>
                <a:gd name="T29" fmla="*/ 2 h 17"/>
                <a:gd name="T30" fmla="*/ 151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19 w 104"/>
                <a:gd name="T41" fmla="*/ 2 h 17"/>
                <a:gd name="T42" fmla="*/ 244 w 104"/>
                <a:gd name="T43" fmla="*/ 2 h 17"/>
                <a:gd name="T44" fmla="*/ 407 w 104"/>
                <a:gd name="T45" fmla="*/ 2 h 17"/>
                <a:gd name="T46" fmla="*/ 633 w 104"/>
                <a:gd name="T47" fmla="*/ 2 h 17"/>
                <a:gd name="T48" fmla="*/ 918 w 104"/>
                <a:gd name="T49" fmla="*/ 2 h 17"/>
                <a:gd name="T50" fmla="*/ 1169 w 104"/>
                <a:gd name="T51" fmla="*/ 2 h 17"/>
                <a:gd name="T52" fmla="*/ 1484 w 104"/>
                <a:gd name="T53" fmla="*/ 2 h 17"/>
                <a:gd name="T54" fmla="*/ 1838 w 104"/>
                <a:gd name="T55" fmla="*/ 2 h 17"/>
                <a:gd name="T56" fmla="*/ 2131 w 104"/>
                <a:gd name="T57" fmla="*/ 2 h 17"/>
                <a:gd name="T58" fmla="*/ 2470 w 104"/>
                <a:gd name="T59" fmla="*/ 2 h 17"/>
                <a:gd name="T60" fmla="*/ 2705 w 104"/>
                <a:gd name="T61" fmla="*/ 2 h 17"/>
                <a:gd name="T62" fmla="*/ 3023 w 104"/>
                <a:gd name="T63" fmla="*/ 2 h 17"/>
                <a:gd name="T64" fmla="*/ 3229 w 104"/>
                <a:gd name="T65" fmla="*/ 2 h 17"/>
                <a:gd name="T66" fmla="*/ 3424 w 104"/>
                <a:gd name="T67" fmla="*/ 2 h 17"/>
                <a:gd name="T68" fmla="*/ 3549 w 104"/>
                <a:gd name="T69" fmla="*/ 2 h 17"/>
                <a:gd name="T70" fmla="*/ 3631 w 104"/>
                <a:gd name="T71" fmla="*/ 2 h 17"/>
                <a:gd name="T72" fmla="*/ 3692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2" name="Freeform 183"/>
            <p:cNvSpPr>
              <a:spLocks/>
            </p:cNvSpPr>
            <p:nvPr/>
          </p:nvSpPr>
          <p:spPr bwMode="auto">
            <a:xfrm>
              <a:off x="1239" y="3450"/>
              <a:ext cx="280" cy="61"/>
            </a:xfrm>
            <a:custGeom>
              <a:avLst/>
              <a:gdLst>
                <a:gd name="T0" fmla="*/ 0 w 220"/>
                <a:gd name="T1" fmla="*/ 2 h 77"/>
                <a:gd name="T2" fmla="*/ 8166 w 220"/>
                <a:gd name="T3" fmla="*/ 2 h 77"/>
                <a:gd name="T4" fmla="*/ 8166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3" name="Freeform 184"/>
            <p:cNvSpPr>
              <a:spLocks/>
            </p:cNvSpPr>
            <p:nvPr/>
          </p:nvSpPr>
          <p:spPr bwMode="auto">
            <a:xfrm>
              <a:off x="1283" y="3421"/>
              <a:ext cx="88" cy="13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4" name="Freeform 185"/>
            <p:cNvSpPr>
              <a:spLocks/>
            </p:cNvSpPr>
            <p:nvPr/>
          </p:nvSpPr>
          <p:spPr bwMode="auto">
            <a:xfrm>
              <a:off x="1355" y="3422"/>
              <a:ext cx="119" cy="13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205 w 94"/>
                <a:gd name="T5" fmla="*/ 0 h 17"/>
                <a:gd name="T6" fmla="*/ 3205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5" name="Freeform 186"/>
            <p:cNvSpPr>
              <a:spLocks/>
            </p:cNvSpPr>
            <p:nvPr/>
          </p:nvSpPr>
          <p:spPr bwMode="auto">
            <a:xfrm>
              <a:off x="1287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6" name="Freeform 187"/>
            <p:cNvSpPr>
              <a:spLocks/>
            </p:cNvSpPr>
            <p:nvPr/>
          </p:nvSpPr>
          <p:spPr bwMode="auto">
            <a:xfrm>
              <a:off x="1290" y="3423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171 w 17"/>
                <a:gd name="T7" fmla="*/ 2 h 17"/>
                <a:gd name="T8" fmla="*/ 370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7" name="Freeform 188"/>
            <p:cNvSpPr>
              <a:spLocks/>
            </p:cNvSpPr>
            <p:nvPr/>
          </p:nvSpPr>
          <p:spPr bwMode="auto">
            <a:xfrm>
              <a:off x="1294" y="3423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8" name="Freeform 189"/>
            <p:cNvSpPr>
              <a:spLocks/>
            </p:cNvSpPr>
            <p:nvPr/>
          </p:nvSpPr>
          <p:spPr bwMode="auto">
            <a:xfrm>
              <a:off x="1297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39" name="Freeform 190"/>
            <p:cNvSpPr>
              <a:spLocks/>
            </p:cNvSpPr>
            <p:nvPr/>
          </p:nvSpPr>
          <p:spPr bwMode="auto">
            <a:xfrm>
              <a:off x="1300" y="3423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0" name="Freeform 191"/>
            <p:cNvSpPr>
              <a:spLocks/>
            </p:cNvSpPr>
            <p:nvPr/>
          </p:nvSpPr>
          <p:spPr bwMode="auto">
            <a:xfrm>
              <a:off x="1303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1" name="Freeform 192"/>
            <p:cNvSpPr>
              <a:spLocks/>
            </p:cNvSpPr>
            <p:nvPr/>
          </p:nvSpPr>
          <p:spPr bwMode="auto">
            <a:xfrm>
              <a:off x="1307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2" name="Freeform 193"/>
            <p:cNvSpPr>
              <a:spLocks/>
            </p:cNvSpPr>
            <p:nvPr/>
          </p:nvSpPr>
          <p:spPr bwMode="auto">
            <a:xfrm>
              <a:off x="1308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3" name="Freeform 194"/>
            <p:cNvSpPr>
              <a:spLocks/>
            </p:cNvSpPr>
            <p:nvPr/>
          </p:nvSpPr>
          <p:spPr bwMode="auto">
            <a:xfrm>
              <a:off x="1313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4" name="Freeform 195"/>
            <p:cNvSpPr>
              <a:spLocks/>
            </p:cNvSpPr>
            <p:nvPr/>
          </p:nvSpPr>
          <p:spPr bwMode="auto">
            <a:xfrm>
              <a:off x="1316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5" name="Freeform 196"/>
            <p:cNvSpPr>
              <a:spLocks/>
            </p:cNvSpPr>
            <p:nvPr/>
          </p:nvSpPr>
          <p:spPr bwMode="auto">
            <a:xfrm>
              <a:off x="1318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6" name="Freeform 197"/>
            <p:cNvSpPr>
              <a:spLocks/>
            </p:cNvSpPr>
            <p:nvPr/>
          </p:nvSpPr>
          <p:spPr bwMode="auto">
            <a:xfrm>
              <a:off x="1322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7" name="Freeform 198"/>
            <p:cNvSpPr>
              <a:spLocks/>
            </p:cNvSpPr>
            <p:nvPr/>
          </p:nvSpPr>
          <p:spPr bwMode="auto">
            <a:xfrm>
              <a:off x="1326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8" name="Freeform 199"/>
            <p:cNvSpPr>
              <a:spLocks/>
            </p:cNvSpPr>
            <p:nvPr/>
          </p:nvSpPr>
          <p:spPr bwMode="auto">
            <a:xfrm>
              <a:off x="1328" y="3423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49" name="Freeform 200"/>
            <p:cNvSpPr>
              <a:spLocks/>
            </p:cNvSpPr>
            <p:nvPr/>
          </p:nvSpPr>
          <p:spPr bwMode="auto">
            <a:xfrm>
              <a:off x="1331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0" name="Freeform 201"/>
            <p:cNvSpPr>
              <a:spLocks/>
            </p:cNvSpPr>
            <p:nvPr/>
          </p:nvSpPr>
          <p:spPr bwMode="auto">
            <a:xfrm>
              <a:off x="1336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1" name="Freeform 202"/>
            <p:cNvSpPr>
              <a:spLocks/>
            </p:cNvSpPr>
            <p:nvPr/>
          </p:nvSpPr>
          <p:spPr bwMode="auto">
            <a:xfrm>
              <a:off x="1338" y="3423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2" name="Freeform 203"/>
            <p:cNvSpPr>
              <a:spLocks/>
            </p:cNvSpPr>
            <p:nvPr/>
          </p:nvSpPr>
          <p:spPr bwMode="auto">
            <a:xfrm>
              <a:off x="1342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3" name="Freeform 204"/>
            <p:cNvSpPr>
              <a:spLocks/>
            </p:cNvSpPr>
            <p:nvPr/>
          </p:nvSpPr>
          <p:spPr bwMode="auto">
            <a:xfrm>
              <a:off x="1345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4" name="Freeform 205"/>
            <p:cNvSpPr>
              <a:spLocks/>
            </p:cNvSpPr>
            <p:nvPr/>
          </p:nvSpPr>
          <p:spPr bwMode="auto">
            <a:xfrm>
              <a:off x="1347" y="3423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5" name="Freeform 206"/>
            <p:cNvSpPr>
              <a:spLocks/>
            </p:cNvSpPr>
            <p:nvPr/>
          </p:nvSpPr>
          <p:spPr bwMode="auto">
            <a:xfrm>
              <a:off x="1258" y="3287"/>
              <a:ext cx="238" cy="137"/>
            </a:xfrm>
            <a:custGeom>
              <a:avLst/>
              <a:gdLst>
                <a:gd name="T0" fmla="*/ 6683 w 187"/>
                <a:gd name="T1" fmla="*/ 5 h 174"/>
                <a:gd name="T2" fmla="*/ 6683 w 187"/>
                <a:gd name="T3" fmla="*/ 5 h 174"/>
                <a:gd name="T4" fmla="*/ 6683 w 187"/>
                <a:gd name="T5" fmla="*/ 5 h 174"/>
                <a:gd name="T6" fmla="*/ 6771 w 187"/>
                <a:gd name="T7" fmla="*/ 5 h 174"/>
                <a:gd name="T8" fmla="*/ 6771 w 187"/>
                <a:gd name="T9" fmla="*/ 5 h 174"/>
                <a:gd name="T10" fmla="*/ 6821 w 187"/>
                <a:gd name="T11" fmla="*/ 5 h 174"/>
                <a:gd name="T12" fmla="*/ 6821 w 187"/>
                <a:gd name="T13" fmla="*/ 5 h 174"/>
                <a:gd name="T14" fmla="*/ 6841 w 187"/>
                <a:gd name="T15" fmla="*/ 5 h 174"/>
                <a:gd name="T16" fmla="*/ 6841 w 187"/>
                <a:gd name="T17" fmla="*/ 5 h 174"/>
                <a:gd name="T18" fmla="*/ 6841 w 187"/>
                <a:gd name="T19" fmla="*/ 5 h 174"/>
                <a:gd name="T20" fmla="*/ 6841 w 187"/>
                <a:gd name="T21" fmla="*/ 5 h 174"/>
                <a:gd name="T22" fmla="*/ 6878 w 187"/>
                <a:gd name="T23" fmla="*/ 5 h 174"/>
                <a:gd name="T24" fmla="*/ 6878 w 187"/>
                <a:gd name="T25" fmla="*/ 5 h 174"/>
                <a:gd name="T26" fmla="*/ 6939 w 187"/>
                <a:gd name="T27" fmla="*/ 5 h 174"/>
                <a:gd name="T28" fmla="*/ 6939 w 187"/>
                <a:gd name="T29" fmla="*/ 5 h 174"/>
                <a:gd name="T30" fmla="*/ 6939 w 187"/>
                <a:gd name="T31" fmla="*/ 2 h 174"/>
                <a:gd name="T32" fmla="*/ 6939 w 187"/>
                <a:gd name="T33" fmla="*/ 2 h 174"/>
                <a:gd name="T34" fmla="*/ 6939 w 187"/>
                <a:gd name="T35" fmla="*/ 2 h 174"/>
                <a:gd name="T36" fmla="*/ 6878 w 187"/>
                <a:gd name="T37" fmla="*/ 2 h 174"/>
                <a:gd name="T38" fmla="*/ 6878 w 187"/>
                <a:gd name="T39" fmla="*/ 2 h 174"/>
                <a:gd name="T40" fmla="*/ 6841 w 187"/>
                <a:gd name="T41" fmla="*/ 2 h 174"/>
                <a:gd name="T42" fmla="*/ 6841 w 187"/>
                <a:gd name="T43" fmla="*/ 2 h 174"/>
                <a:gd name="T44" fmla="*/ 6841 w 187"/>
                <a:gd name="T45" fmla="*/ 1 h 174"/>
                <a:gd name="T46" fmla="*/ 6821 w 187"/>
                <a:gd name="T47" fmla="*/ 1 h 174"/>
                <a:gd name="T48" fmla="*/ 6821 w 187"/>
                <a:gd name="T49" fmla="*/ 1 h 174"/>
                <a:gd name="T50" fmla="*/ 6771 w 187"/>
                <a:gd name="T51" fmla="*/ 1 h 174"/>
                <a:gd name="T52" fmla="*/ 6771 w 187"/>
                <a:gd name="T53" fmla="*/ 0 h 174"/>
                <a:gd name="T54" fmla="*/ 6683 w 187"/>
                <a:gd name="T55" fmla="*/ 0 h 174"/>
                <a:gd name="T56" fmla="*/ 6683 w 187"/>
                <a:gd name="T57" fmla="*/ 0 h 174"/>
                <a:gd name="T58" fmla="*/ 6683 w 187"/>
                <a:gd name="T59" fmla="*/ 0 h 174"/>
                <a:gd name="T60" fmla="*/ 196 w 187"/>
                <a:gd name="T61" fmla="*/ 0 h 174"/>
                <a:gd name="T62" fmla="*/ 154 w 187"/>
                <a:gd name="T63" fmla="*/ 0 h 174"/>
                <a:gd name="T64" fmla="*/ 121 w 187"/>
                <a:gd name="T65" fmla="*/ 0 h 174"/>
                <a:gd name="T66" fmla="*/ 121 w 187"/>
                <a:gd name="T67" fmla="*/ 0 h 174"/>
                <a:gd name="T68" fmla="*/ 95 w 187"/>
                <a:gd name="T69" fmla="*/ 0 h 174"/>
                <a:gd name="T70" fmla="*/ 95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95 w 187"/>
                <a:gd name="T109" fmla="*/ 5 h 174"/>
                <a:gd name="T110" fmla="*/ 95 w 187"/>
                <a:gd name="T111" fmla="*/ 5 h 174"/>
                <a:gd name="T112" fmla="*/ 95 w 187"/>
                <a:gd name="T113" fmla="*/ 5 h 174"/>
                <a:gd name="T114" fmla="*/ 121 w 187"/>
                <a:gd name="T115" fmla="*/ 5 h 174"/>
                <a:gd name="T116" fmla="*/ 121 w 187"/>
                <a:gd name="T117" fmla="*/ 5 h 174"/>
                <a:gd name="T118" fmla="*/ 154 w 187"/>
                <a:gd name="T119" fmla="*/ 5 h 174"/>
                <a:gd name="T120" fmla="*/ 196 w 187"/>
                <a:gd name="T121" fmla="*/ 5 h 174"/>
                <a:gd name="T122" fmla="*/ 6683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6" name="Freeform 207"/>
            <p:cNvSpPr>
              <a:spLocks/>
            </p:cNvSpPr>
            <p:nvPr/>
          </p:nvSpPr>
          <p:spPr bwMode="auto">
            <a:xfrm>
              <a:off x="1258" y="3289"/>
              <a:ext cx="237" cy="135"/>
            </a:xfrm>
            <a:custGeom>
              <a:avLst/>
              <a:gdLst>
                <a:gd name="T0" fmla="*/ 7027 w 186"/>
                <a:gd name="T1" fmla="*/ 4 h 172"/>
                <a:gd name="T2" fmla="*/ 7027 w 186"/>
                <a:gd name="T3" fmla="*/ 4 h 172"/>
                <a:gd name="T4" fmla="*/ 7027 w 186"/>
                <a:gd name="T5" fmla="*/ 4 h 172"/>
                <a:gd name="T6" fmla="*/ 6962 w 186"/>
                <a:gd name="T7" fmla="*/ 4 h 172"/>
                <a:gd name="T8" fmla="*/ 6962 w 186"/>
                <a:gd name="T9" fmla="*/ 4 h 172"/>
                <a:gd name="T10" fmla="*/ 6920 w 186"/>
                <a:gd name="T11" fmla="*/ 4 h 172"/>
                <a:gd name="T12" fmla="*/ 6920 w 186"/>
                <a:gd name="T13" fmla="*/ 4 h 172"/>
                <a:gd name="T14" fmla="*/ 6910 w 186"/>
                <a:gd name="T15" fmla="*/ 4 h 172"/>
                <a:gd name="T16" fmla="*/ 6910 w 186"/>
                <a:gd name="T17" fmla="*/ 4 h 172"/>
                <a:gd name="T18" fmla="*/ 6870 w 186"/>
                <a:gd name="T19" fmla="*/ 4 h 172"/>
                <a:gd name="T20" fmla="*/ 6870 w 186"/>
                <a:gd name="T21" fmla="*/ 4 h 172"/>
                <a:gd name="T22" fmla="*/ 6819 w 186"/>
                <a:gd name="T23" fmla="*/ 4 h 172"/>
                <a:gd name="T24" fmla="*/ 6799 w 186"/>
                <a:gd name="T25" fmla="*/ 4 h 172"/>
                <a:gd name="T26" fmla="*/ 155 w 186"/>
                <a:gd name="T27" fmla="*/ 4 h 172"/>
                <a:gd name="T28" fmla="*/ 122 w 186"/>
                <a:gd name="T29" fmla="*/ 4 h 172"/>
                <a:gd name="T30" fmla="*/ 122 w 186"/>
                <a:gd name="T31" fmla="*/ 4 h 172"/>
                <a:gd name="T32" fmla="*/ 122 w 186"/>
                <a:gd name="T33" fmla="*/ 4 h 172"/>
                <a:gd name="T34" fmla="*/ 96 w 186"/>
                <a:gd name="T35" fmla="*/ 4 h 172"/>
                <a:gd name="T36" fmla="*/ 96 w 186"/>
                <a:gd name="T37" fmla="*/ 4 h 172"/>
                <a:gd name="T38" fmla="*/ 1 w 186"/>
                <a:gd name="T39" fmla="*/ 4 h 172"/>
                <a:gd name="T40" fmla="*/ 1 w 186"/>
                <a:gd name="T41" fmla="*/ 4 h 172"/>
                <a:gd name="T42" fmla="*/ 0 w 186"/>
                <a:gd name="T43" fmla="*/ 4 h 172"/>
                <a:gd name="T44" fmla="*/ 0 w 186"/>
                <a:gd name="T45" fmla="*/ 4 h 172"/>
                <a:gd name="T46" fmla="*/ 0 w 186"/>
                <a:gd name="T47" fmla="*/ 4 h 172"/>
                <a:gd name="T48" fmla="*/ 0 w 186"/>
                <a:gd name="T49" fmla="*/ 4 h 172"/>
                <a:gd name="T50" fmla="*/ 0 w 186"/>
                <a:gd name="T51" fmla="*/ 4 h 172"/>
                <a:gd name="T52" fmla="*/ 0 w 186"/>
                <a:gd name="T53" fmla="*/ 4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96 w 186"/>
                <a:gd name="T71" fmla="*/ 1 h 172"/>
                <a:gd name="T72" fmla="*/ 96 w 186"/>
                <a:gd name="T73" fmla="*/ 0 h 172"/>
                <a:gd name="T74" fmla="*/ 96 w 186"/>
                <a:gd name="T75" fmla="*/ 0 h 172"/>
                <a:gd name="T76" fmla="*/ 122 w 186"/>
                <a:gd name="T77" fmla="*/ 0 h 172"/>
                <a:gd name="T78" fmla="*/ 122 w 186"/>
                <a:gd name="T79" fmla="*/ 0 h 172"/>
                <a:gd name="T80" fmla="*/ 155 w 186"/>
                <a:gd name="T81" fmla="*/ 0 h 172"/>
                <a:gd name="T82" fmla="*/ 6799 w 186"/>
                <a:gd name="T83" fmla="*/ 0 h 172"/>
                <a:gd name="T84" fmla="*/ 6819 w 186"/>
                <a:gd name="T85" fmla="*/ 0 h 172"/>
                <a:gd name="T86" fmla="*/ 6870 w 186"/>
                <a:gd name="T87" fmla="*/ 0 h 172"/>
                <a:gd name="T88" fmla="*/ 6870 w 186"/>
                <a:gd name="T89" fmla="*/ 0 h 172"/>
                <a:gd name="T90" fmla="*/ 6910 w 186"/>
                <a:gd name="T91" fmla="*/ 0 h 172"/>
                <a:gd name="T92" fmla="*/ 6910 w 186"/>
                <a:gd name="T93" fmla="*/ 1 h 172"/>
                <a:gd name="T94" fmla="*/ 6920 w 186"/>
                <a:gd name="T95" fmla="*/ 1 h 172"/>
                <a:gd name="T96" fmla="*/ 6920 w 186"/>
                <a:gd name="T97" fmla="*/ 1 h 172"/>
                <a:gd name="T98" fmla="*/ 6920 w 186"/>
                <a:gd name="T99" fmla="*/ 2 h 172"/>
                <a:gd name="T100" fmla="*/ 6962 w 186"/>
                <a:gd name="T101" fmla="*/ 2 h 172"/>
                <a:gd name="T102" fmla="*/ 6962 w 186"/>
                <a:gd name="T103" fmla="*/ 2 h 172"/>
                <a:gd name="T104" fmla="*/ 7027 w 186"/>
                <a:gd name="T105" fmla="*/ 2 h 172"/>
                <a:gd name="T106" fmla="*/ 7027 w 186"/>
                <a:gd name="T107" fmla="*/ 2 h 172"/>
                <a:gd name="T108" fmla="*/ 7027 w 186"/>
                <a:gd name="T109" fmla="*/ 2 h 172"/>
                <a:gd name="T110" fmla="*/ 7027 w 186"/>
                <a:gd name="T111" fmla="*/ 4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7" name="Freeform 208"/>
            <p:cNvSpPr>
              <a:spLocks/>
            </p:cNvSpPr>
            <p:nvPr/>
          </p:nvSpPr>
          <p:spPr bwMode="auto">
            <a:xfrm>
              <a:off x="1260" y="3289"/>
              <a:ext cx="231" cy="134"/>
            </a:xfrm>
            <a:custGeom>
              <a:avLst/>
              <a:gdLst>
                <a:gd name="T0" fmla="*/ 7007 w 181"/>
                <a:gd name="T1" fmla="*/ 2 h 171"/>
                <a:gd name="T2" fmla="*/ 7007 w 181"/>
                <a:gd name="T3" fmla="*/ 2 h 171"/>
                <a:gd name="T4" fmla="*/ 7007 w 181"/>
                <a:gd name="T5" fmla="*/ 2 h 171"/>
                <a:gd name="T6" fmla="*/ 6926 w 181"/>
                <a:gd name="T7" fmla="*/ 2 h 171"/>
                <a:gd name="T8" fmla="*/ 6926 w 181"/>
                <a:gd name="T9" fmla="*/ 1 h 171"/>
                <a:gd name="T10" fmla="*/ 6901 w 181"/>
                <a:gd name="T11" fmla="*/ 1 h 171"/>
                <a:gd name="T12" fmla="*/ 6901 w 181"/>
                <a:gd name="T13" fmla="*/ 0 h 171"/>
                <a:gd name="T14" fmla="*/ 6885 w 181"/>
                <a:gd name="T15" fmla="*/ 0 h 171"/>
                <a:gd name="T16" fmla="*/ 6885 w 181"/>
                <a:gd name="T17" fmla="*/ 0 h 171"/>
                <a:gd name="T18" fmla="*/ 6885 w 181"/>
                <a:gd name="T19" fmla="*/ 0 h 171"/>
                <a:gd name="T20" fmla="*/ 6832 w 181"/>
                <a:gd name="T21" fmla="*/ 0 h 171"/>
                <a:gd name="T22" fmla="*/ 6832 w 181"/>
                <a:gd name="T23" fmla="*/ 0 h 171"/>
                <a:gd name="T24" fmla="*/ 123 w 181"/>
                <a:gd name="T25" fmla="*/ 0 h 171"/>
                <a:gd name="T26" fmla="*/ 123 w 181"/>
                <a:gd name="T27" fmla="*/ 0 h 171"/>
                <a:gd name="T28" fmla="*/ 96 w 181"/>
                <a:gd name="T29" fmla="*/ 0 h 171"/>
                <a:gd name="T30" fmla="*/ 96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4 h 171"/>
                <a:gd name="T50" fmla="*/ 0 w 181"/>
                <a:gd name="T51" fmla="*/ 4 h 171"/>
                <a:gd name="T52" fmla="*/ 0 w 181"/>
                <a:gd name="T53" fmla="*/ 4 h 171"/>
                <a:gd name="T54" fmla="*/ 0 w 181"/>
                <a:gd name="T55" fmla="*/ 4 h 171"/>
                <a:gd name="T56" fmla="*/ 0 w 181"/>
                <a:gd name="T57" fmla="*/ 4 h 171"/>
                <a:gd name="T58" fmla="*/ 1 w 181"/>
                <a:gd name="T59" fmla="*/ 4 h 171"/>
                <a:gd name="T60" fmla="*/ 1 w 181"/>
                <a:gd name="T61" fmla="*/ 4 h 171"/>
                <a:gd name="T62" fmla="*/ 96 w 181"/>
                <a:gd name="T63" fmla="*/ 4 h 171"/>
                <a:gd name="T64" fmla="*/ 96 w 181"/>
                <a:gd name="T65" fmla="*/ 4 h 171"/>
                <a:gd name="T66" fmla="*/ 123 w 181"/>
                <a:gd name="T67" fmla="*/ 4 h 171"/>
                <a:gd name="T68" fmla="*/ 123 w 181"/>
                <a:gd name="T69" fmla="*/ 4 h 171"/>
                <a:gd name="T70" fmla="*/ 6832 w 181"/>
                <a:gd name="T71" fmla="*/ 4 h 171"/>
                <a:gd name="T72" fmla="*/ 6832 w 181"/>
                <a:gd name="T73" fmla="*/ 4 h 171"/>
                <a:gd name="T74" fmla="*/ 6885 w 181"/>
                <a:gd name="T75" fmla="*/ 4 h 171"/>
                <a:gd name="T76" fmla="*/ 6885 w 181"/>
                <a:gd name="T77" fmla="*/ 4 h 171"/>
                <a:gd name="T78" fmla="*/ 6901 w 181"/>
                <a:gd name="T79" fmla="*/ 4 h 171"/>
                <a:gd name="T80" fmla="*/ 6901 w 181"/>
                <a:gd name="T81" fmla="*/ 4 h 171"/>
                <a:gd name="T82" fmla="*/ 6901 w 181"/>
                <a:gd name="T83" fmla="*/ 4 h 171"/>
                <a:gd name="T84" fmla="*/ 6926 w 181"/>
                <a:gd name="T85" fmla="*/ 4 h 171"/>
                <a:gd name="T86" fmla="*/ 6926 w 181"/>
                <a:gd name="T87" fmla="*/ 4 h 171"/>
                <a:gd name="T88" fmla="*/ 7007 w 181"/>
                <a:gd name="T89" fmla="*/ 4 h 171"/>
                <a:gd name="T90" fmla="*/ 7007 w 181"/>
                <a:gd name="T91" fmla="*/ 4 h 171"/>
                <a:gd name="T92" fmla="*/ 700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8" name="Freeform 209"/>
            <p:cNvSpPr>
              <a:spLocks/>
            </p:cNvSpPr>
            <p:nvPr/>
          </p:nvSpPr>
          <p:spPr bwMode="auto">
            <a:xfrm>
              <a:off x="1262" y="3289"/>
              <a:ext cx="229" cy="133"/>
            </a:xfrm>
            <a:custGeom>
              <a:avLst/>
              <a:gdLst>
                <a:gd name="T0" fmla="*/ 6636 w 180"/>
                <a:gd name="T1" fmla="*/ 5 h 168"/>
                <a:gd name="T2" fmla="*/ 6636 w 180"/>
                <a:gd name="T3" fmla="*/ 5 h 168"/>
                <a:gd name="T4" fmla="*/ 6580 w 180"/>
                <a:gd name="T5" fmla="*/ 5 h 168"/>
                <a:gd name="T6" fmla="*/ 6580 w 180"/>
                <a:gd name="T7" fmla="*/ 5 h 168"/>
                <a:gd name="T8" fmla="*/ 6538 w 180"/>
                <a:gd name="T9" fmla="*/ 5 h 168"/>
                <a:gd name="T10" fmla="*/ 6538 w 180"/>
                <a:gd name="T11" fmla="*/ 5 h 168"/>
                <a:gd name="T12" fmla="*/ 6534 w 180"/>
                <a:gd name="T13" fmla="*/ 5 h 168"/>
                <a:gd name="T14" fmla="*/ 6534 w 180"/>
                <a:gd name="T15" fmla="*/ 5 h 168"/>
                <a:gd name="T16" fmla="*/ 95 w 180"/>
                <a:gd name="T17" fmla="*/ 5 h 168"/>
                <a:gd name="T18" fmla="*/ 95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95 w 180"/>
                <a:gd name="T53" fmla="*/ 0 h 168"/>
                <a:gd name="T54" fmla="*/ 95 w 180"/>
                <a:gd name="T55" fmla="*/ 0 h 168"/>
                <a:gd name="T56" fmla="*/ 6534 w 180"/>
                <a:gd name="T57" fmla="*/ 0 h 168"/>
                <a:gd name="T58" fmla="*/ 6534 w 180"/>
                <a:gd name="T59" fmla="*/ 0 h 168"/>
                <a:gd name="T60" fmla="*/ 6534 w 180"/>
                <a:gd name="T61" fmla="*/ 0 h 168"/>
                <a:gd name="T62" fmla="*/ 6538 w 180"/>
                <a:gd name="T63" fmla="*/ 0 h 168"/>
                <a:gd name="T64" fmla="*/ 6538 w 180"/>
                <a:gd name="T65" fmla="*/ 0 h 168"/>
                <a:gd name="T66" fmla="*/ 6538 w 180"/>
                <a:gd name="T67" fmla="*/ 1 h 168"/>
                <a:gd name="T68" fmla="*/ 6580 w 180"/>
                <a:gd name="T69" fmla="*/ 1 h 168"/>
                <a:gd name="T70" fmla="*/ 6580 w 180"/>
                <a:gd name="T71" fmla="*/ 1 h 168"/>
                <a:gd name="T72" fmla="*/ 6636 w 180"/>
                <a:gd name="T73" fmla="*/ 2 h 168"/>
                <a:gd name="T74" fmla="*/ 6636 w 180"/>
                <a:gd name="T75" fmla="*/ 2 h 168"/>
                <a:gd name="T76" fmla="*/ 6636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59" name="Freeform 210"/>
            <p:cNvSpPr>
              <a:spLocks/>
            </p:cNvSpPr>
            <p:nvPr/>
          </p:nvSpPr>
          <p:spPr bwMode="auto">
            <a:xfrm>
              <a:off x="1287" y="3307"/>
              <a:ext cx="179" cy="97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79 w 142"/>
                <a:gd name="T7" fmla="*/ 0 h 124"/>
                <a:gd name="T8" fmla="*/ 79 w 142"/>
                <a:gd name="T9" fmla="*/ 0 h 124"/>
                <a:gd name="T10" fmla="*/ 100 w 142"/>
                <a:gd name="T11" fmla="*/ 0 h 124"/>
                <a:gd name="T12" fmla="*/ 100 w 142"/>
                <a:gd name="T13" fmla="*/ 0 h 124"/>
                <a:gd name="T14" fmla="*/ 126 w 142"/>
                <a:gd name="T15" fmla="*/ 0 h 124"/>
                <a:gd name="T16" fmla="*/ 4349 w 142"/>
                <a:gd name="T17" fmla="*/ 0 h 124"/>
                <a:gd name="T18" fmla="*/ 4383 w 142"/>
                <a:gd name="T19" fmla="*/ 0 h 124"/>
                <a:gd name="T20" fmla="*/ 4430 w 142"/>
                <a:gd name="T21" fmla="*/ 0 h 124"/>
                <a:gd name="T22" fmla="*/ 4430 w 142"/>
                <a:gd name="T23" fmla="*/ 0 h 124"/>
                <a:gd name="T24" fmla="*/ 4446 w 142"/>
                <a:gd name="T25" fmla="*/ 0 h 124"/>
                <a:gd name="T26" fmla="*/ 4446 w 142"/>
                <a:gd name="T27" fmla="*/ 1 h 124"/>
                <a:gd name="T28" fmla="*/ 4499 w 142"/>
                <a:gd name="T29" fmla="*/ 1 h 124"/>
                <a:gd name="T30" fmla="*/ 4499 w 142"/>
                <a:gd name="T31" fmla="*/ 1 h 124"/>
                <a:gd name="T32" fmla="*/ 4507 w 142"/>
                <a:gd name="T33" fmla="*/ 2 h 124"/>
                <a:gd name="T34" fmla="*/ 4507 w 142"/>
                <a:gd name="T35" fmla="*/ 2 h 124"/>
                <a:gd name="T36" fmla="*/ 4527 w 142"/>
                <a:gd name="T37" fmla="*/ 2 h 124"/>
                <a:gd name="T38" fmla="*/ 4527 w 142"/>
                <a:gd name="T39" fmla="*/ 2 h 124"/>
                <a:gd name="T40" fmla="*/ 4527 w 142"/>
                <a:gd name="T41" fmla="*/ 2 h 124"/>
                <a:gd name="T42" fmla="*/ 4527 w 142"/>
                <a:gd name="T43" fmla="*/ 3 h 124"/>
                <a:gd name="T44" fmla="*/ 4527 w 142"/>
                <a:gd name="T45" fmla="*/ 3 h 124"/>
                <a:gd name="T46" fmla="*/ 4507 w 142"/>
                <a:gd name="T47" fmla="*/ 3 h 124"/>
                <a:gd name="T48" fmla="*/ 4507 w 142"/>
                <a:gd name="T49" fmla="*/ 3 h 124"/>
                <a:gd name="T50" fmla="*/ 4499 w 142"/>
                <a:gd name="T51" fmla="*/ 3 h 124"/>
                <a:gd name="T52" fmla="*/ 4499 w 142"/>
                <a:gd name="T53" fmla="*/ 3 h 124"/>
                <a:gd name="T54" fmla="*/ 4446 w 142"/>
                <a:gd name="T55" fmla="*/ 3 h 124"/>
                <a:gd name="T56" fmla="*/ 4446 w 142"/>
                <a:gd name="T57" fmla="*/ 3 h 124"/>
                <a:gd name="T58" fmla="*/ 4430 w 142"/>
                <a:gd name="T59" fmla="*/ 3 h 124"/>
                <a:gd name="T60" fmla="*/ 4430 w 142"/>
                <a:gd name="T61" fmla="*/ 3 h 124"/>
                <a:gd name="T62" fmla="*/ 4383 w 142"/>
                <a:gd name="T63" fmla="*/ 3 h 124"/>
                <a:gd name="T64" fmla="*/ 4349 w 142"/>
                <a:gd name="T65" fmla="*/ 3 h 124"/>
                <a:gd name="T66" fmla="*/ 126 w 142"/>
                <a:gd name="T67" fmla="*/ 3 h 124"/>
                <a:gd name="T68" fmla="*/ 100 w 142"/>
                <a:gd name="T69" fmla="*/ 3 h 124"/>
                <a:gd name="T70" fmla="*/ 100 w 142"/>
                <a:gd name="T71" fmla="*/ 3 h 124"/>
                <a:gd name="T72" fmla="*/ 79 w 142"/>
                <a:gd name="T73" fmla="*/ 3 h 124"/>
                <a:gd name="T74" fmla="*/ 79 w 142"/>
                <a:gd name="T75" fmla="*/ 3 h 124"/>
                <a:gd name="T76" fmla="*/ 1 w 142"/>
                <a:gd name="T77" fmla="*/ 3 h 124"/>
                <a:gd name="T78" fmla="*/ 1 w 142"/>
                <a:gd name="T79" fmla="*/ 3 h 124"/>
                <a:gd name="T80" fmla="*/ 0 w 142"/>
                <a:gd name="T81" fmla="*/ 3 h 124"/>
                <a:gd name="T82" fmla="*/ 0 w 142"/>
                <a:gd name="T83" fmla="*/ 3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0" name="Freeform 211"/>
            <p:cNvSpPr>
              <a:spLocks/>
            </p:cNvSpPr>
            <p:nvPr/>
          </p:nvSpPr>
          <p:spPr bwMode="auto">
            <a:xfrm>
              <a:off x="1279" y="3302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1 h 17"/>
                <a:gd name="T12" fmla="*/ 5669 w 153"/>
                <a:gd name="T13" fmla="*/ 1 h 17"/>
                <a:gd name="T14" fmla="*/ 5669 w 153"/>
                <a:gd name="T15" fmla="*/ 1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52 w 153"/>
                <a:gd name="T41" fmla="*/ 2 h 17"/>
                <a:gd name="T42" fmla="*/ 256 w 153"/>
                <a:gd name="T43" fmla="*/ 2 h 17"/>
                <a:gd name="T44" fmla="*/ 256 w 153"/>
                <a:gd name="T45" fmla="*/ 2 h 17"/>
                <a:gd name="T46" fmla="*/ 321 w 153"/>
                <a:gd name="T47" fmla="*/ 2 h 17"/>
                <a:gd name="T48" fmla="*/ 321 w 153"/>
                <a:gd name="T49" fmla="*/ 2 h 17"/>
                <a:gd name="T50" fmla="*/ 321 w 153"/>
                <a:gd name="T51" fmla="*/ 2 h 17"/>
                <a:gd name="T52" fmla="*/ 326 w 153"/>
                <a:gd name="T53" fmla="*/ 2 h 17"/>
                <a:gd name="T54" fmla="*/ 409 w 153"/>
                <a:gd name="T55" fmla="*/ 2 h 17"/>
                <a:gd name="T56" fmla="*/ 5307 w 153"/>
                <a:gd name="T57" fmla="*/ 2 h 17"/>
                <a:gd name="T58" fmla="*/ 5355 w 153"/>
                <a:gd name="T59" fmla="*/ 2 h 17"/>
                <a:gd name="T60" fmla="*/ 5401 w 153"/>
                <a:gd name="T61" fmla="*/ 2 h 17"/>
                <a:gd name="T62" fmla="*/ 5401 w 153"/>
                <a:gd name="T63" fmla="*/ 2 h 17"/>
                <a:gd name="T64" fmla="*/ 5431 w 153"/>
                <a:gd name="T65" fmla="*/ 2 h 17"/>
                <a:gd name="T66" fmla="*/ 5431 w 153"/>
                <a:gd name="T67" fmla="*/ 2 h 17"/>
                <a:gd name="T68" fmla="*/ 5431 w 153"/>
                <a:gd name="T69" fmla="*/ 2 h 17"/>
                <a:gd name="T70" fmla="*/ 5508 w 153"/>
                <a:gd name="T71" fmla="*/ 2 h 17"/>
                <a:gd name="T72" fmla="*/ 5777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1" name="Freeform 212"/>
            <p:cNvSpPr>
              <a:spLocks/>
            </p:cNvSpPr>
            <p:nvPr/>
          </p:nvSpPr>
          <p:spPr bwMode="auto">
            <a:xfrm>
              <a:off x="1277" y="3303"/>
              <a:ext cx="22" cy="106"/>
            </a:xfrm>
            <a:custGeom>
              <a:avLst/>
              <a:gdLst>
                <a:gd name="T0" fmla="*/ 10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3 h 135"/>
                <a:gd name="T16" fmla="*/ 0 w 17"/>
                <a:gd name="T17" fmla="*/ 3 h 135"/>
                <a:gd name="T18" fmla="*/ 0 w 17"/>
                <a:gd name="T19" fmla="*/ 3 h 135"/>
                <a:gd name="T20" fmla="*/ 0 w 17"/>
                <a:gd name="T21" fmla="*/ 3 h 135"/>
                <a:gd name="T22" fmla="*/ 0 w 17"/>
                <a:gd name="T23" fmla="*/ 3 h 135"/>
                <a:gd name="T24" fmla="*/ 1 w 17"/>
                <a:gd name="T25" fmla="*/ 3 h 135"/>
                <a:gd name="T26" fmla="*/ 102 w 17"/>
                <a:gd name="T27" fmla="*/ 3 h 135"/>
                <a:gd name="T28" fmla="*/ 102 w 17"/>
                <a:gd name="T29" fmla="*/ 3 h 135"/>
                <a:gd name="T30" fmla="*/ 132 w 17"/>
                <a:gd name="T31" fmla="*/ 3 h 135"/>
                <a:gd name="T32" fmla="*/ 765 w 17"/>
                <a:gd name="T33" fmla="*/ 3 h 135"/>
                <a:gd name="T34" fmla="*/ 701 w 17"/>
                <a:gd name="T35" fmla="*/ 3 h 135"/>
                <a:gd name="T36" fmla="*/ 701 w 17"/>
                <a:gd name="T37" fmla="*/ 3 h 135"/>
                <a:gd name="T38" fmla="*/ 661 w 17"/>
                <a:gd name="T39" fmla="*/ 3 h 135"/>
                <a:gd name="T40" fmla="*/ 661 w 17"/>
                <a:gd name="T41" fmla="*/ 3 h 135"/>
                <a:gd name="T42" fmla="*/ 620 w 17"/>
                <a:gd name="T43" fmla="*/ 3 h 135"/>
                <a:gd name="T44" fmla="*/ 620 w 17"/>
                <a:gd name="T45" fmla="*/ 3 h 135"/>
                <a:gd name="T46" fmla="*/ 620 w 17"/>
                <a:gd name="T47" fmla="*/ 2 h 135"/>
                <a:gd name="T48" fmla="*/ 620 w 17"/>
                <a:gd name="T49" fmla="*/ 2 h 135"/>
                <a:gd name="T50" fmla="*/ 620 w 17"/>
                <a:gd name="T51" fmla="*/ 2 h 135"/>
                <a:gd name="T52" fmla="*/ 661 w 17"/>
                <a:gd name="T53" fmla="*/ 2 h 135"/>
                <a:gd name="T54" fmla="*/ 701 w 17"/>
                <a:gd name="T55" fmla="*/ 2 h 135"/>
                <a:gd name="T56" fmla="*/ 701 w 17"/>
                <a:gd name="T57" fmla="*/ 2 h 135"/>
                <a:gd name="T58" fmla="*/ 10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2" name="Freeform 213"/>
            <p:cNvSpPr>
              <a:spLocks/>
            </p:cNvSpPr>
            <p:nvPr/>
          </p:nvSpPr>
          <p:spPr bwMode="auto">
            <a:xfrm>
              <a:off x="1279" y="3304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3" name="Freeform 214"/>
            <p:cNvSpPr>
              <a:spLocks/>
            </p:cNvSpPr>
            <p:nvPr/>
          </p:nvSpPr>
          <p:spPr bwMode="auto">
            <a:xfrm>
              <a:off x="1279" y="3302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2 h 17"/>
                <a:gd name="T12" fmla="*/ 5669 w 153"/>
                <a:gd name="T13" fmla="*/ 2 h 17"/>
                <a:gd name="T14" fmla="*/ 5669 w 153"/>
                <a:gd name="T15" fmla="*/ 2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4" name="Freeform 215"/>
            <p:cNvSpPr>
              <a:spLocks/>
            </p:cNvSpPr>
            <p:nvPr/>
          </p:nvSpPr>
          <p:spPr bwMode="auto">
            <a:xfrm>
              <a:off x="1243" y="3452"/>
              <a:ext cx="274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8138 w 215"/>
                <a:gd name="T5" fmla="*/ 0 h 72"/>
                <a:gd name="T6" fmla="*/ 8138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5" name="Freeform 216"/>
            <p:cNvSpPr>
              <a:spLocks/>
            </p:cNvSpPr>
            <p:nvPr/>
          </p:nvSpPr>
          <p:spPr bwMode="auto">
            <a:xfrm>
              <a:off x="1240" y="3452"/>
              <a:ext cx="279" cy="18"/>
            </a:xfrm>
            <a:custGeom>
              <a:avLst/>
              <a:gdLst>
                <a:gd name="T0" fmla="*/ 2998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8257 w 219"/>
                <a:gd name="T7" fmla="*/ 2 h 23"/>
                <a:gd name="T8" fmla="*/ 8133 w 219"/>
                <a:gd name="T9" fmla="*/ 0 h 23"/>
                <a:gd name="T10" fmla="*/ 5191 w 219"/>
                <a:gd name="T11" fmla="*/ 0 h 23"/>
                <a:gd name="T12" fmla="*/ 2998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6" name="Freeform 217"/>
            <p:cNvSpPr>
              <a:spLocks/>
            </p:cNvSpPr>
            <p:nvPr/>
          </p:nvSpPr>
          <p:spPr bwMode="auto">
            <a:xfrm>
              <a:off x="1431" y="3457"/>
              <a:ext cx="72" cy="13"/>
            </a:xfrm>
            <a:custGeom>
              <a:avLst/>
              <a:gdLst>
                <a:gd name="T0" fmla="*/ 0 w 56"/>
                <a:gd name="T1" fmla="*/ 2 h 17"/>
                <a:gd name="T2" fmla="*/ 787 w 56"/>
                <a:gd name="T3" fmla="*/ 2 h 17"/>
                <a:gd name="T4" fmla="*/ 787 w 56"/>
                <a:gd name="T5" fmla="*/ 0 h 17"/>
                <a:gd name="T6" fmla="*/ 1517 w 56"/>
                <a:gd name="T7" fmla="*/ 0 h 17"/>
                <a:gd name="T8" fmla="*/ 1517 w 56"/>
                <a:gd name="T9" fmla="*/ 2 h 17"/>
                <a:gd name="T10" fmla="*/ 2382 w 56"/>
                <a:gd name="T11" fmla="*/ 2 h 17"/>
                <a:gd name="T12" fmla="*/ 2382 w 56"/>
                <a:gd name="T13" fmla="*/ 2 h 17"/>
                <a:gd name="T14" fmla="*/ 1517 w 56"/>
                <a:gd name="T15" fmla="*/ 2 h 17"/>
                <a:gd name="T16" fmla="*/ 1517 w 56"/>
                <a:gd name="T17" fmla="*/ 2 h 17"/>
                <a:gd name="T18" fmla="*/ 787 w 56"/>
                <a:gd name="T19" fmla="*/ 2 h 17"/>
                <a:gd name="T20" fmla="*/ 78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7" name="Freeform 218"/>
            <p:cNvSpPr>
              <a:spLocks/>
            </p:cNvSpPr>
            <p:nvPr/>
          </p:nvSpPr>
          <p:spPr bwMode="auto">
            <a:xfrm>
              <a:off x="1431" y="3462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8" name="Freeform 219"/>
            <p:cNvSpPr>
              <a:spLocks/>
            </p:cNvSpPr>
            <p:nvPr/>
          </p:nvSpPr>
          <p:spPr bwMode="auto">
            <a:xfrm>
              <a:off x="1455" y="3457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69" name="Freeform 220"/>
            <p:cNvSpPr>
              <a:spLocks/>
            </p:cNvSpPr>
            <p:nvPr/>
          </p:nvSpPr>
          <p:spPr bwMode="auto">
            <a:xfrm>
              <a:off x="1501" y="34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0" name="Freeform 221"/>
            <p:cNvSpPr>
              <a:spLocks/>
            </p:cNvSpPr>
            <p:nvPr/>
          </p:nvSpPr>
          <p:spPr bwMode="auto">
            <a:xfrm>
              <a:off x="1477" y="3457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1" name="Freeform 222"/>
            <p:cNvSpPr>
              <a:spLocks/>
            </p:cNvSpPr>
            <p:nvPr/>
          </p:nvSpPr>
          <p:spPr bwMode="auto">
            <a:xfrm>
              <a:off x="1456" y="3460"/>
              <a:ext cx="22" cy="14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2" name="Freeform 223"/>
            <p:cNvSpPr>
              <a:spLocks/>
            </p:cNvSpPr>
            <p:nvPr/>
          </p:nvSpPr>
          <p:spPr bwMode="auto">
            <a:xfrm>
              <a:off x="1434" y="3463"/>
              <a:ext cx="69" cy="13"/>
            </a:xfrm>
            <a:custGeom>
              <a:avLst/>
              <a:gdLst>
                <a:gd name="T0" fmla="*/ 0 w 54"/>
                <a:gd name="T1" fmla="*/ 0 h 17"/>
                <a:gd name="T2" fmla="*/ 2098 w 54"/>
                <a:gd name="T3" fmla="*/ 0 h 17"/>
                <a:gd name="T4" fmla="*/ 2098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3" name="Freeform 224"/>
            <p:cNvSpPr>
              <a:spLocks/>
            </p:cNvSpPr>
            <p:nvPr/>
          </p:nvSpPr>
          <p:spPr bwMode="auto">
            <a:xfrm>
              <a:off x="1455" y="3458"/>
              <a:ext cx="24" cy="13"/>
            </a:xfrm>
            <a:custGeom>
              <a:avLst/>
              <a:gdLst>
                <a:gd name="T0" fmla="*/ 619 w 19"/>
                <a:gd name="T1" fmla="*/ 2 h 17"/>
                <a:gd name="T2" fmla="*/ 560 w 19"/>
                <a:gd name="T3" fmla="*/ 2 h 17"/>
                <a:gd name="T4" fmla="*/ 560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4" name="Freeform 225"/>
            <p:cNvSpPr>
              <a:spLocks/>
            </p:cNvSpPr>
            <p:nvPr/>
          </p:nvSpPr>
          <p:spPr bwMode="auto">
            <a:xfrm>
              <a:off x="1372" y="3465"/>
              <a:ext cx="23" cy="13"/>
            </a:xfrm>
            <a:custGeom>
              <a:avLst/>
              <a:gdLst>
                <a:gd name="T0" fmla="*/ 1525 w 17"/>
                <a:gd name="T1" fmla="*/ 0 h 17"/>
                <a:gd name="T2" fmla="*/ 152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152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5" name="Freeform 226"/>
            <p:cNvSpPr>
              <a:spLocks/>
            </p:cNvSpPr>
            <p:nvPr/>
          </p:nvSpPr>
          <p:spPr bwMode="auto">
            <a:xfrm>
              <a:off x="1372" y="3465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1525 w 17"/>
                <a:gd name="T3" fmla="*/ 0 h 17"/>
                <a:gd name="T4" fmla="*/ 152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6" name="Freeform 227"/>
            <p:cNvSpPr>
              <a:spLocks/>
            </p:cNvSpPr>
            <p:nvPr/>
          </p:nvSpPr>
          <p:spPr bwMode="auto">
            <a:xfrm>
              <a:off x="1353" y="3459"/>
              <a:ext cx="57" cy="13"/>
            </a:xfrm>
            <a:custGeom>
              <a:avLst/>
              <a:gdLst>
                <a:gd name="T0" fmla="*/ 680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680 w 44"/>
                <a:gd name="T7" fmla="*/ 2 h 17"/>
                <a:gd name="T8" fmla="*/ 680 w 44"/>
                <a:gd name="T9" fmla="*/ 0 h 17"/>
                <a:gd name="T10" fmla="*/ 1362 w 44"/>
                <a:gd name="T11" fmla="*/ 0 h 17"/>
                <a:gd name="T12" fmla="*/ 1362 w 44"/>
                <a:gd name="T13" fmla="*/ 2 h 17"/>
                <a:gd name="T14" fmla="*/ 2114 w 44"/>
                <a:gd name="T15" fmla="*/ 2 h 17"/>
                <a:gd name="T16" fmla="*/ 2114 w 44"/>
                <a:gd name="T17" fmla="*/ 2 h 17"/>
                <a:gd name="T18" fmla="*/ 1362 w 44"/>
                <a:gd name="T19" fmla="*/ 2 h 17"/>
                <a:gd name="T20" fmla="*/ 680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7" name="Freeform 228"/>
            <p:cNvSpPr>
              <a:spLocks/>
            </p:cNvSpPr>
            <p:nvPr/>
          </p:nvSpPr>
          <p:spPr bwMode="auto">
            <a:xfrm>
              <a:off x="1372" y="3459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1525 w 17"/>
                <a:gd name="T3" fmla="*/ 0 h 17"/>
                <a:gd name="T4" fmla="*/ 152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8" name="Freeform 229"/>
            <p:cNvSpPr>
              <a:spLocks/>
            </p:cNvSpPr>
            <p:nvPr/>
          </p:nvSpPr>
          <p:spPr bwMode="auto">
            <a:xfrm>
              <a:off x="1312" y="3456"/>
              <a:ext cx="25" cy="14"/>
            </a:xfrm>
            <a:custGeom>
              <a:avLst/>
              <a:gdLst>
                <a:gd name="T0" fmla="*/ 120 w 20"/>
                <a:gd name="T1" fmla="*/ 2 h 17"/>
                <a:gd name="T2" fmla="*/ 77 w 20"/>
                <a:gd name="T3" fmla="*/ 2 h 17"/>
                <a:gd name="T4" fmla="*/ 62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62 w 20"/>
                <a:gd name="T25" fmla="*/ 1 h 17"/>
                <a:gd name="T26" fmla="*/ 77 w 20"/>
                <a:gd name="T27" fmla="*/ 0 h 17"/>
                <a:gd name="T28" fmla="*/ 96 w 20"/>
                <a:gd name="T29" fmla="*/ 0 h 17"/>
                <a:gd name="T30" fmla="*/ 120 w 20"/>
                <a:gd name="T31" fmla="*/ 0 h 17"/>
                <a:gd name="T32" fmla="*/ 339 w 20"/>
                <a:gd name="T33" fmla="*/ 0 h 17"/>
                <a:gd name="T34" fmla="*/ 363 w 20"/>
                <a:gd name="T35" fmla="*/ 0 h 17"/>
                <a:gd name="T36" fmla="*/ 424 w 20"/>
                <a:gd name="T37" fmla="*/ 0 h 17"/>
                <a:gd name="T38" fmla="*/ 454 w 20"/>
                <a:gd name="T39" fmla="*/ 1 h 17"/>
                <a:gd name="T40" fmla="*/ 460 w 20"/>
                <a:gd name="T41" fmla="*/ 2 h 17"/>
                <a:gd name="T42" fmla="*/ 460 w 20"/>
                <a:gd name="T43" fmla="*/ 2 h 17"/>
                <a:gd name="T44" fmla="*/ 521 w 20"/>
                <a:gd name="T45" fmla="*/ 2 h 17"/>
                <a:gd name="T46" fmla="*/ 521 w 20"/>
                <a:gd name="T47" fmla="*/ 2 h 17"/>
                <a:gd name="T48" fmla="*/ 521 w 20"/>
                <a:gd name="T49" fmla="*/ 2 h 17"/>
                <a:gd name="T50" fmla="*/ 521 w 20"/>
                <a:gd name="T51" fmla="*/ 2 h 17"/>
                <a:gd name="T52" fmla="*/ 460 w 20"/>
                <a:gd name="T53" fmla="*/ 2 h 17"/>
                <a:gd name="T54" fmla="*/ 454 w 20"/>
                <a:gd name="T55" fmla="*/ 2 h 17"/>
                <a:gd name="T56" fmla="*/ 424 w 20"/>
                <a:gd name="T57" fmla="*/ 2 h 17"/>
                <a:gd name="T58" fmla="*/ 363 w 20"/>
                <a:gd name="T59" fmla="*/ 2 h 17"/>
                <a:gd name="T60" fmla="*/ 363 w 20"/>
                <a:gd name="T61" fmla="*/ 2 h 17"/>
                <a:gd name="T62" fmla="*/ 339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79" name="Freeform 230"/>
            <p:cNvSpPr>
              <a:spLocks/>
            </p:cNvSpPr>
            <p:nvPr/>
          </p:nvSpPr>
          <p:spPr bwMode="auto">
            <a:xfrm>
              <a:off x="1342" y="3452"/>
              <a:ext cx="21" cy="30"/>
            </a:xfrm>
            <a:custGeom>
              <a:avLst/>
              <a:gdLst>
                <a:gd name="T0" fmla="*/ 187 w 17"/>
                <a:gd name="T1" fmla="*/ 0 h 38"/>
                <a:gd name="T2" fmla="*/ 0 w 17"/>
                <a:gd name="T3" fmla="*/ 2 h 38"/>
                <a:gd name="T4" fmla="*/ 392 w 17"/>
                <a:gd name="T5" fmla="*/ 2 h 38"/>
                <a:gd name="T6" fmla="*/ 392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80" name="Freeform 231"/>
            <p:cNvSpPr>
              <a:spLocks/>
            </p:cNvSpPr>
            <p:nvPr/>
          </p:nvSpPr>
          <p:spPr bwMode="auto">
            <a:xfrm>
              <a:off x="1416" y="3452"/>
              <a:ext cx="21" cy="57"/>
            </a:xfrm>
            <a:custGeom>
              <a:avLst/>
              <a:gdLst>
                <a:gd name="T0" fmla="*/ 0 w 17"/>
                <a:gd name="T1" fmla="*/ 0 h 72"/>
                <a:gd name="T2" fmla="*/ 392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81" name="Freeform 232"/>
            <p:cNvSpPr>
              <a:spLocks/>
            </p:cNvSpPr>
            <p:nvPr/>
          </p:nvSpPr>
          <p:spPr bwMode="auto">
            <a:xfrm>
              <a:off x="1258" y="3486"/>
              <a:ext cx="318" cy="32"/>
            </a:xfrm>
            <a:custGeom>
              <a:avLst/>
              <a:gdLst>
                <a:gd name="T0" fmla="*/ 0 w 250"/>
                <a:gd name="T1" fmla="*/ 2 h 41"/>
                <a:gd name="T2" fmla="*/ 9218 w 250"/>
                <a:gd name="T3" fmla="*/ 2 h 41"/>
                <a:gd name="T4" fmla="*/ 8852 w 250"/>
                <a:gd name="T5" fmla="*/ 0 h 41"/>
                <a:gd name="T6" fmla="*/ 40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82" name="Freeform 233"/>
            <p:cNvSpPr>
              <a:spLocks/>
            </p:cNvSpPr>
            <p:nvPr/>
          </p:nvSpPr>
          <p:spPr bwMode="auto">
            <a:xfrm>
              <a:off x="1258" y="3518"/>
              <a:ext cx="319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071 w 251"/>
                <a:gd name="T5" fmla="*/ 0 h 17"/>
                <a:gd name="T6" fmla="*/ 911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83" name="Freeform 234"/>
            <p:cNvSpPr>
              <a:spLocks/>
            </p:cNvSpPr>
            <p:nvPr/>
          </p:nvSpPr>
          <p:spPr bwMode="auto">
            <a:xfrm>
              <a:off x="1279" y="3491"/>
              <a:ext cx="284" cy="22"/>
            </a:xfrm>
            <a:custGeom>
              <a:avLst/>
              <a:gdLst>
                <a:gd name="T0" fmla="*/ 0 w 223"/>
                <a:gd name="T1" fmla="*/ 2 h 28"/>
                <a:gd name="T2" fmla="*/ 8326 w 223"/>
                <a:gd name="T3" fmla="*/ 2 h 28"/>
                <a:gd name="T4" fmla="*/ 8050 w 223"/>
                <a:gd name="T5" fmla="*/ 0 h 28"/>
                <a:gd name="T6" fmla="*/ 320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84" name="Line 235"/>
            <p:cNvSpPr>
              <a:spLocks noChangeShapeType="1"/>
            </p:cNvSpPr>
            <p:nvPr/>
          </p:nvSpPr>
          <p:spPr bwMode="auto">
            <a:xfrm>
              <a:off x="1152" y="2827"/>
              <a:ext cx="19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85" name="Text Box 236"/>
            <p:cNvSpPr txBox="1">
              <a:spLocks noChangeArrowheads="1"/>
            </p:cNvSpPr>
            <p:nvPr/>
          </p:nvSpPr>
          <p:spPr bwMode="auto">
            <a:xfrm>
              <a:off x="548" y="2399"/>
              <a:ext cx="86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100 Mbps links</a:t>
              </a:r>
            </a:p>
          </p:txBody>
        </p:sp>
        <p:sp>
          <p:nvSpPr>
            <p:cNvPr id="79086" name="Text Box 237"/>
            <p:cNvSpPr txBox="1">
              <a:spLocks noChangeArrowheads="1"/>
            </p:cNvSpPr>
            <p:nvPr/>
          </p:nvSpPr>
          <p:spPr bwMode="auto">
            <a:xfrm>
              <a:off x="761" y="2938"/>
              <a:ext cx="79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10 Mbps links</a:t>
              </a:r>
            </a:p>
          </p:txBody>
        </p:sp>
        <p:pic>
          <p:nvPicPr>
            <p:cNvPr id="79087" name="Picture 23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8" y="808"/>
              <a:ext cx="37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088" name="Text Box 239"/>
            <p:cNvSpPr txBox="1">
              <a:spLocks noChangeArrowheads="1"/>
            </p:cNvSpPr>
            <p:nvPr/>
          </p:nvSpPr>
          <p:spPr bwMode="auto">
            <a:xfrm>
              <a:off x="3382" y="864"/>
              <a:ext cx="39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accent1"/>
                  </a:solidFill>
                  <a:latin typeface="Arial" charset="0"/>
                </a:rPr>
                <a:t>Server</a:t>
              </a:r>
            </a:p>
          </p:txBody>
        </p:sp>
        <p:pic>
          <p:nvPicPr>
            <p:cNvPr id="79089" name="Picture 24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9" y="813"/>
              <a:ext cx="37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090" name="Text Box 241"/>
            <p:cNvSpPr txBox="1">
              <a:spLocks noChangeArrowheads="1"/>
            </p:cNvSpPr>
            <p:nvPr/>
          </p:nvSpPr>
          <p:spPr bwMode="auto">
            <a:xfrm>
              <a:off x="2913" y="869"/>
              <a:ext cx="39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accent1"/>
                  </a:solidFill>
                  <a:latin typeface="Arial" charset="0"/>
                </a:rPr>
                <a:t>Server</a:t>
              </a:r>
            </a:p>
          </p:txBody>
        </p:sp>
        <p:pic>
          <p:nvPicPr>
            <p:cNvPr id="79091" name="Picture 24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2" y="2088"/>
              <a:ext cx="37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092" name="Text Box 243"/>
            <p:cNvSpPr txBox="1">
              <a:spLocks noChangeArrowheads="1"/>
            </p:cNvSpPr>
            <p:nvPr/>
          </p:nvSpPr>
          <p:spPr bwMode="auto">
            <a:xfrm>
              <a:off x="2355" y="2144"/>
              <a:ext cx="39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accent1"/>
                  </a:solidFill>
                  <a:latin typeface="Arial" charset="0"/>
                </a:rPr>
                <a:t>Server</a:t>
              </a:r>
            </a:p>
          </p:txBody>
        </p:sp>
        <p:sp>
          <p:nvSpPr>
            <p:cNvPr id="79093" name="Line 244"/>
            <p:cNvSpPr>
              <a:spLocks noChangeShapeType="1"/>
            </p:cNvSpPr>
            <p:nvPr/>
          </p:nvSpPr>
          <p:spPr bwMode="auto">
            <a:xfrm flipH="1">
              <a:off x="2898" y="2384"/>
              <a:ext cx="104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94" name="Line 245"/>
            <p:cNvSpPr>
              <a:spLocks noChangeShapeType="1"/>
            </p:cNvSpPr>
            <p:nvPr/>
          </p:nvSpPr>
          <p:spPr bwMode="auto">
            <a:xfrm>
              <a:off x="3387" y="2402"/>
              <a:ext cx="164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95" name="Line 246"/>
            <p:cNvSpPr>
              <a:spLocks noChangeShapeType="1"/>
            </p:cNvSpPr>
            <p:nvPr/>
          </p:nvSpPr>
          <p:spPr bwMode="auto">
            <a:xfrm flipH="1">
              <a:off x="2407" y="2809"/>
              <a:ext cx="312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96" name="Line 247"/>
            <p:cNvSpPr>
              <a:spLocks noChangeShapeType="1"/>
            </p:cNvSpPr>
            <p:nvPr/>
          </p:nvSpPr>
          <p:spPr bwMode="auto">
            <a:xfrm flipH="1">
              <a:off x="2770" y="2813"/>
              <a:ext cx="103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097" name="Freeform 248"/>
            <p:cNvSpPr>
              <a:spLocks/>
            </p:cNvSpPr>
            <p:nvPr/>
          </p:nvSpPr>
          <p:spPr bwMode="auto">
            <a:xfrm>
              <a:off x="2163" y="3166"/>
              <a:ext cx="263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992 w 206"/>
                <a:gd name="T5" fmla="*/ 0 h 20"/>
                <a:gd name="T6" fmla="*/ 7992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98" name="Freeform 249"/>
            <p:cNvSpPr>
              <a:spLocks/>
            </p:cNvSpPr>
            <p:nvPr/>
          </p:nvSpPr>
          <p:spPr bwMode="auto">
            <a:xfrm>
              <a:off x="2153" y="3091"/>
              <a:ext cx="280" cy="27"/>
            </a:xfrm>
            <a:custGeom>
              <a:avLst/>
              <a:gdLst>
                <a:gd name="T0" fmla="*/ 7069 w 220"/>
                <a:gd name="T1" fmla="*/ 0 h 34"/>
                <a:gd name="T2" fmla="*/ 8166 w 220"/>
                <a:gd name="T3" fmla="*/ 2 h 34"/>
                <a:gd name="T4" fmla="*/ 0 w 220"/>
                <a:gd name="T5" fmla="*/ 2 h 34"/>
                <a:gd name="T6" fmla="*/ 1087 w 220"/>
                <a:gd name="T7" fmla="*/ 0 h 34"/>
                <a:gd name="T8" fmla="*/ 706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099" name="Freeform 250"/>
            <p:cNvSpPr>
              <a:spLocks/>
            </p:cNvSpPr>
            <p:nvPr/>
          </p:nvSpPr>
          <p:spPr bwMode="auto">
            <a:xfrm>
              <a:off x="2226" y="3088"/>
              <a:ext cx="132" cy="19"/>
            </a:xfrm>
            <a:custGeom>
              <a:avLst/>
              <a:gdLst>
                <a:gd name="T0" fmla="*/ 3631 w 104"/>
                <a:gd name="T1" fmla="*/ 2 h 24"/>
                <a:gd name="T2" fmla="*/ 3588 w 104"/>
                <a:gd name="T3" fmla="*/ 2 h 24"/>
                <a:gd name="T4" fmla="*/ 3462 w 104"/>
                <a:gd name="T5" fmla="*/ 2 h 24"/>
                <a:gd name="T6" fmla="*/ 3313 w 104"/>
                <a:gd name="T7" fmla="*/ 2 h 24"/>
                <a:gd name="T8" fmla="*/ 3111 w 104"/>
                <a:gd name="T9" fmla="*/ 2 h 24"/>
                <a:gd name="T10" fmla="*/ 2861 w 104"/>
                <a:gd name="T11" fmla="*/ 2 h 24"/>
                <a:gd name="T12" fmla="*/ 2577 w 104"/>
                <a:gd name="T13" fmla="*/ 1 h 24"/>
                <a:gd name="T14" fmla="*/ 2292 w 104"/>
                <a:gd name="T15" fmla="*/ 0 h 24"/>
                <a:gd name="T16" fmla="*/ 1974 w 104"/>
                <a:gd name="T17" fmla="*/ 0 h 24"/>
                <a:gd name="T18" fmla="*/ 1641 w 104"/>
                <a:gd name="T19" fmla="*/ 0 h 24"/>
                <a:gd name="T20" fmla="*/ 1323 w 104"/>
                <a:gd name="T21" fmla="*/ 0 h 24"/>
                <a:gd name="T22" fmla="*/ 1042 w 104"/>
                <a:gd name="T23" fmla="*/ 1 h 24"/>
                <a:gd name="T24" fmla="*/ 760 w 104"/>
                <a:gd name="T25" fmla="*/ 2 h 24"/>
                <a:gd name="T26" fmla="*/ 510 w 104"/>
                <a:gd name="T27" fmla="*/ 2 h 24"/>
                <a:gd name="T28" fmla="*/ 310 w 104"/>
                <a:gd name="T29" fmla="*/ 2 h 24"/>
                <a:gd name="T30" fmla="*/ 151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1 w 104"/>
                <a:gd name="T41" fmla="*/ 2 h 24"/>
                <a:gd name="T42" fmla="*/ 310 w 104"/>
                <a:gd name="T43" fmla="*/ 2 h 24"/>
                <a:gd name="T44" fmla="*/ 510 w 104"/>
                <a:gd name="T45" fmla="*/ 2 h 24"/>
                <a:gd name="T46" fmla="*/ 760 w 104"/>
                <a:gd name="T47" fmla="*/ 2 h 24"/>
                <a:gd name="T48" fmla="*/ 1042 w 104"/>
                <a:gd name="T49" fmla="*/ 2 h 24"/>
                <a:gd name="T50" fmla="*/ 1323 w 104"/>
                <a:gd name="T51" fmla="*/ 2 h 24"/>
                <a:gd name="T52" fmla="*/ 1641 w 104"/>
                <a:gd name="T53" fmla="*/ 2 h 24"/>
                <a:gd name="T54" fmla="*/ 1974 w 104"/>
                <a:gd name="T55" fmla="*/ 2 h 24"/>
                <a:gd name="T56" fmla="*/ 2292 w 104"/>
                <a:gd name="T57" fmla="*/ 2 h 24"/>
                <a:gd name="T58" fmla="*/ 2577 w 104"/>
                <a:gd name="T59" fmla="*/ 2 h 24"/>
                <a:gd name="T60" fmla="*/ 2861 w 104"/>
                <a:gd name="T61" fmla="*/ 2 h 24"/>
                <a:gd name="T62" fmla="*/ 3111 w 104"/>
                <a:gd name="T63" fmla="*/ 2 h 24"/>
                <a:gd name="T64" fmla="*/ 3313 w 104"/>
                <a:gd name="T65" fmla="*/ 2 h 24"/>
                <a:gd name="T66" fmla="*/ 3462 w 104"/>
                <a:gd name="T67" fmla="*/ 2 h 24"/>
                <a:gd name="T68" fmla="*/ 3588 w 104"/>
                <a:gd name="T69" fmla="*/ 2 h 24"/>
                <a:gd name="T70" fmla="*/ 3631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0" name="Freeform 251"/>
            <p:cNvSpPr>
              <a:spLocks/>
            </p:cNvSpPr>
            <p:nvPr/>
          </p:nvSpPr>
          <p:spPr bwMode="auto">
            <a:xfrm>
              <a:off x="2226" y="3097"/>
              <a:ext cx="132" cy="14"/>
            </a:xfrm>
            <a:custGeom>
              <a:avLst/>
              <a:gdLst>
                <a:gd name="T0" fmla="*/ 3631 w 104"/>
                <a:gd name="T1" fmla="*/ 2 h 17"/>
                <a:gd name="T2" fmla="*/ 3588 w 104"/>
                <a:gd name="T3" fmla="*/ 2 h 17"/>
                <a:gd name="T4" fmla="*/ 3462 w 104"/>
                <a:gd name="T5" fmla="*/ 2 h 17"/>
                <a:gd name="T6" fmla="*/ 3313 w 104"/>
                <a:gd name="T7" fmla="*/ 2 h 17"/>
                <a:gd name="T8" fmla="*/ 3111 w 104"/>
                <a:gd name="T9" fmla="*/ 2 h 17"/>
                <a:gd name="T10" fmla="*/ 2861 w 104"/>
                <a:gd name="T11" fmla="*/ 2 h 17"/>
                <a:gd name="T12" fmla="*/ 2577 w 104"/>
                <a:gd name="T13" fmla="*/ 2 h 17"/>
                <a:gd name="T14" fmla="*/ 2292 w 104"/>
                <a:gd name="T15" fmla="*/ 2 h 17"/>
                <a:gd name="T16" fmla="*/ 1974 w 104"/>
                <a:gd name="T17" fmla="*/ 2 h 17"/>
                <a:gd name="T18" fmla="*/ 1641 w 104"/>
                <a:gd name="T19" fmla="*/ 2 h 17"/>
                <a:gd name="T20" fmla="*/ 1323 w 104"/>
                <a:gd name="T21" fmla="*/ 2 h 17"/>
                <a:gd name="T22" fmla="*/ 1042 w 104"/>
                <a:gd name="T23" fmla="*/ 2 h 17"/>
                <a:gd name="T24" fmla="*/ 760 w 104"/>
                <a:gd name="T25" fmla="*/ 2 h 17"/>
                <a:gd name="T26" fmla="*/ 510 w 104"/>
                <a:gd name="T27" fmla="*/ 2 h 17"/>
                <a:gd name="T28" fmla="*/ 310 w 104"/>
                <a:gd name="T29" fmla="*/ 2 h 17"/>
                <a:gd name="T30" fmla="*/ 151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19 w 104"/>
                <a:gd name="T41" fmla="*/ 2 h 17"/>
                <a:gd name="T42" fmla="*/ 244 w 104"/>
                <a:gd name="T43" fmla="*/ 2 h 17"/>
                <a:gd name="T44" fmla="*/ 407 w 104"/>
                <a:gd name="T45" fmla="*/ 2 h 17"/>
                <a:gd name="T46" fmla="*/ 633 w 104"/>
                <a:gd name="T47" fmla="*/ 2 h 17"/>
                <a:gd name="T48" fmla="*/ 918 w 104"/>
                <a:gd name="T49" fmla="*/ 2 h 17"/>
                <a:gd name="T50" fmla="*/ 1169 w 104"/>
                <a:gd name="T51" fmla="*/ 2 h 17"/>
                <a:gd name="T52" fmla="*/ 1484 w 104"/>
                <a:gd name="T53" fmla="*/ 2 h 17"/>
                <a:gd name="T54" fmla="*/ 1838 w 104"/>
                <a:gd name="T55" fmla="*/ 2 h 17"/>
                <a:gd name="T56" fmla="*/ 2131 w 104"/>
                <a:gd name="T57" fmla="*/ 2 h 17"/>
                <a:gd name="T58" fmla="*/ 2470 w 104"/>
                <a:gd name="T59" fmla="*/ 2 h 17"/>
                <a:gd name="T60" fmla="*/ 2705 w 104"/>
                <a:gd name="T61" fmla="*/ 2 h 17"/>
                <a:gd name="T62" fmla="*/ 3023 w 104"/>
                <a:gd name="T63" fmla="*/ 2 h 17"/>
                <a:gd name="T64" fmla="*/ 3229 w 104"/>
                <a:gd name="T65" fmla="*/ 2 h 17"/>
                <a:gd name="T66" fmla="*/ 3424 w 104"/>
                <a:gd name="T67" fmla="*/ 2 h 17"/>
                <a:gd name="T68" fmla="*/ 3549 w 104"/>
                <a:gd name="T69" fmla="*/ 2 h 17"/>
                <a:gd name="T70" fmla="*/ 3631 w 104"/>
                <a:gd name="T71" fmla="*/ 2 h 17"/>
                <a:gd name="T72" fmla="*/ 3692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1" name="Freeform 252"/>
            <p:cNvSpPr>
              <a:spLocks/>
            </p:cNvSpPr>
            <p:nvPr/>
          </p:nvSpPr>
          <p:spPr bwMode="auto">
            <a:xfrm>
              <a:off x="2153" y="3117"/>
              <a:ext cx="280" cy="61"/>
            </a:xfrm>
            <a:custGeom>
              <a:avLst/>
              <a:gdLst>
                <a:gd name="T0" fmla="*/ 0 w 220"/>
                <a:gd name="T1" fmla="*/ 2 h 77"/>
                <a:gd name="T2" fmla="*/ 8166 w 220"/>
                <a:gd name="T3" fmla="*/ 2 h 77"/>
                <a:gd name="T4" fmla="*/ 8166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2" name="Freeform 253"/>
            <p:cNvSpPr>
              <a:spLocks/>
            </p:cNvSpPr>
            <p:nvPr/>
          </p:nvSpPr>
          <p:spPr bwMode="auto">
            <a:xfrm>
              <a:off x="2198" y="3088"/>
              <a:ext cx="88" cy="13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3" name="Freeform 254"/>
            <p:cNvSpPr>
              <a:spLocks/>
            </p:cNvSpPr>
            <p:nvPr/>
          </p:nvSpPr>
          <p:spPr bwMode="auto">
            <a:xfrm>
              <a:off x="2269" y="3089"/>
              <a:ext cx="120" cy="13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649 w 94"/>
                <a:gd name="T5" fmla="*/ 0 h 17"/>
                <a:gd name="T6" fmla="*/ 3649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4" name="Freeform 255"/>
            <p:cNvSpPr>
              <a:spLocks/>
            </p:cNvSpPr>
            <p:nvPr/>
          </p:nvSpPr>
          <p:spPr bwMode="auto">
            <a:xfrm>
              <a:off x="2201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5" name="Freeform 256"/>
            <p:cNvSpPr>
              <a:spLocks/>
            </p:cNvSpPr>
            <p:nvPr/>
          </p:nvSpPr>
          <p:spPr bwMode="auto">
            <a:xfrm>
              <a:off x="2204" y="309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171 w 17"/>
                <a:gd name="T7" fmla="*/ 2 h 17"/>
                <a:gd name="T8" fmla="*/ 370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6" name="Freeform 257"/>
            <p:cNvSpPr>
              <a:spLocks/>
            </p:cNvSpPr>
            <p:nvPr/>
          </p:nvSpPr>
          <p:spPr bwMode="auto">
            <a:xfrm>
              <a:off x="2208" y="309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7" name="Freeform 258"/>
            <p:cNvSpPr>
              <a:spLocks/>
            </p:cNvSpPr>
            <p:nvPr/>
          </p:nvSpPr>
          <p:spPr bwMode="auto">
            <a:xfrm>
              <a:off x="2211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8" name="Freeform 259"/>
            <p:cNvSpPr>
              <a:spLocks/>
            </p:cNvSpPr>
            <p:nvPr/>
          </p:nvSpPr>
          <p:spPr bwMode="auto">
            <a:xfrm>
              <a:off x="2214" y="309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09" name="Freeform 260"/>
            <p:cNvSpPr>
              <a:spLocks/>
            </p:cNvSpPr>
            <p:nvPr/>
          </p:nvSpPr>
          <p:spPr bwMode="auto">
            <a:xfrm>
              <a:off x="2217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0" name="Freeform 261"/>
            <p:cNvSpPr>
              <a:spLocks/>
            </p:cNvSpPr>
            <p:nvPr/>
          </p:nvSpPr>
          <p:spPr bwMode="auto">
            <a:xfrm>
              <a:off x="2221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1" name="Freeform 262"/>
            <p:cNvSpPr>
              <a:spLocks/>
            </p:cNvSpPr>
            <p:nvPr/>
          </p:nvSpPr>
          <p:spPr bwMode="auto">
            <a:xfrm>
              <a:off x="2222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2" name="Freeform 263"/>
            <p:cNvSpPr>
              <a:spLocks/>
            </p:cNvSpPr>
            <p:nvPr/>
          </p:nvSpPr>
          <p:spPr bwMode="auto">
            <a:xfrm>
              <a:off x="2227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3" name="Freeform 264"/>
            <p:cNvSpPr>
              <a:spLocks/>
            </p:cNvSpPr>
            <p:nvPr/>
          </p:nvSpPr>
          <p:spPr bwMode="auto">
            <a:xfrm>
              <a:off x="2230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4" name="Freeform 265"/>
            <p:cNvSpPr>
              <a:spLocks/>
            </p:cNvSpPr>
            <p:nvPr/>
          </p:nvSpPr>
          <p:spPr bwMode="auto">
            <a:xfrm>
              <a:off x="2232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5" name="Freeform 266"/>
            <p:cNvSpPr>
              <a:spLocks/>
            </p:cNvSpPr>
            <p:nvPr/>
          </p:nvSpPr>
          <p:spPr bwMode="auto">
            <a:xfrm>
              <a:off x="2236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6" name="Freeform 267"/>
            <p:cNvSpPr>
              <a:spLocks/>
            </p:cNvSpPr>
            <p:nvPr/>
          </p:nvSpPr>
          <p:spPr bwMode="auto">
            <a:xfrm>
              <a:off x="2240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7" name="Freeform 268"/>
            <p:cNvSpPr>
              <a:spLocks/>
            </p:cNvSpPr>
            <p:nvPr/>
          </p:nvSpPr>
          <p:spPr bwMode="auto">
            <a:xfrm>
              <a:off x="2242" y="309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8" name="Freeform 269"/>
            <p:cNvSpPr>
              <a:spLocks/>
            </p:cNvSpPr>
            <p:nvPr/>
          </p:nvSpPr>
          <p:spPr bwMode="auto">
            <a:xfrm>
              <a:off x="2245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19" name="Freeform 270"/>
            <p:cNvSpPr>
              <a:spLocks/>
            </p:cNvSpPr>
            <p:nvPr/>
          </p:nvSpPr>
          <p:spPr bwMode="auto">
            <a:xfrm>
              <a:off x="2250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0" name="Freeform 271"/>
            <p:cNvSpPr>
              <a:spLocks/>
            </p:cNvSpPr>
            <p:nvPr/>
          </p:nvSpPr>
          <p:spPr bwMode="auto">
            <a:xfrm>
              <a:off x="2252" y="309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1" name="Freeform 272"/>
            <p:cNvSpPr>
              <a:spLocks/>
            </p:cNvSpPr>
            <p:nvPr/>
          </p:nvSpPr>
          <p:spPr bwMode="auto">
            <a:xfrm>
              <a:off x="2256" y="309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2" name="Freeform 273"/>
            <p:cNvSpPr>
              <a:spLocks/>
            </p:cNvSpPr>
            <p:nvPr/>
          </p:nvSpPr>
          <p:spPr bwMode="auto">
            <a:xfrm>
              <a:off x="2259" y="309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3" name="Freeform 274"/>
            <p:cNvSpPr>
              <a:spLocks/>
            </p:cNvSpPr>
            <p:nvPr/>
          </p:nvSpPr>
          <p:spPr bwMode="auto">
            <a:xfrm>
              <a:off x="2261" y="309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4" name="Freeform 275"/>
            <p:cNvSpPr>
              <a:spLocks/>
            </p:cNvSpPr>
            <p:nvPr/>
          </p:nvSpPr>
          <p:spPr bwMode="auto">
            <a:xfrm>
              <a:off x="2172" y="2954"/>
              <a:ext cx="238" cy="137"/>
            </a:xfrm>
            <a:custGeom>
              <a:avLst/>
              <a:gdLst>
                <a:gd name="T0" fmla="*/ 6683 w 187"/>
                <a:gd name="T1" fmla="*/ 5 h 174"/>
                <a:gd name="T2" fmla="*/ 6683 w 187"/>
                <a:gd name="T3" fmla="*/ 5 h 174"/>
                <a:gd name="T4" fmla="*/ 6683 w 187"/>
                <a:gd name="T5" fmla="*/ 5 h 174"/>
                <a:gd name="T6" fmla="*/ 6771 w 187"/>
                <a:gd name="T7" fmla="*/ 5 h 174"/>
                <a:gd name="T8" fmla="*/ 6771 w 187"/>
                <a:gd name="T9" fmla="*/ 5 h 174"/>
                <a:gd name="T10" fmla="*/ 6821 w 187"/>
                <a:gd name="T11" fmla="*/ 5 h 174"/>
                <a:gd name="T12" fmla="*/ 6821 w 187"/>
                <a:gd name="T13" fmla="*/ 5 h 174"/>
                <a:gd name="T14" fmla="*/ 6841 w 187"/>
                <a:gd name="T15" fmla="*/ 5 h 174"/>
                <a:gd name="T16" fmla="*/ 6841 w 187"/>
                <a:gd name="T17" fmla="*/ 5 h 174"/>
                <a:gd name="T18" fmla="*/ 6841 w 187"/>
                <a:gd name="T19" fmla="*/ 5 h 174"/>
                <a:gd name="T20" fmla="*/ 6841 w 187"/>
                <a:gd name="T21" fmla="*/ 5 h 174"/>
                <a:gd name="T22" fmla="*/ 6878 w 187"/>
                <a:gd name="T23" fmla="*/ 5 h 174"/>
                <a:gd name="T24" fmla="*/ 6878 w 187"/>
                <a:gd name="T25" fmla="*/ 5 h 174"/>
                <a:gd name="T26" fmla="*/ 6939 w 187"/>
                <a:gd name="T27" fmla="*/ 5 h 174"/>
                <a:gd name="T28" fmla="*/ 6939 w 187"/>
                <a:gd name="T29" fmla="*/ 5 h 174"/>
                <a:gd name="T30" fmla="*/ 6939 w 187"/>
                <a:gd name="T31" fmla="*/ 2 h 174"/>
                <a:gd name="T32" fmla="*/ 6939 w 187"/>
                <a:gd name="T33" fmla="*/ 2 h 174"/>
                <a:gd name="T34" fmla="*/ 6939 w 187"/>
                <a:gd name="T35" fmla="*/ 2 h 174"/>
                <a:gd name="T36" fmla="*/ 6878 w 187"/>
                <a:gd name="T37" fmla="*/ 2 h 174"/>
                <a:gd name="T38" fmla="*/ 6878 w 187"/>
                <a:gd name="T39" fmla="*/ 2 h 174"/>
                <a:gd name="T40" fmla="*/ 6841 w 187"/>
                <a:gd name="T41" fmla="*/ 2 h 174"/>
                <a:gd name="T42" fmla="*/ 6841 w 187"/>
                <a:gd name="T43" fmla="*/ 2 h 174"/>
                <a:gd name="T44" fmla="*/ 6841 w 187"/>
                <a:gd name="T45" fmla="*/ 1 h 174"/>
                <a:gd name="T46" fmla="*/ 6821 w 187"/>
                <a:gd name="T47" fmla="*/ 1 h 174"/>
                <a:gd name="T48" fmla="*/ 6821 w 187"/>
                <a:gd name="T49" fmla="*/ 1 h 174"/>
                <a:gd name="T50" fmla="*/ 6771 w 187"/>
                <a:gd name="T51" fmla="*/ 1 h 174"/>
                <a:gd name="T52" fmla="*/ 6771 w 187"/>
                <a:gd name="T53" fmla="*/ 0 h 174"/>
                <a:gd name="T54" fmla="*/ 6683 w 187"/>
                <a:gd name="T55" fmla="*/ 0 h 174"/>
                <a:gd name="T56" fmla="*/ 6683 w 187"/>
                <a:gd name="T57" fmla="*/ 0 h 174"/>
                <a:gd name="T58" fmla="*/ 6683 w 187"/>
                <a:gd name="T59" fmla="*/ 0 h 174"/>
                <a:gd name="T60" fmla="*/ 196 w 187"/>
                <a:gd name="T61" fmla="*/ 0 h 174"/>
                <a:gd name="T62" fmla="*/ 154 w 187"/>
                <a:gd name="T63" fmla="*/ 0 h 174"/>
                <a:gd name="T64" fmla="*/ 121 w 187"/>
                <a:gd name="T65" fmla="*/ 0 h 174"/>
                <a:gd name="T66" fmla="*/ 121 w 187"/>
                <a:gd name="T67" fmla="*/ 0 h 174"/>
                <a:gd name="T68" fmla="*/ 95 w 187"/>
                <a:gd name="T69" fmla="*/ 0 h 174"/>
                <a:gd name="T70" fmla="*/ 95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95 w 187"/>
                <a:gd name="T109" fmla="*/ 5 h 174"/>
                <a:gd name="T110" fmla="*/ 95 w 187"/>
                <a:gd name="T111" fmla="*/ 5 h 174"/>
                <a:gd name="T112" fmla="*/ 95 w 187"/>
                <a:gd name="T113" fmla="*/ 5 h 174"/>
                <a:gd name="T114" fmla="*/ 121 w 187"/>
                <a:gd name="T115" fmla="*/ 5 h 174"/>
                <a:gd name="T116" fmla="*/ 121 w 187"/>
                <a:gd name="T117" fmla="*/ 5 h 174"/>
                <a:gd name="T118" fmla="*/ 154 w 187"/>
                <a:gd name="T119" fmla="*/ 5 h 174"/>
                <a:gd name="T120" fmla="*/ 196 w 187"/>
                <a:gd name="T121" fmla="*/ 5 h 174"/>
                <a:gd name="T122" fmla="*/ 6683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5" name="Freeform 276"/>
            <p:cNvSpPr>
              <a:spLocks/>
            </p:cNvSpPr>
            <p:nvPr/>
          </p:nvSpPr>
          <p:spPr bwMode="auto">
            <a:xfrm>
              <a:off x="2172" y="2956"/>
              <a:ext cx="237" cy="135"/>
            </a:xfrm>
            <a:custGeom>
              <a:avLst/>
              <a:gdLst>
                <a:gd name="T0" fmla="*/ 7027 w 186"/>
                <a:gd name="T1" fmla="*/ 4 h 172"/>
                <a:gd name="T2" fmla="*/ 7027 w 186"/>
                <a:gd name="T3" fmla="*/ 4 h 172"/>
                <a:gd name="T4" fmla="*/ 7027 w 186"/>
                <a:gd name="T5" fmla="*/ 4 h 172"/>
                <a:gd name="T6" fmla="*/ 6962 w 186"/>
                <a:gd name="T7" fmla="*/ 4 h 172"/>
                <a:gd name="T8" fmla="*/ 6962 w 186"/>
                <a:gd name="T9" fmla="*/ 4 h 172"/>
                <a:gd name="T10" fmla="*/ 6920 w 186"/>
                <a:gd name="T11" fmla="*/ 4 h 172"/>
                <a:gd name="T12" fmla="*/ 6920 w 186"/>
                <a:gd name="T13" fmla="*/ 4 h 172"/>
                <a:gd name="T14" fmla="*/ 6910 w 186"/>
                <a:gd name="T15" fmla="*/ 4 h 172"/>
                <a:gd name="T16" fmla="*/ 6910 w 186"/>
                <a:gd name="T17" fmla="*/ 4 h 172"/>
                <a:gd name="T18" fmla="*/ 6870 w 186"/>
                <a:gd name="T19" fmla="*/ 4 h 172"/>
                <a:gd name="T20" fmla="*/ 6870 w 186"/>
                <a:gd name="T21" fmla="*/ 4 h 172"/>
                <a:gd name="T22" fmla="*/ 6819 w 186"/>
                <a:gd name="T23" fmla="*/ 4 h 172"/>
                <a:gd name="T24" fmla="*/ 6799 w 186"/>
                <a:gd name="T25" fmla="*/ 4 h 172"/>
                <a:gd name="T26" fmla="*/ 155 w 186"/>
                <a:gd name="T27" fmla="*/ 4 h 172"/>
                <a:gd name="T28" fmla="*/ 122 w 186"/>
                <a:gd name="T29" fmla="*/ 4 h 172"/>
                <a:gd name="T30" fmla="*/ 122 w 186"/>
                <a:gd name="T31" fmla="*/ 4 h 172"/>
                <a:gd name="T32" fmla="*/ 122 w 186"/>
                <a:gd name="T33" fmla="*/ 4 h 172"/>
                <a:gd name="T34" fmla="*/ 96 w 186"/>
                <a:gd name="T35" fmla="*/ 4 h 172"/>
                <a:gd name="T36" fmla="*/ 96 w 186"/>
                <a:gd name="T37" fmla="*/ 4 h 172"/>
                <a:gd name="T38" fmla="*/ 1 w 186"/>
                <a:gd name="T39" fmla="*/ 4 h 172"/>
                <a:gd name="T40" fmla="*/ 1 w 186"/>
                <a:gd name="T41" fmla="*/ 4 h 172"/>
                <a:gd name="T42" fmla="*/ 0 w 186"/>
                <a:gd name="T43" fmla="*/ 4 h 172"/>
                <a:gd name="T44" fmla="*/ 0 w 186"/>
                <a:gd name="T45" fmla="*/ 4 h 172"/>
                <a:gd name="T46" fmla="*/ 0 w 186"/>
                <a:gd name="T47" fmla="*/ 4 h 172"/>
                <a:gd name="T48" fmla="*/ 0 w 186"/>
                <a:gd name="T49" fmla="*/ 4 h 172"/>
                <a:gd name="T50" fmla="*/ 0 w 186"/>
                <a:gd name="T51" fmla="*/ 4 h 172"/>
                <a:gd name="T52" fmla="*/ 0 w 186"/>
                <a:gd name="T53" fmla="*/ 4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96 w 186"/>
                <a:gd name="T71" fmla="*/ 1 h 172"/>
                <a:gd name="T72" fmla="*/ 96 w 186"/>
                <a:gd name="T73" fmla="*/ 0 h 172"/>
                <a:gd name="T74" fmla="*/ 96 w 186"/>
                <a:gd name="T75" fmla="*/ 0 h 172"/>
                <a:gd name="T76" fmla="*/ 122 w 186"/>
                <a:gd name="T77" fmla="*/ 0 h 172"/>
                <a:gd name="T78" fmla="*/ 122 w 186"/>
                <a:gd name="T79" fmla="*/ 0 h 172"/>
                <a:gd name="T80" fmla="*/ 155 w 186"/>
                <a:gd name="T81" fmla="*/ 0 h 172"/>
                <a:gd name="T82" fmla="*/ 6799 w 186"/>
                <a:gd name="T83" fmla="*/ 0 h 172"/>
                <a:gd name="T84" fmla="*/ 6819 w 186"/>
                <a:gd name="T85" fmla="*/ 0 h 172"/>
                <a:gd name="T86" fmla="*/ 6870 w 186"/>
                <a:gd name="T87" fmla="*/ 0 h 172"/>
                <a:gd name="T88" fmla="*/ 6870 w 186"/>
                <a:gd name="T89" fmla="*/ 0 h 172"/>
                <a:gd name="T90" fmla="*/ 6910 w 186"/>
                <a:gd name="T91" fmla="*/ 0 h 172"/>
                <a:gd name="T92" fmla="*/ 6910 w 186"/>
                <a:gd name="T93" fmla="*/ 1 h 172"/>
                <a:gd name="T94" fmla="*/ 6920 w 186"/>
                <a:gd name="T95" fmla="*/ 1 h 172"/>
                <a:gd name="T96" fmla="*/ 6920 w 186"/>
                <a:gd name="T97" fmla="*/ 1 h 172"/>
                <a:gd name="T98" fmla="*/ 6920 w 186"/>
                <a:gd name="T99" fmla="*/ 2 h 172"/>
                <a:gd name="T100" fmla="*/ 6962 w 186"/>
                <a:gd name="T101" fmla="*/ 2 h 172"/>
                <a:gd name="T102" fmla="*/ 6962 w 186"/>
                <a:gd name="T103" fmla="*/ 2 h 172"/>
                <a:gd name="T104" fmla="*/ 7027 w 186"/>
                <a:gd name="T105" fmla="*/ 2 h 172"/>
                <a:gd name="T106" fmla="*/ 7027 w 186"/>
                <a:gd name="T107" fmla="*/ 2 h 172"/>
                <a:gd name="T108" fmla="*/ 7027 w 186"/>
                <a:gd name="T109" fmla="*/ 2 h 172"/>
                <a:gd name="T110" fmla="*/ 7027 w 186"/>
                <a:gd name="T111" fmla="*/ 4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6" name="Freeform 277"/>
            <p:cNvSpPr>
              <a:spLocks/>
            </p:cNvSpPr>
            <p:nvPr/>
          </p:nvSpPr>
          <p:spPr bwMode="auto">
            <a:xfrm>
              <a:off x="2174" y="2956"/>
              <a:ext cx="231" cy="134"/>
            </a:xfrm>
            <a:custGeom>
              <a:avLst/>
              <a:gdLst>
                <a:gd name="T0" fmla="*/ 7007 w 181"/>
                <a:gd name="T1" fmla="*/ 2 h 171"/>
                <a:gd name="T2" fmla="*/ 7007 w 181"/>
                <a:gd name="T3" fmla="*/ 2 h 171"/>
                <a:gd name="T4" fmla="*/ 7007 w 181"/>
                <a:gd name="T5" fmla="*/ 2 h 171"/>
                <a:gd name="T6" fmla="*/ 6926 w 181"/>
                <a:gd name="T7" fmla="*/ 2 h 171"/>
                <a:gd name="T8" fmla="*/ 6926 w 181"/>
                <a:gd name="T9" fmla="*/ 1 h 171"/>
                <a:gd name="T10" fmla="*/ 6901 w 181"/>
                <a:gd name="T11" fmla="*/ 1 h 171"/>
                <a:gd name="T12" fmla="*/ 6901 w 181"/>
                <a:gd name="T13" fmla="*/ 0 h 171"/>
                <a:gd name="T14" fmla="*/ 6885 w 181"/>
                <a:gd name="T15" fmla="*/ 0 h 171"/>
                <a:gd name="T16" fmla="*/ 6885 w 181"/>
                <a:gd name="T17" fmla="*/ 0 h 171"/>
                <a:gd name="T18" fmla="*/ 6885 w 181"/>
                <a:gd name="T19" fmla="*/ 0 h 171"/>
                <a:gd name="T20" fmla="*/ 6832 w 181"/>
                <a:gd name="T21" fmla="*/ 0 h 171"/>
                <a:gd name="T22" fmla="*/ 6832 w 181"/>
                <a:gd name="T23" fmla="*/ 0 h 171"/>
                <a:gd name="T24" fmla="*/ 123 w 181"/>
                <a:gd name="T25" fmla="*/ 0 h 171"/>
                <a:gd name="T26" fmla="*/ 123 w 181"/>
                <a:gd name="T27" fmla="*/ 0 h 171"/>
                <a:gd name="T28" fmla="*/ 96 w 181"/>
                <a:gd name="T29" fmla="*/ 0 h 171"/>
                <a:gd name="T30" fmla="*/ 96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4 h 171"/>
                <a:gd name="T50" fmla="*/ 0 w 181"/>
                <a:gd name="T51" fmla="*/ 4 h 171"/>
                <a:gd name="T52" fmla="*/ 0 w 181"/>
                <a:gd name="T53" fmla="*/ 4 h 171"/>
                <a:gd name="T54" fmla="*/ 0 w 181"/>
                <a:gd name="T55" fmla="*/ 4 h 171"/>
                <a:gd name="T56" fmla="*/ 0 w 181"/>
                <a:gd name="T57" fmla="*/ 4 h 171"/>
                <a:gd name="T58" fmla="*/ 1 w 181"/>
                <a:gd name="T59" fmla="*/ 4 h 171"/>
                <a:gd name="T60" fmla="*/ 1 w 181"/>
                <a:gd name="T61" fmla="*/ 4 h 171"/>
                <a:gd name="T62" fmla="*/ 96 w 181"/>
                <a:gd name="T63" fmla="*/ 4 h 171"/>
                <a:gd name="T64" fmla="*/ 96 w 181"/>
                <a:gd name="T65" fmla="*/ 4 h 171"/>
                <a:gd name="T66" fmla="*/ 123 w 181"/>
                <a:gd name="T67" fmla="*/ 4 h 171"/>
                <a:gd name="T68" fmla="*/ 123 w 181"/>
                <a:gd name="T69" fmla="*/ 4 h 171"/>
                <a:gd name="T70" fmla="*/ 6832 w 181"/>
                <a:gd name="T71" fmla="*/ 4 h 171"/>
                <a:gd name="T72" fmla="*/ 6832 w 181"/>
                <a:gd name="T73" fmla="*/ 4 h 171"/>
                <a:gd name="T74" fmla="*/ 6885 w 181"/>
                <a:gd name="T75" fmla="*/ 4 h 171"/>
                <a:gd name="T76" fmla="*/ 6885 w 181"/>
                <a:gd name="T77" fmla="*/ 4 h 171"/>
                <a:gd name="T78" fmla="*/ 6901 w 181"/>
                <a:gd name="T79" fmla="*/ 4 h 171"/>
                <a:gd name="T80" fmla="*/ 6901 w 181"/>
                <a:gd name="T81" fmla="*/ 4 h 171"/>
                <a:gd name="T82" fmla="*/ 6901 w 181"/>
                <a:gd name="T83" fmla="*/ 4 h 171"/>
                <a:gd name="T84" fmla="*/ 6926 w 181"/>
                <a:gd name="T85" fmla="*/ 4 h 171"/>
                <a:gd name="T86" fmla="*/ 6926 w 181"/>
                <a:gd name="T87" fmla="*/ 4 h 171"/>
                <a:gd name="T88" fmla="*/ 7007 w 181"/>
                <a:gd name="T89" fmla="*/ 4 h 171"/>
                <a:gd name="T90" fmla="*/ 7007 w 181"/>
                <a:gd name="T91" fmla="*/ 4 h 171"/>
                <a:gd name="T92" fmla="*/ 700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7" name="Freeform 278"/>
            <p:cNvSpPr>
              <a:spLocks/>
            </p:cNvSpPr>
            <p:nvPr/>
          </p:nvSpPr>
          <p:spPr bwMode="auto">
            <a:xfrm>
              <a:off x="2176" y="2956"/>
              <a:ext cx="229" cy="133"/>
            </a:xfrm>
            <a:custGeom>
              <a:avLst/>
              <a:gdLst>
                <a:gd name="T0" fmla="*/ 6636 w 180"/>
                <a:gd name="T1" fmla="*/ 5 h 168"/>
                <a:gd name="T2" fmla="*/ 6636 w 180"/>
                <a:gd name="T3" fmla="*/ 5 h 168"/>
                <a:gd name="T4" fmla="*/ 6580 w 180"/>
                <a:gd name="T5" fmla="*/ 5 h 168"/>
                <a:gd name="T6" fmla="*/ 6580 w 180"/>
                <a:gd name="T7" fmla="*/ 5 h 168"/>
                <a:gd name="T8" fmla="*/ 6538 w 180"/>
                <a:gd name="T9" fmla="*/ 5 h 168"/>
                <a:gd name="T10" fmla="*/ 6538 w 180"/>
                <a:gd name="T11" fmla="*/ 5 h 168"/>
                <a:gd name="T12" fmla="*/ 6534 w 180"/>
                <a:gd name="T13" fmla="*/ 5 h 168"/>
                <a:gd name="T14" fmla="*/ 6534 w 180"/>
                <a:gd name="T15" fmla="*/ 5 h 168"/>
                <a:gd name="T16" fmla="*/ 95 w 180"/>
                <a:gd name="T17" fmla="*/ 5 h 168"/>
                <a:gd name="T18" fmla="*/ 95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95 w 180"/>
                <a:gd name="T53" fmla="*/ 0 h 168"/>
                <a:gd name="T54" fmla="*/ 95 w 180"/>
                <a:gd name="T55" fmla="*/ 0 h 168"/>
                <a:gd name="T56" fmla="*/ 6534 w 180"/>
                <a:gd name="T57" fmla="*/ 0 h 168"/>
                <a:gd name="T58" fmla="*/ 6534 w 180"/>
                <a:gd name="T59" fmla="*/ 0 h 168"/>
                <a:gd name="T60" fmla="*/ 6534 w 180"/>
                <a:gd name="T61" fmla="*/ 0 h 168"/>
                <a:gd name="T62" fmla="*/ 6538 w 180"/>
                <a:gd name="T63" fmla="*/ 0 h 168"/>
                <a:gd name="T64" fmla="*/ 6538 w 180"/>
                <a:gd name="T65" fmla="*/ 0 h 168"/>
                <a:gd name="T66" fmla="*/ 6538 w 180"/>
                <a:gd name="T67" fmla="*/ 1 h 168"/>
                <a:gd name="T68" fmla="*/ 6580 w 180"/>
                <a:gd name="T69" fmla="*/ 1 h 168"/>
                <a:gd name="T70" fmla="*/ 6580 w 180"/>
                <a:gd name="T71" fmla="*/ 1 h 168"/>
                <a:gd name="T72" fmla="*/ 6636 w 180"/>
                <a:gd name="T73" fmla="*/ 2 h 168"/>
                <a:gd name="T74" fmla="*/ 6636 w 180"/>
                <a:gd name="T75" fmla="*/ 2 h 168"/>
                <a:gd name="T76" fmla="*/ 6636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8" name="Freeform 279"/>
            <p:cNvSpPr>
              <a:spLocks/>
            </p:cNvSpPr>
            <p:nvPr/>
          </p:nvSpPr>
          <p:spPr bwMode="auto">
            <a:xfrm>
              <a:off x="2201" y="2974"/>
              <a:ext cx="180" cy="97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84 w 142"/>
                <a:gd name="T7" fmla="*/ 0 h 124"/>
                <a:gd name="T8" fmla="*/ 84 w 142"/>
                <a:gd name="T9" fmla="*/ 0 h 124"/>
                <a:gd name="T10" fmla="*/ 106 w 142"/>
                <a:gd name="T11" fmla="*/ 0 h 124"/>
                <a:gd name="T12" fmla="*/ 106 w 142"/>
                <a:gd name="T13" fmla="*/ 0 h 124"/>
                <a:gd name="T14" fmla="*/ 134 w 142"/>
                <a:gd name="T15" fmla="*/ 0 h 124"/>
                <a:gd name="T16" fmla="*/ 4733 w 142"/>
                <a:gd name="T17" fmla="*/ 0 h 124"/>
                <a:gd name="T18" fmla="*/ 4757 w 142"/>
                <a:gd name="T19" fmla="*/ 0 h 124"/>
                <a:gd name="T20" fmla="*/ 4817 w 142"/>
                <a:gd name="T21" fmla="*/ 0 h 124"/>
                <a:gd name="T22" fmla="*/ 4817 w 142"/>
                <a:gd name="T23" fmla="*/ 0 h 124"/>
                <a:gd name="T24" fmla="*/ 4833 w 142"/>
                <a:gd name="T25" fmla="*/ 0 h 124"/>
                <a:gd name="T26" fmla="*/ 4833 w 142"/>
                <a:gd name="T27" fmla="*/ 1 h 124"/>
                <a:gd name="T28" fmla="*/ 4871 w 142"/>
                <a:gd name="T29" fmla="*/ 1 h 124"/>
                <a:gd name="T30" fmla="*/ 4871 w 142"/>
                <a:gd name="T31" fmla="*/ 1 h 124"/>
                <a:gd name="T32" fmla="*/ 4888 w 142"/>
                <a:gd name="T33" fmla="*/ 2 h 124"/>
                <a:gd name="T34" fmla="*/ 4888 w 142"/>
                <a:gd name="T35" fmla="*/ 2 h 124"/>
                <a:gd name="T36" fmla="*/ 4958 w 142"/>
                <a:gd name="T37" fmla="*/ 2 h 124"/>
                <a:gd name="T38" fmla="*/ 4958 w 142"/>
                <a:gd name="T39" fmla="*/ 2 h 124"/>
                <a:gd name="T40" fmla="*/ 4958 w 142"/>
                <a:gd name="T41" fmla="*/ 2 h 124"/>
                <a:gd name="T42" fmla="*/ 4958 w 142"/>
                <a:gd name="T43" fmla="*/ 3 h 124"/>
                <a:gd name="T44" fmla="*/ 4958 w 142"/>
                <a:gd name="T45" fmla="*/ 3 h 124"/>
                <a:gd name="T46" fmla="*/ 4888 w 142"/>
                <a:gd name="T47" fmla="*/ 3 h 124"/>
                <a:gd name="T48" fmla="*/ 4888 w 142"/>
                <a:gd name="T49" fmla="*/ 3 h 124"/>
                <a:gd name="T50" fmla="*/ 4871 w 142"/>
                <a:gd name="T51" fmla="*/ 3 h 124"/>
                <a:gd name="T52" fmla="*/ 4871 w 142"/>
                <a:gd name="T53" fmla="*/ 3 h 124"/>
                <a:gd name="T54" fmla="*/ 4833 w 142"/>
                <a:gd name="T55" fmla="*/ 3 h 124"/>
                <a:gd name="T56" fmla="*/ 4833 w 142"/>
                <a:gd name="T57" fmla="*/ 3 h 124"/>
                <a:gd name="T58" fmla="*/ 4817 w 142"/>
                <a:gd name="T59" fmla="*/ 3 h 124"/>
                <a:gd name="T60" fmla="*/ 4817 w 142"/>
                <a:gd name="T61" fmla="*/ 3 h 124"/>
                <a:gd name="T62" fmla="*/ 4757 w 142"/>
                <a:gd name="T63" fmla="*/ 3 h 124"/>
                <a:gd name="T64" fmla="*/ 4733 w 142"/>
                <a:gd name="T65" fmla="*/ 3 h 124"/>
                <a:gd name="T66" fmla="*/ 134 w 142"/>
                <a:gd name="T67" fmla="*/ 3 h 124"/>
                <a:gd name="T68" fmla="*/ 106 w 142"/>
                <a:gd name="T69" fmla="*/ 3 h 124"/>
                <a:gd name="T70" fmla="*/ 106 w 142"/>
                <a:gd name="T71" fmla="*/ 3 h 124"/>
                <a:gd name="T72" fmla="*/ 84 w 142"/>
                <a:gd name="T73" fmla="*/ 3 h 124"/>
                <a:gd name="T74" fmla="*/ 84 w 142"/>
                <a:gd name="T75" fmla="*/ 3 h 124"/>
                <a:gd name="T76" fmla="*/ 1 w 142"/>
                <a:gd name="T77" fmla="*/ 3 h 124"/>
                <a:gd name="T78" fmla="*/ 1 w 142"/>
                <a:gd name="T79" fmla="*/ 3 h 124"/>
                <a:gd name="T80" fmla="*/ 0 w 142"/>
                <a:gd name="T81" fmla="*/ 3 h 124"/>
                <a:gd name="T82" fmla="*/ 0 w 142"/>
                <a:gd name="T83" fmla="*/ 3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29" name="Freeform 280"/>
            <p:cNvSpPr>
              <a:spLocks/>
            </p:cNvSpPr>
            <p:nvPr/>
          </p:nvSpPr>
          <p:spPr bwMode="auto">
            <a:xfrm>
              <a:off x="2194" y="2969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1 h 17"/>
                <a:gd name="T12" fmla="*/ 5669 w 153"/>
                <a:gd name="T13" fmla="*/ 1 h 17"/>
                <a:gd name="T14" fmla="*/ 5669 w 153"/>
                <a:gd name="T15" fmla="*/ 1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52 w 153"/>
                <a:gd name="T41" fmla="*/ 2 h 17"/>
                <a:gd name="T42" fmla="*/ 256 w 153"/>
                <a:gd name="T43" fmla="*/ 2 h 17"/>
                <a:gd name="T44" fmla="*/ 256 w 153"/>
                <a:gd name="T45" fmla="*/ 2 h 17"/>
                <a:gd name="T46" fmla="*/ 321 w 153"/>
                <a:gd name="T47" fmla="*/ 2 h 17"/>
                <a:gd name="T48" fmla="*/ 321 w 153"/>
                <a:gd name="T49" fmla="*/ 2 h 17"/>
                <a:gd name="T50" fmla="*/ 321 w 153"/>
                <a:gd name="T51" fmla="*/ 2 h 17"/>
                <a:gd name="T52" fmla="*/ 326 w 153"/>
                <a:gd name="T53" fmla="*/ 2 h 17"/>
                <a:gd name="T54" fmla="*/ 409 w 153"/>
                <a:gd name="T55" fmla="*/ 2 h 17"/>
                <a:gd name="T56" fmla="*/ 5307 w 153"/>
                <a:gd name="T57" fmla="*/ 2 h 17"/>
                <a:gd name="T58" fmla="*/ 5355 w 153"/>
                <a:gd name="T59" fmla="*/ 2 h 17"/>
                <a:gd name="T60" fmla="*/ 5401 w 153"/>
                <a:gd name="T61" fmla="*/ 2 h 17"/>
                <a:gd name="T62" fmla="*/ 5401 w 153"/>
                <a:gd name="T63" fmla="*/ 2 h 17"/>
                <a:gd name="T64" fmla="*/ 5431 w 153"/>
                <a:gd name="T65" fmla="*/ 2 h 17"/>
                <a:gd name="T66" fmla="*/ 5431 w 153"/>
                <a:gd name="T67" fmla="*/ 2 h 17"/>
                <a:gd name="T68" fmla="*/ 5431 w 153"/>
                <a:gd name="T69" fmla="*/ 2 h 17"/>
                <a:gd name="T70" fmla="*/ 5508 w 153"/>
                <a:gd name="T71" fmla="*/ 2 h 17"/>
                <a:gd name="T72" fmla="*/ 5777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0" name="Freeform 281"/>
            <p:cNvSpPr>
              <a:spLocks/>
            </p:cNvSpPr>
            <p:nvPr/>
          </p:nvSpPr>
          <p:spPr bwMode="auto">
            <a:xfrm>
              <a:off x="2192" y="2970"/>
              <a:ext cx="21" cy="106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3 h 135"/>
                <a:gd name="T16" fmla="*/ 0 w 17"/>
                <a:gd name="T17" fmla="*/ 3 h 135"/>
                <a:gd name="T18" fmla="*/ 0 w 17"/>
                <a:gd name="T19" fmla="*/ 3 h 135"/>
                <a:gd name="T20" fmla="*/ 0 w 17"/>
                <a:gd name="T21" fmla="*/ 3 h 135"/>
                <a:gd name="T22" fmla="*/ 0 w 17"/>
                <a:gd name="T23" fmla="*/ 3 h 135"/>
                <a:gd name="T24" fmla="*/ 1 w 17"/>
                <a:gd name="T25" fmla="*/ 3 h 135"/>
                <a:gd name="T26" fmla="*/ 2 w 17"/>
                <a:gd name="T27" fmla="*/ 3 h 135"/>
                <a:gd name="T28" fmla="*/ 2 w 17"/>
                <a:gd name="T29" fmla="*/ 3 h 135"/>
                <a:gd name="T30" fmla="*/ 75 w 17"/>
                <a:gd name="T31" fmla="*/ 3 h 135"/>
                <a:gd name="T32" fmla="*/ 392 w 17"/>
                <a:gd name="T33" fmla="*/ 3 h 135"/>
                <a:gd name="T34" fmla="*/ 352 w 17"/>
                <a:gd name="T35" fmla="*/ 3 h 135"/>
                <a:gd name="T36" fmla="*/ 352 w 17"/>
                <a:gd name="T37" fmla="*/ 3 h 135"/>
                <a:gd name="T38" fmla="*/ 330 w 17"/>
                <a:gd name="T39" fmla="*/ 3 h 135"/>
                <a:gd name="T40" fmla="*/ 330 w 17"/>
                <a:gd name="T41" fmla="*/ 3 h 135"/>
                <a:gd name="T42" fmla="*/ 317 w 17"/>
                <a:gd name="T43" fmla="*/ 3 h 135"/>
                <a:gd name="T44" fmla="*/ 317 w 17"/>
                <a:gd name="T45" fmla="*/ 3 h 135"/>
                <a:gd name="T46" fmla="*/ 317 w 17"/>
                <a:gd name="T47" fmla="*/ 2 h 135"/>
                <a:gd name="T48" fmla="*/ 317 w 17"/>
                <a:gd name="T49" fmla="*/ 2 h 135"/>
                <a:gd name="T50" fmla="*/ 317 w 17"/>
                <a:gd name="T51" fmla="*/ 2 h 135"/>
                <a:gd name="T52" fmla="*/ 330 w 17"/>
                <a:gd name="T53" fmla="*/ 2 h 135"/>
                <a:gd name="T54" fmla="*/ 352 w 17"/>
                <a:gd name="T55" fmla="*/ 2 h 135"/>
                <a:gd name="T56" fmla="*/ 352 w 17"/>
                <a:gd name="T57" fmla="*/ 2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1" name="Freeform 282"/>
            <p:cNvSpPr>
              <a:spLocks/>
            </p:cNvSpPr>
            <p:nvPr/>
          </p:nvSpPr>
          <p:spPr bwMode="auto">
            <a:xfrm>
              <a:off x="2194" y="2971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2" name="Freeform 283"/>
            <p:cNvSpPr>
              <a:spLocks/>
            </p:cNvSpPr>
            <p:nvPr/>
          </p:nvSpPr>
          <p:spPr bwMode="auto">
            <a:xfrm>
              <a:off x="2194" y="2969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2 h 17"/>
                <a:gd name="T12" fmla="*/ 5669 w 153"/>
                <a:gd name="T13" fmla="*/ 2 h 17"/>
                <a:gd name="T14" fmla="*/ 5669 w 153"/>
                <a:gd name="T15" fmla="*/ 2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3" name="Freeform 284"/>
            <p:cNvSpPr>
              <a:spLocks/>
            </p:cNvSpPr>
            <p:nvPr/>
          </p:nvSpPr>
          <p:spPr bwMode="auto">
            <a:xfrm>
              <a:off x="2157" y="3119"/>
              <a:ext cx="274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8138 w 215"/>
                <a:gd name="T5" fmla="*/ 0 h 72"/>
                <a:gd name="T6" fmla="*/ 8138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4" name="Freeform 285"/>
            <p:cNvSpPr>
              <a:spLocks/>
            </p:cNvSpPr>
            <p:nvPr/>
          </p:nvSpPr>
          <p:spPr bwMode="auto">
            <a:xfrm>
              <a:off x="2154" y="3119"/>
              <a:ext cx="279" cy="18"/>
            </a:xfrm>
            <a:custGeom>
              <a:avLst/>
              <a:gdLst>
                <a:gd name="T0" fmla="*/ 2998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8257 w 219"/>
                <a:gd name="T7" fmla="*/ 2 h 23"/>
                <a:gd name="T8" fmla="*/ 8133 w 219"/>
                <a:gd name="T9" fmla="*/ 0 h 23"/>
                <a:gd name="T10" fmla="*/ 5191 w 219"/>
                <a:gd name="T11" fmla="*/ 0 h 23"/>
                <a:gd name="T12" fmla="*/ 2998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5" name="Freeform 286"/>
            <p:cNvSpPr>
              <a:spLocks/>
            </p:cNvSpPr>
            <p:nvPr/>
          </p:nvSpPr>
          <p:spPr bwMode="auto">
            <a:xfrm>
              <a:off x="2345" y="3124"/>
              <a:ext cx="72" cy="13"/>
            </a:xfrm>
            <a:custGeom>
              <a:avLst/>
              <a:gdLst>
                <a:gd name="T0" fmla="*/ 0 w 56"/>
                <a:gd name="T1" fmla="*/ 2 h 17"/>
                <a:gd name="T2" fmla="*/ 787 w 56"/>
                <a:gd name="T3" fmla="*/ 2 h 17"/>
                <a:gd name="T4" fmla="*/ 787 w 56"/>
                <a:gd name="T5" fmla="*/ 0 h 17"/>
                <a:gd name="T6" fmla="*/ 1517 w 56"/>
                <a:gd name="T7" fmla="*/ 0 h 17"/>
                <a:gd name="T8" fmla="*/ 1517 w 56"/>
                <a:gd name="T9" fmla="*/ 2 h 17"/>
                <a:gd name="T10" fmla="*/ 2382 w 56"/>
                <a:gd name="T11" fmla="*/ 2 h 17"/>
                <a:gd name="T12" fmla="*/ 2382 w 56"/>
                <a:gd name="T13" fmla="*/ 2 h 17"/>
                <a:gd name="T14" fmla="*/ 1517 w 56"/>
                <a:gd name="T15" fmla="*/ 2 h 17"/>
                <a:gd name="T16" fmla="*/ 1517 w 56"/>
                <a:gd name="T17" fmla="*/ 2 h 17"/>
                <a:gd name="T18" fmla="*/ 787 w 56"/>
                <a:gd name="T19" fmla="*/ 2 h 17"/>
                <a:gd name="T20" fmla="*/ 78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6" name="Freeform 287"/>
            <p:cNvSpPr>
              <a:spLocks/>
            </p:cNvSpPr>
            <p:nvPr/>
          </p:nvSpPr>
          <p:spPr bwMode="auto">
            <a:xfrm>
              <a:off x="2345" y="3129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7" name="Freeform 288"/>
            <p:cNvSpPr>
              <a:spLocks/>
            </p:cNvSpPr>
            <p:nvPr/>
          </p:nvSpPr>
          <p:spPr bwMode="auto">
            <a:xfrm>
              <a:off x="2369" y="3124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152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8" name="Freeform 289"/>
            <p:cNvSpPr>
              <a:spLocks/>
            </p:cNvSpPr>
            <p:nvPr/>
          </p:nvSpPr>
          <p:spPr bwMode="auto">
            <a:xfrm>
              <a:off x="2415" y="3131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39" name="Freeform 290"/>
            <p:cNvSpPr>
              <a:spLocks/>
            </p:cNvSpPr>
            <p:nvPr/>
          </p:nvSpPr>
          <p:spPr bwMode="auto">
            <a:xfrm>
              <a:off x="2392" y="3124"/>
              <a:ext cx="21" cy="13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0" name="Freeform 291"/>
            <p:cNvSpPr>
              <a:spLocks/>
            </p:cNvSpPr>
            <p:nvPr/>
          </p:nvSpPr>
          <p:spPr bwMode="auto">
            <a:xfrm>
              <a:off x="2370" y="3127"/>
              <a:ext cx="23" cy="14"/>
            </a:xfrm>
            <a:custGeom>
              <a:avLst/>
              <a:gdLst>
                <a:gd name="T0" fmla="*/ 0 w 17"/>
                <a:gd name="T1" fmla="*/ 2 h 17"/>
                <a:gd name="T2" fmla="*/ 1525 w 17"/>
                <a:gd name="T3" fmla="*/ 2 h 17"/>
                <a:gd name="T4" fmla="*/ 1525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1" name="Freeform 292"/>
            <p:cNvSpPr>
              <a:spLocks/>
            </p:cNvSpPr>
            <p:nvPr/>
          </p:nvSpPr>
          <p:spPr bwMode="auto">
            <a:xfrm>
              <a:off x="2348" y="3130"/>
              <a:ext cx="69" cy="13"/>
            </a:xfrm>
            <a:custGeom>
              <a:avLst/>
              <a:gdLst>
                <a:gd name="T0" fmla="*/ 0 w 54"/>
                <a:gd name="T1" fmla="*/ 0 h 17"/>
                <a:gd name="T2" fmla="*/ 2098 w 54"/>
                <a:gd name="T3" fmla="*/ 0 h 17"/>
                <a:gd name="T4" fmla="*/ 2098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2" name="Freeform 293"/>
            <p:cNvSpPr>
              <a:spLocks/>
            </p:cNvSpPr>
            <p:nvPr/>
          </p:nvSpPr>
          <p:spPr bwMode="auto">
            <a:xfrm>
              <a:off x="2369" y="3125"/>
              <a:ext cx="25" cy="13"/>
            </a:xfrm>
            <a:custGeom>
              <a:avLst/>
              <a:gdLst>
                <a:gd name="T0" fmla="*/ 1120 w 19"/>
                <a:gd name="T1" fmla="*/ 2 h 17"/>
                <a:gd name="T2" fmla="*/ 1024 w 19"/>
                <a:gd name="T3" fmla="*/ 2 h 17"/>
                <a:gd name="T4" fmla="*/ 1024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3" name="Freeform 294"/>
            <p:cNvSpPr>
              <a:spLocks/>
            </p:cNvSpPr>
            <p:nvPr/>
          </p:nvSpPr>
          <p:spPr bwMode="auto">
            <a:xfrm>
              <a:off x="2287" y="3132"/>
              <a:ext cx="22" cy="13"/>
            </a:xfrm>
            <a:custGeom>
              <a:avLst/>
              <a:gdLst>
                <a:gd name="T0" fmla="*/ 765 w 17"/>
                <a:gd name="T1" fmla="*/ 0 h 17"/>
                <a:gd name="T2" fmla="*/ 76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76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4" name="Freeform 295"/>
            <p:cNvSpPr>
              <a:spLocks/>
            </p:cNvSpPr>
            <p:nvPr/>
          </p:nvSpPr>
          <p:spPr bwMode="auto">
            <a:xfrm>
              <a:off x="2287" y="3132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5" name="Freeform 296"/>
            <p:cNvSpPr>
              <a:spLocks/>
            </p:cNvSpPr>
            <p:nvPr/>
          </p:nvSpPr>
          <p:spPr bwMode="auto">
            <a:xfrm>
              <a:off x="2267" y="3126"/>
              <a:ext cx="57" cy="13"/>
            </a:xfrm>
            <a:custGeom>
              <a:avLst/>
              <a:gdLst>
                <a:gd name="T0" fmla="*/ 680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680 w 44"/>
                <a:gd name="T7" fmla="*/ 2 h 17"/>
                <a:gd name="T8" fmla="*/ 680 w 44"/>
                <a:gd name="T9" fmla="*/ 0 h 17"/>
                <a:gd name="T10" fmla="*/ 1362 w 44"/>
                <a:gd name="T11" fmla="*/ 0 h 17"/>
                <a:gd name="T12" fmla="*/ 1362 w 44"/>
                <a:gd name="T13" fmla="*/ 2 h 17"/>
                <a:gd name="T14" fmla="*/ 2114 w 44"/>
                <a:gd name="T15" fmla="*/ 2 h 17"/>
                <a:gd name="T16" fmla="*/ 2114 w 44"/>
                <a:gd name="T17" fmla="*/ 2 h 17"/>
                <a:gd name="T18" fmla="*/ 1362 w 44"/>
                <a:gd name="T19" fmla="*/ 2 h 17"/>
                <a:gd name="T20" fmla="*/ 680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6" name="Freeform 297"/>
            <p:cNvSpPr>
              <a:spLocks/>
            </p:cNvSpPr>
            <p:nvPr/>
          </p:nvSpPr>
          <p:spPr bwMode="auto">
            <a:xfrm>
              <a:off x="2287" y="3126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7" name="Freeform 298"/>
            <p:cNvSpPr>
              <a:spLocks/>
            </p:cNvSpPr>
            <p:nvPr/>
          </p:nvSpPr>
          <p:spPr bwMode="auto">
            <a:xfrm>
              <a:off x="2226" y="3123"/>
              <a:ext cx="25" cy="14"/>
            </a:xfrm>
            <a:custGeom>
              <a:avLst/>
              <a:gdLst>
                <a:gd name="T0" fmla="*/ 120 w 20"/>
                <a:gd name="T1" fmla="*/ 2 h 17"/>
                <a:gd name="T2" fmla="*/ 77 w 20"/>
                <a:gd name="T3" fmla="*/ 2 h 17"/>
                <a:gd name="T4" fmla="*/ 62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62 w 20"/>
                <a:gd name="T25" fmla="*/ 1 h 17"/>
                <a:gd name="T26" fmla="*/ 77 w 20"/>
                <a:gd name="T27" fmla="*/ 0 h 17"/>
                <a:gd name="T28" fmla="*/ 96 w 20"/>
                <a:gd name="T29" fmla="*/ 0 h 17"/>
                <a:gd name="T30" fmla="*/ 120 w 20"/>
                <a:gd name="T31" fmla="*/ 0 h 17"/>
                <a:gd name="T32" fmla="*/ 339 w 20"/>
                <a:gd name="T33" fmla="*/ 0 h 17"/>
                <a:gd name="T34" fmla="*/ 363 w 20"/>
                <a:gd name="T35" fmla="*/ 0 h 17"/>
                <a:gd name="T36" fmla="*/ 424 w 20"/>
                <a:gd name="T37" fmla="*/ 0 h 17"/>
                <a:gd name="T38" fmla="*/ 454 w 20"/>
                <a:gd name="T39" fmla="*/ 1 h 17"/>
                <a:gd name="T40" fmla="*/ 460 w 20"/>
                <a:gd name="T41" fmla="*/ 2 h 17"/>
                <a:gd name="T42" fmla="*/ 460 w 20"/>
                <a:gd name="T43" fmla="*/ 2 h 17"/>
                <a:gd name="T44" fmla="*/ 521 w 20"/>
                <a:gd name="T45" fmla="*/ 2 h 17"/>
                <a:gd name="T46" fmla="*/ 521 w 20"/>
                <a:gd name="T47" fmla="*/ 2 h 17"/>
                <a:gd name="T48" fmla="*/ 521 w 20"/>
                <a:gd name="T49" fmla="*/ 2 h 17"/>
                <a:gd name="T50" fmla="*/ 521 w 20"/>
                <a:gd name="T51" fmla="*/ 2 h 17"/>
                <a:gd name="T52" fmla="*/ 460 w 20"/>
                <a:gd name="T53" fmla="*/ 2 h 17"/>
                <a:gd name="T54" fmla="*/ 454 w 20"/>
                <a:gd name="T55" fmla="*/ 2 h 17"/>
                <a:gd name="T56" fmla="*/ 424 w 20"/>
                <a:gd name="T57" fmla="*/ 2 h 17"/>
                <a:gd name="T58" fmla="*/ 363 w 20"/>
                <a:gd name="T59" fmla="*/ 2 h 17"/>
                <a:gd name="T60" fmla="*/ 363 w 20"/>
                <a:gd name="T61" fmla="*/ 2 h 17"/>
                <a:gd name="T62" fmla="*/ 339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8" name="Freeform 299"/>
            <p:cNvSpPr>
              <a:spLocks/>
            </p:cNvSpPr>
            <p:nvPr/>
          </p:nvSpPr>
          <p:spPr bwMode="auto">
            <a:xfrm>
              <a:off x="2256" y="3119"/>
              <a:ext cx="21" cy="30"/>
            </a:xfrm>
            <a:custGeom>
              <a:avLst/>
              <a:gdLst>
                <a:gd name="T0" fmla="*/ 187 w 17"/>
                <a:gd name="T1" fmla="*/ 0 h 38"/>
                <a:gd name="T2" fmla="*/ 0 w 17"/>
                <a:gd name="T3" fmla="*/ 2 h 38"/>
                <a:gd name="T4" fmla="*/ 392 w 17"/>
                <a:gd name="T5" fmla="*/ 2 h 38"/>
                <a:gd name="T6" fmla="*/ 392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49" name="Freeform 300"/>
            <p:cNvSpPr>
              <a:spLocks/>
            </p:cNvSpPr>
            <p:nvPr/>
          </p:nvSpPr>
          <p:spPr bwMode="auto">
            <a:xfrm>
              <a:off x="2330" y="3119"/>
              <a:ext cx="21" cy="57"/>
            </a:xfrm>
            <a:custGeom>
              <a:avLst/>
              <a:gdLst>
                <a:gd name="T0" fmla="*/ 0 w 17"/>
                <a:gd name="T1" fmla="*/ 0 h 72"/>
                <a:gd name="T2" fmla="*/ 392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0" name="Freeform 301"/>
            <p:cNvSpPr>
              <a:spLocks/>
            </p:cNvSpPr>
            <p:nvPr/>
          </p:nvSpPr>
          <p:spPr bwMode="auto">
            <a:xfrm>
              <a:off x="2172" y="3153"/>
              <a:ext cx="319" cy="32"/>
            </a:xfrm>
            <a:custGeom>
              <a:avLst/>
              <a:gdLst>
                <a:gd name="T0" fmla="*/ 0 w 250"/>
                <a:gd name="T1" fmla="*/ 2 h 41"/>
                <a:gd name="T2" fmla="*/ 9650 w 250"/>
                <a:gd name="T3" fmla="*/ 2 h 41"/>
                <a:gd name="T4" fmla="*/ 9273 w 250"/>
                <a:gd name="T5" fmla="*/ 0 h 41"/>
                <a:gd name="T6" fmla="*/ 41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1" name="Freeform 302"/>
            <p:cNvSpPr>
              <a:spLocks/>
            </p:cNvSpPr>
            <p:nvPr/>
          </p:nvSpPr>
          <p:spPr bwMode="auto">
            <a:xfrm>
              <a:off x="2172" y="3185"/>
              <a:ext cx="320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501 w 251"/>
                <a:gd name="T5" fmla="*/ 0 h 17"/>
                <a:gd name="T6" fmla="*/ 957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2" name="Freeform 303"/>
            <p:cNvSpPr>
              <a:spLocks/>
            </p:cNvSpPr>
            <p:nvPr/>
          </p:nvSpPr>
          <p:spPr bwMode="auto">
            <a:xfrm>
              <a:off x="2194" y="3158"/>
              <a:ext cx="283" cy="22"/>
            </a:xfrm>
            <a:custGeom>
              <a:avLst/>
              <a:gdLst>
                <a:gd name="T0" fmla="*/ 0 w 223"/>
                <a:gd name="T1" fmla="*/ 2 h 28"/>
                <a:gd name="T2" fmla="*/ 7924 w 223"/>
                <a:gd name="T3" fmla="*/ 2 h 28"/>
                <a:gd name="T4" fmla="*/ 7649 w 223"/>
                <a:gd name="T5" fmla="*/ 0 h 28"/>
                <a:gd name="T6" fmla="*/ 279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3" name="Freeform 304"/>
            <p:cNvSpPr>
              <a:spLocks/>
            </p:cNvSpPr>
            <p:nvPr/>
          </p:nvSpPr>
          <p:spPr bwMode="auto">
            <a:xfrm>
              <a:off x="2642" y="3467"/>
              <a:ext cx="263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992 w 206"/>
                <a:gd name="T5" fmla="*/ 0 h 20"/>
                <a:gd name="T6" fmla="*/ 7992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4" name="Freeform 305"/>
            <p:cNvSpPr>
              <a:spLocks/>
            </p:cNvSpPr>
            <p:nvPr/>
          </p:nvSpPr>
          <p:spPr bwMode="auto">
            <a:xfrm>
              <a:off x="2632" y="3392"/>
              <a:ext cx="281" cy="27"/>
            </a:xfrm>
            <a:custGeom>
              <a:avLst/>
              <a:gdLst>
                <a:gd name="T0" fmla="*/ 7408 w 220"/>
                <a:gd name="T1" fmla="*/ 0 h 34"/>
                <a:gd name="T2" fmla="*/ 8619 w 220"/>
                <a:gd name="T3" fmla="*/ 2 h 34"/>
                <a:gd name="T4" fmla="*/ 0 w 220"/>
                <a:gd name="T5" fmla="*/ 2 h 34"/>
                <a:gd name="T6" fmla="*/ 1132 w 220"/>
                <a:gd name="T7" fmla="*/ 0 h 34"/>
                <a:gd name="T8" fmla="*/ 7408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5" name="Freeform 306"/>
            <p:cNvSpPr>
              <a:spLocks/>
            </p:cNvSpPr>
            <p:nvPr/>
          </p:nvSpPr>
          <p:spPr bwMode="auto">
            <a:xfrm>
              <a:off x="2705" y="3389"/>
              <a:ext cx="132" cy="19"/>
            </a:xfrm>
            <a:custGeom>
              <a:avLst/>
              <a:gdLst>
                <a:gd name="T0" fmla="*/ 3631 w 104"/>
                <a:gd name="T1" fmla="*/ 2 h 24"/>
                <a:gd name="T2" fmla="*/ 3588 w 104"/>
                <a:gd name="T3" fmla="*/ 2 h 24"/>
                <a:gd name="T4" fmla="*/ 3462 w 104"/>
                <a:gd name="T5" fmla="*/ 2 h 24"/>
                <a:gd name="T6" fmla="*/ 3313 w 104"/>
                <a:gd name="T7" fmla="*/ 2 h 24"/>
                <a:gd name="T8" fmla="*/ 3111 w 104"/>
                <a:gd name="T9" fmla="*/ 2 h 24"/>
                <a:gd name="T10" fmla="*/ 2861 w 104"/>
                <a:gd name="T11" fmla="*/ 2 h 24"/>
                <a:gd name="T12" fmla="*/ 2577 w 104"/>
                <a:gd name="T13" fmla="*/ 1 h 24"/>
                <a:gd name="T14" fmla="*/ 2292 w 104"/>
                <a:gd name="T15" fmla="*/ 0 h 24"/>
                <a:gd name="T16" fmla="*/ 1974 w 104"/>
                <a:gd name="T17" fmla="*/ 0 h 24"/>
                <a:gd name="T18" fmla="*/ 1641 w 104"/>
                <a:gd name="T19" fmla="*/ 0 h 24"/>
                <a:gd name="T20" fmla="*/ 1323 w 104"/>
                <a:gd name="T21" fmla="*/ 0 h 24"/>
                <a:gd name="T22" fmla="*/ 1042 w 104"/>
                <a:gd name="T23" fmla="*/ 1 h 24"/>
                <a:gd name="T24" fmla="*/ 760 w 104"/>
                <a:gd name="T25" fmla="*/ 2 h 24"/>
                <a:gd name="T26" fmla="*/ 510 w 104"/>
                <a:gd name="T27" fmla="*/ 2 h 24"/>
                <a:gd name="T28" fmla="*/ 310 w 104"/>
                <a:gd name="T29" fmla="*/ 2 h 24"/>
                <a:gd name="T30" fmla="*/ 151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1 w 104"/>
                <a:gd name="T41" fmla="*/ 2 h 24"/>
                <a:gd name="T42" fmla="*/ 310 w 104"/>
                <a:gd name="T43" fmla="*/ 2 h 24"/>
                <a:gd name="T44" fmla="*/ 510 w 104"/>
                <a:gd name="T45" fmla="*/ 2 h 24"/>
                <a:gd name="T46" fmla="*/ 760 w 104"/>
                <a:gd name="T47" fmla="*/ 2 h 24"/>
                <a:gd name="T48" fmla="*/ 1042 w 104"/>
                <a:gd name="T49" fmla="*/ 2 h 24"/>
                <a:gd name="T50" fmla="*/ 1323 w 104"/>
                <a:gd name="T51" fmla="*/ 2 h 24"/>
                <a:gd name="T52" fmla="*/ 1641 w 104"/>
                <a:gd name="T53" fmla="*/ 2 h 24"/>
                <a:gd name="T54" fmla="*/ 1974 w 104"/>
                <a:gd name="T55" fmla="*/ 2 h 24"/>
                <a:gd name="T56" fmla="*/ 2292 w 104"/>
                <a:gd name="T57" fmla="*/ 2 h 24"/>
                <a:gd name="T58" fmla="*/ 2577 w 104"/>
                <a:gd name="T59" fmla="*/ 2 h 24"/>
                <a:gd name="T60" fmla="*/ 2861 w 104"/>
                <a:gd name="T61" fmla="*/ 2 h 24"/>
                <a:gd name="T62" fmla="*/ 3111 w 104"/>
                <a:gd name="T63" fmla="*/ 2 h 24"/>
                <a:gd name="T64" fmla="*/ 3313 w 104"/>
                <a:gd name="T65" fmla="*/ 2 h 24"/>
                <a:gd name="T66" fmla="*/ 3462 w 104"/>
                <a:gd name="T67" fmla="*/ 2 h 24"/>
                <a:gd name="T68" fmla="*/ 3588 w 104"/>
                <a:gd name="T69" fmla="*/ 2 h 24"/>
                <a:gd name="T70" fmla="*/ 3631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6" name="Freeform 307"/>
            <p:cNvSpPr>
              <a:spLocks/>
            </p:cNvSpPr>
            <p:nvPr/>
          </p:nvSpPr>
          <p:spPr bwMode="auto">
            <a:xfrm>
              <a:off x="2705" y="3398"/>
              <a:ext cx="132" cy="14"/>
            </a:xfrm>
            <a:custGeom>
              <a:avLst/>
              <a:gdLst>
                <a:gd name="T0" fmla="*/ 3631 w 104"/>
                <a:gd name="T1" fmla="*/ 2 h 17"/>
                <a:gd name="T2" fmla="*/ 3588 w 104"/>
                <a:gd name="T3" fmla="*/ 2 h 17"/>
                <a:gd name="T4" fmla="*/ 3462 w 104"/>
                <a:gd name="T5" fmla="*/ 2 h 17"/>
                <a:gd name="T6" fmla="*/ 3313 w 104"/>
                <a:gd name="T7" fmla="*/ 2 h 17"/>
                <a:gd name="T8" fmla="*/ 3111 w 104"/>
                <a:gd name="T9" fmla="*/ 2 h 17"/>
                <a:gd name="T10" fmla="*/ 2861 w 104"/>
                <a:gd name="T11" fmla="*/ 2 h 17"/>
                <a:gd name="T12" fmla="*/ 2577 w 104"/>
                <a:gd name="T13" fmla="*/ 2 h 17"/>
                <a:gd name="T14" fmla="*/ 2292 w 104"/>
                <a:gd name="T15" fmla="*/ 2 h 17"/>
                <a:gd name="T16" fmla="*/ 1974 w 104"/>
                <a:gd name="T17" fmla="*/ 2 h 17"/>
                <a:gd name="T18" fmla="*/ 1641 w 104"/>
                <a:gd name="T19" fmla="*/ 2 h 17"/>
                <a:gd name="T20" fmla="*/ 1323 w 104"/>
                <a:gd name="T21" fmla="*/ 2 h 17"/>
                <a:gd name="T22" fmla="*/ 1042 w 104"/>
                <a:gd name="T23" fmla="*/ 2 h 17"/>
                <a:gd name="T24" fmla="*/ 760 w 104"/>
                <a:gd name="T25" fmla="*/ 2 h 17"/>
                <a:gd name="T26" fmla="*/ 510 w 104"/>
                <a:gd name="T27" fmla="*/ 2 h 17"/>
                <a:gd name="T28" fmla="*/ 310 w 104"/>
                <a:gd name="T29" fmla="*/ 2 h 17"/>
                <a:gd name="T30" fmla="*/ 151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19 w 104"/>
                <a:gd name="T41" fmla="*/ 2 h 17"/>
                <a:gd name="T42" fmla="*/ 244 w 104"/>
                <a:gd name="T43" fmla="*/ 2 h 17"/>
                <a:gd name="T44" fmla="*/ 407 w 104"/>
                <a:gd name="T45" fmla="*/ 2 h 17"/>
                <a:gd name="T46" fmla="*/ 633 w 104"/>
                <a:gd name="T47" fmla="*/ 2 h 17"/>
                <a:gd name="T48" fmla="*/ 918 w 104"/>
                <a:gd name="T49" fmla="*/ 2 h 17"/>
                <a:gd name="T50" fmla="*/ 1169 w 104"/>
                <a:gd name="T51" fmla="*/ 2 h 17"/>
                <a:gd name="T52" fmla="*/ 1484 w 104"/>
                <a:gd name="T53" fmla="*/ 2 h 17"/>
                <a:gd name="T54" fmla="*/ 1838 w 104"/>
                <a:gd name="T55" fmla="*/ 2 h 17"/>
                <a:gd name="T56" fmla="*/ 2131 w 104"/>
                <a:gd name="T57" fmla="*/ 2 h 17"/>
                <a:gd name="T58" fmla="*/ 2470 w 104"/>
                <a:gd name="T59" fmla="*/ 2 h 17"/>
                <a:gd name="T60" fmla="*/ 2705 w 104"/>
                <a:gd name="T61" fmla="*/ 2 h 17"/>
                <a:gd name="T62" fmla="*/ 3023 w 104"/>
                <a:gd name="T63" fmla="*/ 2 h 17"/>
                <a:gd name="T64" fmla="*/ 3229 w 104"/>
                <a:gd name="T65" fmla="*/ 2 h 17"/>
                <a:gd name="T66" fmla="*/ 3424 w 104"/>
                <a:gd name="T67" fmla="*/ 2 h 17"/>
                <a:gd name="T68" fmla="*/ 3549 w 104"/>
                <a:gd name="T69" fmla="*/ 2 h 17"/>
                <a:gd name="T70" fmla="*/ 3631 w 104"/>
                <a:gd name="T71" fmla="*/ 2 h 17"/>
                <a:gd name="T72" fmla="*/ 3692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7" name="Freeform 308"/>
            <p:cNvSpPr>
              <a:spLocks/>
            </p:cNvSpPr>
            <p:nvPr/>
          </p:nvSpPr>
          <p:spPr bwMode="auto">
            <a:xfrm>
              <a:off x="2632" y="3418"/>
              <a:ext cx="281" cy="61"/>
            </a:xfrm>
            <a:custGeom>
              <a:avLst/>
              <a:gdLst>
                <a:gd name="T0" fmla="*/ 0 w 220"/>
                <a:gd name="T1" fmla="*/ 2 h 77"/>
                <a:gd name="T2" fmla="*/ 8619 w 220"/>
                <a:gd name="T3" fmla="*/ 2 h 77"/>
                <a:gd name="T4" fmla="*/ 8619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8" name="Freeform 309"/>
            <p:cNvSpPr>
              <a:spLocks/>
            </p:cNvSpPr>
            <p:nvPr/>
          </p:nvSpPr>
          <p:spPr bwMode="auto">
            <a:xfrm>
              <a:off x="2676" y="3389"/>
              <a:ext cx="88" cy="13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59" name="Freeform 310"/>
            <p:cNvSpPr>
              <a:spLocks/>
            </p:cNvSpPr>
            <p:nvPr/>
          </p:nvSpPr>
          <p:spPr bwMode="auto">
            <a:xfrm>
              <a:off x="2748" y="3390"/>
              <a:ext cx="120" cy="13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649 w 94"/>
                <a:gd name="T5" fmla="*/ 0 h 17"/>
                <a:gd name="T6" fmla="*/ 3649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0" name="Freeform 311"/>
            <p:cNvSpPr>
              <a:spLocks/>
            </p:cNvSpPr>
            <p:nvPr/>
          </p:nvSpPr>
          <p:spPr bwMode="auto">
            <a:xfrm>
              <a:off x="2680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1" name="Freeform 312"/>
            <p:cNvSpPr>
              <a:spLocks/>
            </p:cNvSpPr>
            <p:nvPr/>
          </p:nvSpPr>
          <p:spPr bwMode="auto">
            <a:xfrm>
              <a:off x="2684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93 w 17"/>
                <a:gd name="T7" fmla="*/ 2 h 17"/>
                <a:gd name="T8" fmla="*/ 187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2" name="Freeform 313"/>
            <p:cNvSpPr>
              <a:spLocks/>
            </p:cNvSpPr>
            <p:nvPr/>
          </p:nvSpPr>
          <p:spPr bwMode="auto">
            <a:xfrm>
              <a:off x="2687" y="339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3" name="Freeform 314"/>
            <p:cNvSpPr>
              <a:spLocks/>
            </p:cNvSpPr>
            <p:nvPr/>
          </p:nvSpPr>
          <p:spPr bwMode="auto">
            <a:xfrm>
              <a:off x="2690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4" name="Freeform 315"/>
            <p:cNvSpPr>
              <a:spLocks/>
            </p:cNvSpPr>
            <p:nvPr/>
          </p:nvSpPr>
          <p:spPr bwMode="auto">
            <a:xfrm>
              <a:off x="2694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115 w 17"/>
                <a:gd name="T7" fmla="*/ 2 h 17"/>
                <a:gd name="T8" fmla="*/ 231 w 17"/>
                <a:gd name="T9" fmla="*/ 2 h 17"/>
                <a:gd name="T10" fmla="*/ 231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5" name="Freeform 316"/>
            <p:cNvSpPr>
              <a:spLocks/>
            </p:cNvSpPr>
            <p:nvPr/>
          </p:nvSpPr>
          <p:spPr bwMode="auto">
            <a:xfrm>
              <a:off x="2696" y="339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6" name="Freeform 317"/>
            <p:cNvSpPr>
              <a:spLocks/>
            </p:cNvSpPr>
            <p:nvPr/>
          </p:nvSpPr>
          <p:spPr bwMode="auto">
            <a:xfrm>
              <a:off x="2700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7" name="Freeform 318"/>
            <p:cNvSpPr>
              <a:spLocks/>
            </p:cNvSpPr>
            <p:nvPr/>
          </p:nvSpPr>
          <p:spPr bwMode="auto">
            <a:xfrm>
              <a:off x="2701" y="339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8" name="Freeform 319"/>
            <p:cNvSpPr>
              <a:spLocks/>
            </p:cNvSpPr>
            <p:nvPr/>
          </p:nvSpPr>
          <p:spPr bwMode="auto">
            <a:xfrm>
              <a:off x="2706" y="339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69" name="Freeform 320"/>
            <p:cNvSpPr>
              <a:spLocks/>
            </p:cNvSpPr>
            <p:nvPr/>
          </p:nvSpPr>
          <p:spPr bwMode="auto">
            <a:xfrm>
              <a:off x="2709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0" name="Freeform 321"/>
            <p:cNvSpPr>
              <a:spLocks/>
            </p:cNvSpPr>
            <p:nvPr/>
          </p:nvSpPr>
          <p:spPr bwMode="auto">
            <a:xfrm>
              <a:off x="2711" y="339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1" name="Freeform 322"/>
            <p:cNvSpPr>
              <a:spLocks/>
            </p:cNvSpPr>
            <p:nvPr/>
          </p:nvSpPr>
          <p:spPr bwMode="auto">
            <a:xfrm>
              <a:off x="2715" y="339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2" name="Freeform 323"/>
            <p:cNvSpPr>
              <a:spLocks/>
            </p:cNvSpPr>
            <p:nvPr/>
          </p:nvSpPr>
          <p:spPr bwMode="auto">
            <a:xfrm>
              <a:off x="2719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3" name="Freeform 324"/>
            <p:cNvSpPr>
              <a:spLocks/>
            </p:cNvSpPr>
            <p:nvPr/>
          </p:nvSpPr>
          <p:spPr bwMode="auto">
            <a:xfrm>
              <a:off x="2721" y="339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4" name="Freeform 325"/>
            <p:cNvSpPr>
              <a:spLocks/>
            </p:cNvSpPr>
            <p:nvPr/>
          </p:nvSpPr>
          <p:spPr bwMode="auto">
            <a:xfrm>
              <a:off x="2724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5" name="Freeform 326"/>
            <p:cNvSpPr>
              <a:spLocks/>
            </p:cNvSpPr>
            <p:nvPr/>
          </p:nvSpPr>
          <p:spPr bwMode="auto">
            <a:xfrm>
              <a:off x="2729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6" name="Freeform 327"/>
            <p:cNvSpPr>
              <a:spLocks/>
            </p:cNvSpPr>
            <p:nvPr/>
          </p:nvSpPr>
          <p:spPr bwMode="auto">
            <a:xfrm>
              <a:off x="2732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115 w 17"/>
                <a:gd name="T7" fmla="*/ 2 h 17"/>
                <a:gd name="T8" fmla="*/ 231 w 17"/>
                <a:gd name="T9" fmla="*/ 2 h 17"/>
                <a:gd name="T10" fmla="*/ 231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7" name="Freeform 328"/>
            <p:cNvSpPr>
              <a:spLocks/>
            </p:cNvSpPr>
            <p:nvPr/>
          </p:nvSpPr>
          <p:spPr bwMode="auto">
            <a:xfrm>
              <a:off x="2735" y="339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8" name="Freeform 329"/>
            <p:cNvSpPr>
              <a:spLocks/>
            </p:cNvSpPr>
            <p:nvPr/>
          </p:nvSpPr>
          <p:spPr bwMode="auto">
            <a:xfrm>
              <a:off x="2738" y="339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79" name="Freeform 330"/>
            <p:cNvSpPr>
              <a:spLocks/>
            </p:cNvSpPr>
            <p:nvPr/>
          </p:nvSpPr>
          <p:spPr bwMode="auto">
            <a:xfrm>
              <a:off x="2740" y="339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0" name="Freeform 331"/>
            <p:cNvSpPr>
              <a:spLocks/>
            </p:cNvSpPr>
            <p:nvPr/>
          </p:nvSpPr>
          <p:spPr bwMode="auto">
            <a:xfrm>
              <a:off x="2651" y="3255"/>
              <a:ext cx="239" cy="137"/>
            </a:xfrm>
            <a:custGeom>
              <a:avLst/>
              <a:gdLst>
                <a:gd name="T0" fmla="*/ 7150 w 187"/>
                <a:gd name="T1" fmla="*/ 5 h 174"/>
                <a:gd name="T2" fmla="*/ 7150 w 187"/>
                <a:gd name="T3" fmla="*/ 5 h 174"/>
                <a:gd name="T4" fmla="*/ 7150 w 187"/>
                <a:gd name="T5" fmla="*/ 5 h 174"/>
                <a:gd name="T6" fmla="*/ 7236 w 187"/>
                <a:gd name="T7" fmla="*/ 5 h 174"/>
                <a:gd name="T8" fmla="*/ 7236 w 187"/>
                <a:gd name="T9" fmla="*/ 5 h 174"/>
                <a:gd name="T10" fmla="*/ 7267 w 187"/>
                <a:gd name="T11" fmla="*/ 5 h 174"/>
                <a:gd name="T12" fmla="*/ 7267 w 187"/>
                <a:gd name="T13" fmla="*/ 5 h 174"/>
                <a:gd name="T14" fmla="*/ 7274 w 187"/>
                <a:gd name="T15" fmla="*/ 5 h 174"/>
                <a:gd name="T16" fmla="*/ 7274 w 187"/>
                <a:gd name="T17" fmla="*/ 5 h 174"/>
                <a:gd name="T18" fmla="*/ 7274 w 187"/>
                <a:gd name="T19" fmla="*/ 5 h 174"/>
                <a:gd name="T20" fmla="*/ 7274 w 187"/>
                <a:gd name="T21" fmla="*/ 5 h 174"/>
                <a:gd name="T22" fmla="*/ 7323 w 187"/>
                <a:gd name="T23" fmla="*/ 5 h 174"/>
                <a:gd name="T24" fmla="*/ 7323 w 187"/>
                <a:gd name="T25" fmla="*/ 5 h 174"/>
                <a:gd name="T26" fmla="*/ 7395 w 187"/>
                <a:gd name="T27" fmla="*/ 5 h 174"/>
                <a:gd name="T28" fmla="*/ 7395 w 187"/>
                <a:gd name="T29" fmla="*/ 5 h 174"/>
                <a:gd name="T30" fmla="*/ 7395 w 187"/>
                <a:gd name="T31" fmla="*/ 2 h 174"/>
                <a:gd name="T32" fmla="*/ 7395 w 187"/>
                <a:gd name="T33" fmla="*/ 2 h 174"/>
                <a:gd name="T34" fmla="*/ 7395 w 187"/>
                <a:gd name="T35" fmla="*/ 2 h 174"/>
                <a:gd name="T36" fmla="*/ 7323 w 187"/>
                <a:gd name="T37" fmla="*/ 2 h 174"/>
                <a:gd name="T38" fmla="*/ 7323 w 187"/>
                <a:gd name="T39" fmla="*/ 2 h 174"/>
                <a:gd name="T40" fmla="*/ 7274 w 187"/>
                <a:gd name="T41" fmla="*/ 2 h 174"/>
                <a:gd name="T42" fmla="*/ 7274 w 187"/>
                <a:gd name="T43" fmla="*/ 2 h 174"/>
                <a:gd name="T44" fmla="*/ 7274 w 187"/>
                <a:gd name="T45" fmla="*/ 1 h 174"/>
                <a:gd name="T46" fmla="*/ 7267 w 187"/>
                <a:gd name="T47" fmla="*/ 1 h 174"/>
                <a:gd name="T48" fmla="*/ 7267 w 187"/>
                <a:gd name="T49" fmla="*/ 1 h 174"/>
                <a:gd name="T50" fmla="*/ 7236 w 187"/>
                <a:gd name="T51" fmla="*/ 1 h 174"/>
                <a:gd name="T52" fmla="*/ 7236 w 187"/>
                <a:gd name="T53" fmla="*/ 0 h 174"/>
                <a:gd name="T54" fmla="*/ 7150 w 187"/>
                <a:gd name="T55" fmla="*/ 0 h 174"/>
                <a:gd name="T56" fmla="*/ 7150 w 187"/>
                <a:gd name="T57" fmla="*/ 0 h 174"/>
                <a:gd name="T58" fmla="*/ 7150 w 187"/>
                <a:gd name="T59" fmla="*/ 0 h 174"/>
                <a:gd name="T60" fmla="*/ 201 w 187"/>
                <a:gd name="T61" fmla="*/ 0 h 174"/>
                <a:gd name="T62" fmla="*/ 157 w 187"/>
                <a:gd name="T63" fmla="*/ 0 h 174"/>
                <a:gd name="T64" fmla="*/ 123 w 187"/>
                <a:gd name="T65" fmla="*/ 0 h 174"/>
                <a:gd name="T66" fmla="*/ 123 w 187"/>
                <a:gd name="T67" fmla="*/ 0 h 174"/>
                <a:gd name="T68" fmla="*/ 96 w 187"/>
                <a:gd name="T69" fmla="*/ 0 h 174"/>
                <a:gd name="T70" fmla="*/ 96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96 w 187"/>
                <a:gd name="T109" fmla="*/ 5 h 174"/>
                <a:gd name="T110" fmla="*/ 96 w 187"/>
                <a:gd name="T111" fmla="*/ 5 h 174"/>
                <a:gd name="T112" fmla="*/ 96 w 187"/>
                <a:gd name="T113" fmla="*/ 5 h 174"/>
                <a:gd name="T114" fmla="*/ 123 w 187"/>
                <a:gd name="T115" fmla="*/ 5 h 174"/>
                <a:gd name="T116" fmla="*/ 123 w 187"/>
                <a:gd name="T117" fmla="*/ 5 h 174"/>
                <a:gd name="T118" fmla="*/ 157 w 187"/>
                <a:gd name="T119" fmla="*/ 5 h 174"/>
                <a:gd name="T120" fmla="*/ 201 w 187"/>
                <a:gd name="T121" fmla="*/ 5 h 174"/>
                <a:gd name="T122" fmla="*/ 7150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1" name="Freeform 332"/>
            <p:cNvSpPr>
              <a:spLocks/>
            </p:cNvSpPr>
            <p:nvPr/>
          </p:nvSpPr>
          <p:spPr bwMode="auto">
            <a:xfrm>
              <a:off x="2651" y="3257"/>
              <a:ext cx="238" cy="135"/>
            </a:xfrm>
            <a:custGeom>
              <a:avLst/>
              <a:gdLst>
                <a:gd name="T0" fmla="*/ 7473 w 186"/>
                <a:gd name="T1" fmla="*/ 4 h 172"/>
                <a:gd name="T2" fmla="*/ 7473 w 186"/>
                <a:gd name="T3" fmla="*/ 4 h 172"/>
                <a:gd name="T4" fmla="*/ 7473 w 186"/>
                <a:gd name="T5" fmla="*/ 4 h 172"/>
                <a:gd name="T6" fmla="*/ 7425 w 186"/>
                <a:gd name="T7" fmla="*/ 4 h 172"/>
                <a:gd name="T8" fmla="*/ 7425 w 186"/>
                <a:gd name="T9" fmla="*/ 4 h 172"/>
                <a:gd name="T10" fmla="*/ 7374 w 186"/>
                <a:gd name="T11" fmla="*/ 4 h 172"/>
                <a:gd name="T12" fmla="*/ 7374 w 186"/>
                <a:gd name="T13" fmla="*/ 4 h 172"/>
                <a:gd name="T14" fmla="*/ 7334 w 186"/>
                <a:gd name="T15" fmla="*/ 4 h 172"/>
                <a:gd name="T16" fmla="*/ 7334 w 186"/>
                <a:gd name="T17" fmla="*/ 4 h 172"/>
                <a:gd name="T18" fmla="*/ 7327 w 186"/>
                <a:gd name="T19" fmla="*/ 4 h 172"/>
                <a:gd name="T20" fmla="*/ 7327 w 186"/>
                <a:gd name="T21" fmla="*/ 4 h 172"/>
                <a:gd name="T22" fmla="*/ 7239 w 186"/>
                <a:gd name="T23" fmla="*/ 4 h 172"/>
                <a:gd name="T24" fmla="*/ 7228 w 186"/>
                <a:gd name="T25" fmla="*/ 4 h 172"/>
                <a:gd name="T26" fmla="*/ 157 w 186"/>
                <a:gd name="T27" fmla="*/ 4 h 172"/>
                <a:gd name="T28" fmla="*/ 123 w 186"/>
                <a:gd name="T29" fmla="*/ 4 h 172"/>
                <a:gd name="T30" fmla="*/ 123 w 186"/>
                <a:gd name="T31" fmla="*/ 4 h 172"/>
                <a:gd name="T32" fmla="*/ 123 w 186"/>
                <a:gd name="T33" fmla="*/ 4 h 172"/>
                <a:gd name="T34" fmla="*/ 96 w 186"/>
                <a:gd name="T35" fmla="*/ 4 h 172"/>
                <a:gd name="T36" fmla="*/ 96 w 186"/>
                <a:gd name="T37" fmla="*/ 4 h 172"/>
                <a:gd name="T38" fmla="*/ 1 w 186"/>
                <a:gd name="T39" fmla="*/ 4 h 172"/>
                <a:gd name="T40" fmla="*/ 1 w 186"/>
                <a:gd name="T41" fmla="*/ 4 h 172"/>
                <a:gd name="T42" fmla="*/ 0 w 186"/>
                <a:gd name="T43" fmla="*/ 4 h 172"/>
                <a:gd name="T44" fmla="*/ 0 w 186"/>
                <a:gd name="T45" fmla="*/ 4 h 172"/>
                <a:gd name="T46" fmla="*/ 0 w 186"/>
                <a:gd name="T47" fmla="*/ 4 h 172"/>
                <a:gd name="T48" fmla="*/ 0 w 186"/>
                <a:gd name="T49" fmla="*/ 4 h 172"/>
                <a:gd name="T50" fmla="*/ 0 w 186"/>
                <a:gd name="T51" fmla="*/ 4 h 172"/>
                <a:gd name="T52" fmla="*/ 0 w 186"/>
                <a:gd name="T53" fmla="*/ 4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96 w 186"/>
                <a:gd name="T71" fmla="*/ 1 h 172"/>
                <a:gd name="T72" fmla="*/ 96 w 186"/>
                <a:gd name="T73" fmla="*/ 0 h 172"/>
                <a:gd name="T74" fmla="*/ 96 w 186"/>
                <a:gd name="T75" fmla="*/ 0 h 172"/>
                <a:gd name="T76" fmla="*/ 123 w 186"/>
                <a:gd name="T77" fmla="*/ 0 h 172"/>
                <a:gd name="T78" fmla="*/ 123 w 186"/>
                <a:gd name="T79" fmla="*/ 0 h 172"/>
                <a:gd name="T80" fmla="*/ 157 w 186"/>
                <a:gd name="T81" fmla="*/ 0 h 172"/>
                <a:gd name="T82" fmla="*/ 7228 w 186"/>
                <a:gd name="T83" fmla="*/ 0 h 172"/>
                <a:gd name="T84" fmla="*/ 7239 w 186"/>
                <a:gd name="T85" fmla="*/ 0 h 172"/>
                <a:gd name="T86" fmla="*/ 7327 w 186"/>
                <a:gd name="T87" fmla="*/ 0 h 172"/>
                <a:gd name="T88" fmla="*/ 7327 w 186"/>
                <a:gd name="T89" fmla="*/ 0 h 172"/>
                <a:gd name="T90" fmla="*/ 7334 w 186"/>
                <a:gd name="T91" fmla="*/ 0 h 172"/>
                <a:gd name="T92" fmla="*/ 7334 w 186"/>
                <a:gd name="T93" fmla="*/ 1 h 172"/>
                <a:gd name="T94" fmla="*/ 7374 w 186"/>
                <a:gd name="T95" fmla="*/ 1 h 172"/>
                <a:gd name="T96" fmla="*/ 7374 w 186"/>
                <a:gd name="T97" fmla="*/ 1 h 172"/>
                <a:gd name="T98" fmla="*/ 7374 w 186"/>
                <a:gd name="T99" fmla="*/ 2 h 172"/>
                <a:gd name="T100" fmla="*/ 7425 w 186"/>
                <a:gd name="T101" fmla="*/ 2 h 172"/>
                <a:gd name="T102" fmla="*/ 7425 w 186"/>
                <a:gd name="T103" fmla="*/ 2 h 172"/>
                <a:gd name="T104" fmla="*/ 7473 w 186"/>
                <a:gd name="T105" fmla="*/ 2 h 172"/>
                <a:gd name="T106" fmla="*/ 7473 w 186"/>
                <a:gd name="T107" fmla="*/ 2 h 172"/>
                <a:gd name="T108" fmla="*/ 7473 w 186"/>
                <a:gd name="T109" fmla="*/ 2 h 172"/>
                <a:gd name="T110" fmla="*/ 7473 w 186"/>
                <a:gd name="T111" fmla="*/ 4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2" name="Freeform 333"/>
            <p:cNvSpPr>
              <a:spLocks/>
            </p:cNvSpPr>
            <p:nvPr/>
          </p:nvSpPr>
          <p:spPr bwMode="auto">
            <a:xfrm>
              <a:off x="2653" y="3257"/>
              <a:ext cx="232" cy="134"/>
            </a:xfrm>
            <a:custGeom>
              <a:avLst/>
              <a:gdLst>
                <a:gd name="T0" fmla="*/ 7464 w 181"/>
                <a:gd name="T1" fmla="*/ 2 h 171"/>
                <a:gd name="T2" fmla="*/ 7464 w 181"/>
                <a:gd name="T3" fmla="*/ 2 h 171"/>
                <a:gd name="T4" fmla="*/ 7464 w 181"/>
                <a:gd name="T5" fmla="*/ 2 h 171"/>
                <a:gd name="T6" fmla="*/ 7401 w 181"/>
                <a:gd name="T7" fmla="*/ 2 h 171"/>
                <a:gd name="T8" fmla="*/ 7401 w 181"/>
                <a:gd name="T9" fmla="*/ 1 h 171"/>
                <a:gd name="T10" fmla="*/ 7347 w 181"/>
                <a:gd name="T11" fmla="*/ 1 h 171"/>
                <a:gd name="T12" fmla="*/ 7347 w 181"/>
                <a:gd name="T13" fmla="*/ 0 h 171"/>
                <a:gd name="T14" fmla="*/ 7339 w 181"/>
                <a:gd name="T15" fmla="*/ 0 h 171"/>
                <a:gd name="T16" fmla="*/ 7339 w 181"/>
                <a:gd name="T17" fmla="*/ 0 h 171"/>
                <a:gd name="T18" fmla="*/ 7339 w 181"/>
                <a:gd name="T19" fmla="*/ 0 h 171"/>
                <a:gd name="T20" fmla="*/ 7318 w 181"/>
                <a:gd name="T21" fmla="*/ 0 h 171"/>
                <a:gd name="T22" fmla="*/ 7318 w 181"/>
                <a:gd name="T23" fmla="*/ 0 h 171"/>
                <a:gd name="T24" fmla="*/ 124 w 181"/>
                <a:gd name="T25" fmla="*/ 0 h 171"/>
                <a:gd name="T26" fmla="*/ 124 w 181"/>
                <a:gd name="T27" fmla="*/ 0 h 171"/>
                <a:gd name="T28" fmla="*/ 97 w 181"/>
                <a:gd name="T29" fmla="*/ 0 h 171"/>
                <a:gd name="T30" fmla="*/ 97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4 h 171"/>
                <a:gd name="T50" fmla="*/ 0 w 181"/>
                <a:gd name="T51" fmla="*/ 4 h 171"/>
                <a:gd name="T52" fmla="*/ 0 w 181"/>
                <a:gd name="T53" fmla="*/ 4 h 171"/>
                <a:gd name="T54" fmla="*/ 0 w 181"/>
                <a:gd name="T55" fmla="*/ 4 h 171"/>
                <a:gd name="T56" fmla="*/ 0 w 181"/>
                <a:gd name="T57" fmla="*/ 4 h 171"/>
                <a:gd name="T58" fmla="*/ 1 w 181"/>
                <a:gd name="T59" fmla="*/ 4 h 171"/>
                <a:gd name="T60" fmla="*/ 1 w 181"/>
                <a:gd name="T61" fmla="*/ 4 h 171"/>
                <a:gd name="T62" fmla="*/ 97 w 181"/>
                <a:gd name="T63" fmla="*/ 4 h 171"/>
                <a:gd name="T64" fmla="*/ 97 w 181"/>
                <a:gd name="T65" fmla="*/ 4 h 171"/>
                <a:gd name="T66" fmla="*/ 124 w 181"/>
                <a:gd name="T67" fmla="*/ 4 h 171"/>
                <a:gd name="T68" fmla="*/ 124 w 181"/>
                <a:gd name="T69" fmla="*/ 4 h 171"/>
                <a:gd name="T70" fmla="*/ 7318 w 181"/>
                <a:gd name="T71" fmla="*/ 4 h 171"/>
                <a:gd name="T72" fmla="*/ 7318 w 181"/>
                <a:gd name="T73" fmla="*/ 4 h 171"/>
                <a:gd name="T74" fmla="*/ 7339 w 181"/>
                <a:gd name="T75" fmla="*/ 4 h 171"/>
                <a:gd name="T76" fmla="*/ 7339 w 181"/>
                <a:gd name="T77" fmla="*/ 4 h 171"/>
                <a:gd name="T78" fmla="*/ 7347 w 181"/>
                <a:gd name="T79" fmla="*/ 4 h 171"/>
                <a:gd name="T80" fmla="*/ 7347 w 181"/>
                <a:gd name="T81" fmla="*/ 4 h 171"/>
                <a:gd name="T82" fmla="*/ 7347 w 181"/>
                <a:gd name="T83" fmla="*/ 4 h 171"/>
                <a:gd name="T84" fmla="*/ 7401 w 181"/>
                <a:gd name="T85" fmla="*/ 4 h 171"/>
                <a:gd name="T86" fmla="*/ 7401 w 181"/>
                <a:gd name="T87" fmla="*/ 4 h 171"/>
                <a:gd name="T88" fmla="*/ 7464 w 181"/>
                <a:gd name="T89" fmla="*/ 4 h 171"/>
                <a:gd name="T90" fmla="*/ 7464 w 181"/>
                <a:gd name="T91" fmla="*/ 4 h 171"/>
                <a:gd name="T92" fmla="*/ 7464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3" name="Freeform 334"/>
            <p:cNvSpPr>
              <a:spLocks/>
            </p:cNvSpPr>
            <p:nvPr/>
          </p:nvSpPr>
          <p:spPr bwMode="auto">
            <a:xfrm>
              <a:off x="2655" y="3257"/>
              <a:ext cx="230" cy="133"/>
            </a:xfrm>
            <a:custGeom>
              <a:avLst/>
              <a:gdLst>
                <a:gd name="T0" fmla="*/ 7089 w 180"/>
                <a:gd name="T1" fmla="*/ 5 h 168"/>
                <a:gd name="T2" fmla="*/ 7089 w 180"/>
                <a:gd name="T3" fmla="*/ 5 h 168"/>
                <a:gd name="T4" fmla="*/ 7030 w 180"/>
                <a:gd name="T5" fmla="*/ 5 h 168"/>
                <a:gd name="T6" fmla="*/ 7030 w 180"/>
                <a:gd name="T7" fmla="*/ 5 h 168"/>
                <a:gd name="T8" fmla="*/ 6987 w 180"/>
                <a:gd name="T9" fmla="*/ 5 h 168"/>
                <a:gd name="T10" fmla="*/ 6987 w 180"/>
                <a:gd name="T11" fmla="*/ 5 h 168"/>
                <a:gd name="T12" fmla="*/ 6941 w 180"/>
                <a:gd name="T13" fmla="*/ 5 h 168"/>
                <a:gd name="T14" fmla="*/ 6941 w 180"/>
                <a:gd name="T15" fmla="*/ 5 h 168"/>
                <a:gd name="T16" fmla="*/ 96 w 180"/>
                <a:gd name="T17" fmla="*/ 5 h 168"/>
                <a:gd name="T18" fmla="*/ 96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96 w 180"/>
                <a:gd name="T53" fmla="*/ 0 h 168"/>
                <a:gd name="T54" fmla="*/ 96 w 180"/>
                <a:gd name="T55" fmla="*/ 0 h 168"/>
                <a:gd name="T56" fmla="*/ 6941 w 180"/>
                <a:gd name="T57" fmla="*/ 0 h 168"/>
                <a:gd name="T58" fmla="*/ 6941 w 180"/>
                <a:gd name="T59" fmla="*/ 0 h 168"/>
                <a:gd name="T60" fmla="*/ 6941 w 180"/>
                <a:gd name="T61" fmla="*/ 0 h 168"/>
                <a:gd name="T62" fmla="*/ 6987 w 180"/>
                <a:gd name="T63" fmla="*/ 0 h 168"/>
                <a:gd name="T64" fmla="*/ 6987 w 180"/>
                <a:gd name="T65" fmla="*/ 0 h 168"/>
                <a:gd name="T66" fmla="*/ 6987 w 180"/>
                <a:gd name="T67" fmla="*/ 1 h 168"/>
                <a:gd name="T68" fmla="*/ 7030 w 180"/>
                <a:gd name="T69" fmla="*/ 1 h 168"/>
                <a:gd name="T70" fmla="*/ 7030 w 180"/>
                <a:gd name="T71" fmla="*/ 1 h 168"/>
                <a:gd name="T72" fmla="*/ 7089 w 180"/>
                <a:gd name="T73" fmla="*/ 2 h 168"/>
                <a:gd name="T74" fmla="*/ 7089 w 180"/>
                <a:gd name="T75" fmla="*/ 2 h 168"/>
                <a:gd name="T76" fmla="*/ 7089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4" name="Freeform 335"/>
            <p:cNvSpPr>
              <a:spLocks/>
            </p:cNvSpPr>
            <p:nvPr/>
          </p:nvSpPr>
          <p:spPr bwMode="auto">
            <a:xfrm>
              <a:off x="2680" y="3275"/>
              <a:ext cx="180" cy="97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84 w 142"/>
                <a:gd name="T7" fmla="*/ 0 h 124"/>
                <a:gd name="T8" fmla="*/ 84 w 142"/>
                <a:gd name="T9" fmla="*/ 0 h 124"/>
                <a:gd name="T10" fmla="*/ 106 w 142"/>
                <a:gd name="T11" fmla="*/ 0 h 124"/>
                <a:gd name="T12" fmla="*/ 106 w 142"/>
                <a:gd name="T13" fmla="*/ 0 h 124"/>
                <a:gd name="T14" fmla="*/ 134 w 142"/>
                <a:gd name="T15" fmla="*/ 0 h 124"/>
                <a:gd name="T16" fmla="*/ 4733 w 142"/>
                <a:gd name="T17" fmla="*/ 0 h 124"/>
                <a:gd name="T18" fmla="*/ 4757 w 142"/>
                <a:gd name="T19" fmla="*/ 0 h 124"/>
                <a:gd name="T20" fmla="*/ 4817 w 142"/>
                <a:gd name="T21" fmla="*/ 0 h 124"/>
                <a:gd name="T22" fmla="*/ 4817 w 142"/>
                <a:gd name="T23" fmla="*/ 0 h 124"/>
                <a:gd name="T24" fmla="*/ 4833 w 142"/>
                <a:gd name="T25" fmla="*/ 0 h 124"/>
                <a:gd name="T26" fmla="*/ 4833 w 142"/>
                <a:gd name="T27" fmla="*/ 1 h 124"/>
                <a:gd name="T28" fmla="*/ 4871 w 142"/>
                <a:gd name="T29" fmla="*/ 1 h 124"/>
                <a:gd name="T30" fmla="*/ 4871 w 142"/>
                <a:gd name="T31" fmla="*/ 1 h 124"/>
                <a:gd name="T32" fmla="*/ 4888 w 142"/>
                <a:gd name="T33" fmla="*/ 2 h 124"/>
                <a:gd name="T34" fmla="*/ 4888 w 142"/>
                <a:gd name="T35" fmla="*/ 2 h 124"/>
                <a:gd name="T36" fmla="*/ 4958 w 142"/>
                <a:gd name="T37" fmla="*/ 2 h 124"/>
                <a:gd name="T38" fmla="*/ 4958 w 142"/>
                <a:gd name="T39" fmla="*/ 2 h 124"/>
                <a:gd name="T40" fmla="*/ 4958 w 142"/>
                <a:gd name="T41" fmla="*/ 2 h 124"/>
                <a:gd name="T42" fmla="*/ 4958 w 142"/>
                <a:gd name="T43" fmla="*/ 3 h 124"/>
                <a:gd name="T44" fmla="*/ 4958 w 142"/>
                <a:gd name="T45" fmla="*/ 3 h 124"/>
                <a:gd name="T46" fmla="*/ 4888 w 142"/>
                <a:gd name="T47" fmla="*/ 3 h 124"/>
                <a:gd name="T48" fmla="*/ 4888 w 142"/>
                <a:gd name="T49" fmla="*/ 3 h 124"/>
                <a:gd name="T50" fmla="*/ 4871 w 142"/>
                <a:gd name="T51" fmla="*/ 3 h 124"/>
                <a:gd name="T52" fmla="*/ 4871 w 142"/>
                <a:gd name="T53" fmla="*/ 3 h 124"/>
                <a:gd name="T54" fmla="*/ 4833 w 142"/>
                <a:gd name="T55" fmla="*/ 3 h 124"/>
                <a:gd name="T56" fmla="*/ 4833 w 142"/>
                <a:gd name="T57" fmla="*/ 3 h 124"/>
                <a:gd name="T58" fmla="*/ 4817 w 142"/>
                <a:gd name="T59" fmla="*/ 3 h 124"/>
                <a:gd name="T60" fmla="*/ 4817 w 142"/>
                <a:gd name="T61" fmla="*/ 3 h 124"/>
                <a:gd name="T62" fmla="*/ 4757 w 142"/>
                <a:gd name="T63" fmla="*/ 3 h 124"/>
                <a:gd name="T64" fmla="*/ 4733 w 142"/>
                <a:gd name="T65" fmla="*/ 3 h 124"/>
                <a:gd name="T66" fmla="*/ 134 w 142"/>
                <a:gd name="T67" fmla="*/ 3 h 124"/>
                <a:gd name="T68" fmla="*/ 106 w 142"/>
                <a:gd name="T69" fmla="*/ 3 h 124"/>
                <a:gd name="T70" fmla="*/ 106 w 142"/>
                <a:gd name="T71" fmla="*/ 3 h 124"/>
                <a:gd name="T72" fmla="*/ 84 w 142"/>
                <a:gd name="T73" fmla="*/ 3 h 124"/>
                <a:gd name="T74" fmla="*/ 84 w 142"/>
                <a:gd name="T75" fmla="*/ 3 h 124"/>
                <a:gd name="T76" fmla="*/ 1 w 142"/>
                <a:gd name="T77" fmla="*/ 3 h 124"/>
                <a:gd name="T78" fmla="*/ 1 w 142"/>
                <a:gd name="T79" fmla="*/ 3 h 124"/>
                <a:gd name="T80" fmla="*/ 0 w 142"/>
                <a:gd name="T81" fmla="*/ 3 h 124"/>
                <a:gd name="T82" fmla="*/ 0 w 142"/>
                <a:gd name="T83" fmla="*/ 3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5" name="Freeform 336"/>
            <p:cNvSpPr>
              <a:spLocks/>
            </p:cNvSpPr>
            <p:nvPr/>
          </p:nvSpPr>
          <p:spPr bwMode="auto">
            <a:xfrm>
              <a:off x="2672" y="3270"/>
              <a:ext cx="196" cy="13"/>
            </a:xfrm>
            <a:custGeom>
              <a:avLst/>
              <a:gdLst>
                <a:gd name="T0" fmla="*/ 6248 w 153"/>
                <a:gd name="T1" fmla="*/ 2 h 17"/>
                <a:gd name="T2" fmla="*/ 6178 w 153"/>
                <a:gd name="T3" fmla="*/ 2 h 17"/>
                <a:gd name="T4" fmla="*/ 6178 w 153"/>
                <a:gd name="T5" fmla="*/ 2 h 17"/>
                <a:gd name="T6" fmla="*/ 6171 w 153"/>
                <a:gd name="T7" fmla="*/ 2 h 17"/>
                <a:gd name="T8" fmla="*/ 6171 w 153"/>
                <a:gd name="T9" fmla="*/ 2 h 17"/>
                <a:gd name="T10" fmla="*/ 6171 w 153"/>
                <a:gd name="T11" fmla="*/ 1 h 17"/>
                <a:gd name="T12" fmla="*/ 6126 w 153"/>
                <a:gd name="T13" fmla="*/ 1 h 17"/>
                <a:gd name="T14" fmla="*/ 6126 w 153"/>
                <a:gd name="T15" fmla="*/ 1 h 17"/>
                <a:gd name="T16" fmla="*/ 6067 w 153"/>
                <a:gd name="T17" fmla="*/ 0 h 17"/>
                <a:gd name="T18" fmla="*/ 6067 w 153"/>
                <a:gd name="T19" fmla="*/ 0 h 17"/>
                <a:gd name="T20" fmla="*/ 6027 w 153"/>
                <a:gd name="T21" fmla="*/ 0 h 17"/>
                <a:gd name="T22" fmla="*/ 5986 w 153"/>
                <a:gd name="T23" fmla="*/ 0 h 17"/>
                <a:gd name="T24" fmla="*/ 124 w 153"/>
                <a:gd name="T25" fmla="*/ 0 h 17"/>
                <a:gd name="T26" fmla="*/ 124 w 153"/>
                <a:gd name="T27" fmla="*/ 0 h 17"/>
                <a:gd name="T28" fmla="*/ 97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61 w 153"/>
                <a:gd name="T41" fmla="*/ 2 h 17"/>
                <a:gd name="T42" fmla="*/ 286 w 153"/>
                <a:gd name="T43" fmla="*/ 2 h 17"/>
                <a:gd name="T44" fmla="*/ 286 w 153"/>
                <a:gd name="T45" fmla="*/ 2 h 17"/>
                <a:gd name="T46" fmla="*/ 334 w 153"/>
                <a:gd name="T47" fmla="*/ 2 h 17"/>
                <a:gd name="T48" fmla="*/ 334 w 153"/>
                <a:gd name="T49" fmla="*/ 2 h 17"/>
                <a:gd name="T50" fmla="*/ 334 w 153"/>
                <a:gd name="T51" fmla="*/ 2 h 17"/>
                <a:gd name="T52" fmla="*/ 366 w 153"/>
                <a:gd name="T53" fmla="*/ 2 h 17"/>
                <a:gd name="T54" fmla="*/ 428 w 153"/>
                <a:gd name="T55" fmla="*/ 2 h 17"/>
                <a:gd name="T56" fmla="*/ 5712 w 153"/>
                <a:gd name="T57" fmla="*/ 2 h 17"/>
                <a:gd name="T58" fmla="*/ 5798 w 153"/>
                <a:gd name="T59" fmla="*/ 2 h 17"/>
                <a:gd name="T60" fmla="*/ 5817 w 153"/>
                <a:gd name="T61" fmla="*/ 2 h 17"/>
                <a:gd name="T62" fmla="*/ 5817 w 153"/>
                <a:gd name="T63" fmla="*/ 2 h 17"/>
                <a:gd name="T64" fmla="*/ 5856 w 153"/>
                <a:gd name="T65" fmla="*/ 2 h 17"/>
                <a:gd name="T66" fmla="*/ 5856 w 153"/>
                <a:gd name="T67" fmla="*/ 2 h 17"/>
                <a:gd name="T68" fmla="*/ 5856 w 153"/>
                <a:gd name="T69" fmla="*/ 2 h 17"/>
                <a:gd name="T70" fmla="*/ 5895 w 153"/>
                <a:gd name="T71" fmla="*/ 2 h 17"/>
                <a:gd name="T72" fmla="*/ 6248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6" name="Freeform 337"/>
            <p:cNvSpPr>
              <a:spLocks/>
            </p:cNvSpPr>
            <p:nvPr/>
          </p:nvSpPr>
          <p:spPr bwMode="auto">
            <a:xfrm>
              <a:off x="2670" y="3271"/>
              <a:ext cx="22" cy="106"/>
            </a:xfrm>
            <a:custGeom>
              <a:avLst/>
              <a:gdLst>
                <a:gd name="T0" fmla="*/ 10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3 h 135"/>
                <a:gd name="T16" fmla="*/ 0 w 17"/>
                <a:gd name="T17" fmla="*/ 3 h 135"/>
                <a:gd name="T18" fmla="*/ 0 w 17"/>
                <a:gd name="T19" fmla="*/ 3 h 135"/>
                <a:gd name="T20" fmla="*/ 0 w 17"/>
                <a:gd name="T21" fmla="*/ 3 h 135"/>
                <a:gd name="T22" fmla="*/ 0 w 17"/>
                <a:gd name="T23" fmla="*/ 3 h 135"/>
                <a:gd name="T24" fmla="*/ 1 w 17"/>
                <a:gd name="T25" fmla="*/ 3 h 135"/>
                <a:gd name="T26" fmla="*/ 102 w 17"/>
                <a:gd name="T27" fmla="*/ 3 h 135"/>
                <a:gd name="T28" fmla="*/ 102 w 17"/>
                <a:gd name="T29" fmla="*/ 3 h 135"/>
                <a:gd name="T30" fmla="*/ 132 w 17"/>
                <a:gd name="T31" fmla="*/ 3 h 135"/>
                <a:gd name="T32" fmla="*/ 765 w 17"/>
                <a:gd name="T33" fmla="*/ 3 h 135"/>
                <a:gd name="T34" fmla="*/ 701 w 17"/>
                <a:gd name="T35" fmla="*/ 3 h 135"/>
                <a:gd name="T36" fmla="*/ 701 w 17"/>
                <a:gd name="T37" fmla="*/ 3 h 135"/>
                <a:gd name="T38" fmla="*/ 661 w 17"/>
                <a:gd name="T39" fmla="*/ 3 h 135"/>
                <a:gd name="T40" fmla="*/ 661 w 17"/>
                <a:gd name="T41" fmla="*/ 3 h 135"/>
                <a:gd name="T42" fmla="*/ 620 w 17"/>
                <a:gd name="T43" fmla="*/ 3 h 135"/>
                <a:gd name="T44" fmla="*/ 620 w 17"/>
                <a:gd name="T45" fmla="*/ 3 h 135"/>
                <a:gd name="T46" fmla="*/ 620 w 17"/>
                <a:gd name="T47" fmla="*/ 2 h 135"/>
                <a:gd name="T48" fmla="*/ 620 w 17"/>
                <a:gd name="T49" fmla="*/ 2 h 135"/>
                <a:gd name="T50" fmla="*/ 620 w 17"/>
                <a:gd name="T51" fmla="*/ 2 h 135"/>
                <a:gd name="T52" fmla="*/ 661 w 17"/>
                <a:gd name="T53" fmla="*/ 2 h 135"/>
                <a:gd name="T54" fmla="*/ 701 w 17"/>
                <a:gd name="T55" fmla="*/ 2 h 135"/>
                <a:gd name="T56" fmla="*/ 701 w 17"/>
                <a:gd name="T57" fmla="*/ 2 h 135"/>
                <a:gd name="T58" fmla="*/ 10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7" name="Freeform 338"/>
            <p:cNvSpPr>
              <a:spLocks/>
            </p:cNvSpPr>
            <p:nvPr/>
          </p:nvSpPr>
          <p:spPr bwMode="auto">
            <a:xfrm>
              <a:off x="2672" y="3272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8" name="Freeform 339"/>
            <p:cNvSpPr>
              <a:spLocks/>
            </p:cNvSpPr>
            <p:nvPr/>
          </p:nvSpPr>
          <p:spPr bwMode="auto">
            <a:xfrm>
              <a:off x="2672" y="3270"/>
              <a:ext cx="196" cy="13"/>
            </a:xfrm>
            <a:custGeom>
              <a:avLst/>
              <a:gdLst>
                <a:gd name="T0" fmla="*/ 6248 w 153"/>
                <a:gd name="T1" fmla="*/ 2 h 17"/>
                <a:gd name="T2" fmla="*/ 6178 w 153"/>
                <a:gd name="T3" fmla="*/ 2 h 17"/>
                <a:gd name="T4" fmla="*/ 6178 w 153"/>
                <a:gd name="T5" fmla="*/ 2 h 17"/>
                <a:gd name="T6" fmla="*/ 6171 w 153"/>
                <a:gd name="T7" fmla="*/ 2 h 17"/>
                <a:gd name="T8" fmla="*/ 6171 w 153"/>
                <a:gd name="T9" fmla="*/ 2 h 17"/>
                <a:gd name="T10" fmla="*/ 6171 w 153"/>
                <a:gd name="T11" fmla="*/ 2 h 17"/>
                <a:gd name="T12" fmla="*/ 6126 w 153"/>
                <a:gd name="T13" fmla="*/ 2 h 17"/>
                <a:gd name="T14" fmla="*/ 6126 w 153"/>
                <a:gd name="T15" fmla="*/ 2 h 17"/>
                <a:gd name="T16" fmla="*/ 6067 w 153"/>
                <a:gd name="T17" fmla="*/ 0 h 17"/>
                <a:gd name="T18" fmla="*/ 6067 w 153"/>
                <a:gd name="T19" fmla="*/ 0 h 17"/>
                <a:gd name="T20" fmla="*/ 6027 w 153"/>
                <a:gd name="T21" fmla="*/ 0 h 17"/>
                <a:gd name="T22" fmla="*/ 5986 w 153"/>
                <a:gd name="T23" fmla="*/ 0 h 17"/>
                <a:gd name="T24" fmla="*/ 124 w 153"/>
                <a:gd name="T25" fmla="*/ 0 h 17"/>
                <a:gd name="T26" fmla="*/ 124 w 153"/>
                <a:gd name="T27" fmla="*/ 0 h 17"/>
                <a:gd name="T28" fmla="*/ 97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89" name="Freeform 340"/>
            <p:cNvSpPr>
              <a:spLocks/>
            </p:cNvSpPr>
            <p:nvPr/>
          </p:nvSpPr>
          <p:spPr bwMode="auto">
            <a:xfrm>
              <a:off x="2636" y="3420"/>
              <a:ext cx="274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8138 w 215"/>
                <a:gd name="T5" fmla="*/ 0 h 72"/>
                <a:gd name="T6" fmla="*/ 8138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0" name="Freeform 341"/>
            <p:cNvSpPr>
              <a:spLocks/>
            </p:cNvSpPr>
            <p:nvPr/>
          </p:nvSpPr>
          <p:spPr bwMode="auto">
            <a:xfrm>
              <a:off x="2633" y="3420"/>
              <a:ext cx="280" cy="18"/>
            </a:xfrm>
            <a:custGeom>
              <a:avLst/>
              <a:gdLst>
                <a:gd name="T0" fmla="*/ 3150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8698 w 219"/>
                <a:gd name="T7" fmla="*/ 2 h 23"/>
                <a:gd name="T8" fmla="*/ 8584 w 219"/>
                <a:gd name="T9" fmla="*/ 0 h 23"/>
                <a:gd name="T10" fmla="*/ 5459 w 219"/>
                <a:gd name="T11" fmla="*/ 0 h 23"/>
                <a:gd name="T12" fmla="*/ 3150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1" name="Freeform 342"/>
            <p:cNvSpPr>
              <a:spLocks/>
            </p:cNvSpPr>
            <p:nvPr/>
          </p:nvSpPr>
          <p:spPr bwMode="auto">
            <a:xfrm>
              <a:off x="2825" y="3425"/>
              <a:ext cx="71" cy="13"/>
            </a:xfrm>
            <a:custGeom>
              <a:avLst/>
              <a:gdLst>
                <a:gd name="T0" fmla="*/ 0 w 56"/>
                <a:gd name="T1" fmla="*/ 2 h 17"/>
                <a:gd name="T2" fmla="*/ 647 w 56"/>
                <a:gd name="T3" fmla="*/ 2 h 17"/>
                <a:gd name="T4" fmla="*/ 647 w 56"/>
                <a:gd name="T5" fmla="*/ 0 h 17"/>
                <a:gd name="T6" fmla="*/ 1225 w 56"/>
                <a:gd name="T7" fmla="*/ 0 h 17"/>
                <a:gd name="T8" fmla="*/ 1225 w 56"/>
                <a:gd name="T9" fmla="*/ 2 h 17"/>
                <a:gd name="T10" fmla="*/ 1940 w 56"/>
                <a:gd name="T11" fmla="*/ 2 h 17"/>
                <a:gd name="T12" fmla="*/ 1940 w 56"/>
                <a:gd name="T13" fmla="*/ 2 h 17"/>
                <a:gd name="T14" fmla="*/ 1225 w 56"/>
                <a:gd name="T15" fmla="*/ 2 h 17"/>
                <a:gd name="T16" fmla="*/ 1225 w 56"/>
                <a:gd name="T17" fmla="*/ 2 h 17"/>
                <a:gd name="T18" fmla="*/ 647 w 56"/>
                <a:gd name="T19" fmla="*/ 2 h 17"/>
                <a:gd name="T20" fmla="*/ 64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2" name="Freeform 343"/>
            <p:cNvSpPr>
              <a:spLocks/>
            </p:cNvSpPr>
            <p:nvPr/>
          </p:nvSpPr>
          <p:spPr bwMode="auto">
            <a:xfrm>
              <a:off x="2825" y="3430"/>
              <a:ext cx="21" cy="13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2 h 17"/>
                <a:gd name="T4" fmla="*/ 392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3" name="Freeform 344"/>
            <p:cNvSpPr>
              <a:spLocks/>
            </p:cNvSpPr>
            <p:nvPr/>
          </p:nvSpPr>
          <p:spPr bwMode="auto">
            <a:xfrm>
              <a:off x="2849" y="3425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392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4" name="Freeform 345"/>
            <p:cNvSpPr>
              <a:spLocks/>
            </p:cNvSpPr>
            <p:nvPr/>
          </p:nvSpPr>
          <p:spPr bwMode="auto">
            <a:xfrm>
              <a:off x="2895" y="3432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5" name="Freeform 346"/>
            <p:cNvSpPr>
              <a:spLocks/>
            </p:cNvSpPr>
            <p:nvPr/>
          </p:nvSpPr>
          <p:spPr bwMode="auto">
            <a:xfrm>
              <a:off x="2870" y="3425"/>
              <a:ext cx="23" cy="13"/>
            </a:xfrm>
            <a:custGeom>
              <a:avLst/>
              <a:gdLst>
                <a:gd name="T0" fmla="*/ 0 w 17"/>
                <a:gd name="T1" fmla="*/ 2 h 17"/>
                <a:gd name="T2" fmla="*/ 1525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6" name="Freeform 347"/>
            <p:cNvSpPr>
              <a:spLocks/>
            </p:cNvSpPr>
            <p:nvPr/>
          </p:nvSpPr>
          <p:spPr bwMode="auto">
            <a:xfrm>
              <a:off x="2850" y="3428"/>
              <a:ext cx="21" cy="14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2 h 17"/>
                <a:gd name="T4" fmla="*/ 392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7" name="Freeform 348"/>
            <p:cNvSpPr>
              <a:spLocks/>
            </p:cNvSpPr>
            <p:nvPr/>
          </p:nvSpPr>
          <p:spPr bwMode="auto">
            <a:xfrm>
              <a:off x="2827" y="3431"/>
              <a:ext cx="69" cy="13"/>
            </a:xfrm>
            <a:custGeom>
              <a:avLst/>
              <a:gdLst>
                <a:gd name="T0" fmla="*/ 0 w 54"/>
                <a:gd name="T1" fmla="*/ 0 h 17"/>
                <a:gd name="T2" fmla="*/ 2098 w 54"/>
                <a:gd name="T3" fmla="*/ 0 h 17"/>
                <a:gd name="T4" fmla="*/ 2098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8" name="Freeform 349"/>
            <p:cNvSpPr>
              <a:spLocks/>
            </p:cNvSpPr>
            <p:nvPr/>
          </p:nvSpPr>
          <p:spPr bwMode="auto">
            <a:xfrm>
              <a:off x="2849" y="3426"/>
              <a:ext cx="24" cy="13"/>
            </a:xfrm>
            <a:custGeom>
              <a:avLst/>
              <a:gdLst>
                <a:gd name="T0" fmla="*/ 619 w 19"/>
                <a:gd name="T1" fmla="*/ 2 h 17"/>
                <a:gd name="T2" fmla="*/ 560 w 19"/>
                <a:gd name="T3" fmla="*/ 2 h 17"/>
                <a:gd name="T4" fmla="*/ 560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199" name="Freeform 350"/>
            <p:cNvSpPr>
              <a:spLocks/>
            </p:cNvSpPr>
            <p:nvPr/>
          </p:nvSpPr>
          <p:spPr bwMode="auto">
            <a:xfrm>
              <a:off x="2766" y="3433"/>
              <a:ext cx="22" cy="13"/>
            </a:xfrm>
            <a:custGeom>
              <a:avLst/>
              <a:gdLst>
                <a:gd name="T0" fmla="*/ 765 w 17"/>
                <a:gd name="T1" fmla="*/ 0 h 17"/>
                <a:gd name="T2" fmla="*/ 76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76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0" name="Freeform 351"/>
            <p:cNvSpPr>
              <a:spLocks/>
            </p:cNvSpPr>
            <p:nvPr/>
          </p:nvSpPr>
          <p:spPr bwMode="auto">
            <a:xfrm>
              <a:off x="2766" y="3433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1" name="Freeform 352"/>
            <p:cNvSpPr>
              <a:spLocks/>
            </p:cNvSpPr>
            <p:nvPr/>
          </p:nvSpPr>
          <p:spPr bwMode="auto">
            <a:xfrm>
              <a:off x="2747" y="3427"/>
              <a:ext cx="56" cy="13"/>
            </a:xfrm>
            <a:custGeom>
              <a:avLst/>
              <a:gdLst>
                <a:gd name="T0" fmla="*/ 527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527 w 44"/>
                <a:gd name="T7" fmla="*/ 2 h 17"/>
                <a:gd name="T8" fmla="*/ 527 w 44"/>
                <a:gd name="T9" fmla="*/ 0 h 17"/>
                <a:gd name="T10" fmla="*/ 1058 w 44"/>
                <a:gd name="T11" fmla="*/ 0 h 17"/>
                <a:gd name="T12" fmla="*/ 1058 w 44"/>
                <a:gd name="T13" fmla="*/ 2 h 17"/>
                <a:gd name="T14" fmla="*/ 1605 w 44"/>
                <a:gd name="T15" fmla="*/ 2 h 17"/>
                <a:gd name="T16" fmla="*/ 1605 w 44"/>
                <a:gd name="T17" fmla="*/ 2 h 17"/>
                <a:gd name="T18" fmla="*/ 1058 w 44"/>
                <a:gd name="T19" fmla="*/ 2 h 17"/>
                <a:gd name="T20" fmla="*/ 527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2" name="Freeform 353"/>
            <p:cNvSpPr>
              <a:spLocks/>
            </p:cNvSpPr>
            <p:nvPr/>
          </p:nvSpPr>
          <p:spPr bwMode="auto">
            <a:xfrm>
              <a:off x="2766" y="3427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3" name="Freeform 354"/>
            <p:cNvSpPr>
              <a:spLocks/>
            </p:cNvSpPr>
            <p:nvPr/>
          </p:nvSpPr>
          <p:spPr bwMode="auto">
            <a:xfrm>
              <a:off x="2705" y="3424"/>
              <a:ext cx="25" cy="14"/>
            </a:xfrm>
            <a:custGeom>
              <a:avLst/>
              <a:gdLst>
                <a:gd name="T0" fmla="*/ 120 w 20"/>
                <a:gd name="T1" fmla="*/ 2 h 17"/>
                <a:gd name="T2" fmla="*/ 77 w 20"/>
                <a:gd name="T3" fmla="*/ 2 h 17"/>
                <a:gd name="T4" fmla="*/ 62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62 w 20"/>
                <a:gd name="T25" fmla="*/ 1 h 17"/>
                <a:gd name="T26" fmla="*/ 77 w 20"/>
                <a:gd name="T27" fmla="*/ 0 h 17"/>
                <a:gd name="T28" fmla="*/ 96 w 20"/>
                <a:gd name="T29" fmla="*/ 0 h 17"/>
                <a:gd name="T30" fmla="*/ 120 w 20"/>
                <a:gd name="T31" fmla="*/ 0 h 17"/>
                <a:gd name="T32" fmla="*/ 339 w 20"/>
                <a:gd name="T33" fmla="*/ 0 h 17"/>
                <a:gd name="T34" fmla="*/ 363 w 20"/>
                <a:gd name="T35" fmla="*/ 0 h 17"/>
                <a:gd name="T36" fmla="*/ 424 w 20"/>
                <a:gd name="T37" fmla="*/ 0 h 17"/>
                <a:gd name="T38" fmla="*/ 454 w 20"/>
                <a:gd name="T39" fmla="*/ 1 h 17"/>
                <a:gd name="T40" fmla="*/ 460 w 20"/>
                <a:gd name="T41" fmla="*/ 2 h 17"/>
                <a:gd name="T42" fmla="*/ 460 w 20"/>
                <a:gd name="T43" fmla="*/ 2 h 17"/>
                <a:gd name="T44" fmla="*/ 521 w 20"/>
                <a:gd name="T45" fmla="*/ 2 h 17"/>
                <a:gd name="T46" fmla="*/ 521 w 20"/>
                <a:gd name="T47" fmla="*/ 2 h 17"/>
                <a:gd name="T48" fmla="*/ 521 w 20"/>
                <a:gd name="T49" fmla="*/ 2 h 17"/>
                <a:gd name="T50" fmla="*/ 521 w 20"/>
                <a:gd name="T51" fmla="*/ 2 h 17"/>
                <a:gd name="T52" fmla="*/ 460 w 20"/>
                <a:gd name="T53" fmla="*/ 2 h 17"/>
                <a:gd name="T54" fmla="*/ 454 w 20"/>
                <a:gd name="T55" fmla="*/ 2 h 17"/>
                <a:gd name="T56" fmla="*/ 424 w 20"/>
                <a:gd name="T57" fmla="*/ 2 h 17"/>
                <a:gd name="T58" fmla="*/ 363 w 20"/>
                <a:gd name="T59" fmla="*/ 2 h 17"/>
                <a:gd name="T60" fmla="*/ 363 w 20"/>
                <a:gd name="T61" fmla="*/ 2 h 17"/>
                <a:gd name="T62" fmla="*/ 339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4" name="Freeform 355"/>
            <p:cNvSpPr>
              <a:spLocks/>
            </p:cNvSpPr>
            <p:nvPr/>
          </p:nvSpPr>
          <p:spPr bwMode="auto">
            <a:xfrm>
              <a:off x="2735" y="3420"/>
              <a:ext cx="22" cy="30"/>
            </a:xfrm>
            <a:custGeom>
              <a:avLst/>
              <a:gdLst>
                <a:gd name="T0" fmla="*/ 370 w 17"/>
                <a:gd name="T1" fmla="*/ 0 h 38"/>
                <a:gd name="T2" fmla="*/ 0 w 17"/>
                <a:gd name="T3" fmla="*/ 2 h 38"/>
                <a:gd name="T4" fmla="*/ 765 w 17"/>
                <a:gd name="T5" fmla="*/ 2 h 38"/>
                <a:gd name="T6" fmla="*/ 765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5" name="Freeform 356"/>
            <p:cNvSpPr>
              <a:spLocks/>
            </p:cNvSpPr>
            <p:nvPr/>
          </p:nvSpPr>
          <p:spPr bwMode="auto">
            <a:xfrm>
              <a:off x="2810" y="3420"/>
              <a:ext cx="21" cy="57"/>
            </a:xfrm>
            <a:custGeom>
              <a:avLst/>
              <a:gdLst>
                <a:gd name="T0" fmla="*/ 0 w 17"/>
                <a:gd name="T1" fmla="*/ 0 h 72"/>
                <a:gd name="T2" fmla="*/ 392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6" name="Freeform 357"/>
            <p:cNvSpPr>
              <a:spLocks/>
            </p:cNvSpPr>
            <p:nvPr/>
          </p:nvSpPr>
          <p:spPr bwMode="auto">
            <a:xfrm>
              <a:off x="2651" y="3454"/>
              <a:ext cx="319" cy="32"/>
            </a:xfrm>
            <a:custGeom>
              <a:avLst/>
              <a:gdLst>
                <a:gd name="T0" fmla="*/ 0 w 250"/>
                <a:gd name="T1" fmla="*/ 2 h 41"/>
                <a:gd name="T2" fmla="*/ 9650 w 250"/>
                <a:gd name="T3" fmla="*/ 2 h 41"/>
                <a:gd name="T4" fmla="*/ 9273 w 250"/>
                <a:gd name="T5" fmla="*/ 0 h 41"/>
                <a:gd name="T6" fmla="*/ 41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7" name="Freeform 358"/>
            <p:cNvSpPr>
              <a:spLocks/>
            </p:cNvSpPr>
            <p:nvPr/>
          </p:nvSpPr>
          <p:spPr bwMode="auto">
            <a:xfrm>
              <a:off x="2651" y="3486"/>
              <a:ext cx="320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501 w 251"/>
                <a:gd name="T5" fmla="*/ 0 h 17"/>
                <a:gd name="T6" fmla="*/ 957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8" name="Freeform 359"/>
            <p:cNvSpPr>
              <a:spLocks/>
            </p:cNvSpPr>
            <p:nvPr/>
          </p:nvSpPr>
          <p:spPr bwMode="auto">
            <a:xfrm>
              <a:off x="2672" y="3459"/>
              <a:ext cx="285" cy="22"/>
            </a:xfrm>
            <a:custGeom>
              <a:avLst/>
              <a:gdLst>
                <a:gd name="T0" fmla="*/ 0 w 223"/>
                <a:gd name="T1" fmla="*/ 2 h 28"/>
                <a:gd name="T2" fmla="*/ 8808 w 223"/>
                <a:gd name="T3" fmla="*/ 2 h 28"/>
                <a:gd name="T4" fmla="*/ 8464 w 223"/>
                <a:gd name="T5" fmla="*/ 0 h 28"/>
                <a:gd name="T6" fmla="*/ 328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09" name="Freeform 360"/>
            <p:cNvSpPr>
              <a:spLocks/>
            </p:cNvSpPr>
            <p:nvPr/>
          </p:nvSpPr>
          <p:spPr bwMode="auto">
            <a:xfrm>
              <a:off x="3462" y="2880"/>
              <a:ext cx="263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992 w 206"/>
                <a:gd name="T5" fmla="*/ 0 h 20"/>
                <a:gd name="T6" fmla="*/ 7992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0" name="Freeform 361"/>
            <p:cNvSpPr>
              <a:spLocks/>
            </p:cNvSpPr>
            <p:nvPr/>
          </p:nvSpPr>
          <p:spPr bwMode="auto">
            <a:xfrm>
              <a:off x="3452" y="2805"/>
              <a:ext cx="280" cy="26"/>
            </a:xfrm>
            <a:custGeom>
              <a:avLst/>
              <a:gdLst>
                <a:gd name="T0" fmla="*/ 7069 w 220"/>
                <a:gd name="T1" fmla="*/ 0 h 34"/>
                <a:gd name="T2" fmla="*/ 8166 w 220"/>
                <a:gd name="T3" fmla="*/ 2 h 34"/>
                <a:gd name="T4" fmla="*/ 0 w 220"/>
                <a:gd name="T5" fmla="*/ 2 h 34"/>
                <a:gd name="T6" fmla="*/ 1087 w 220"/>
                <a:gd name="T7" fmla="*/ 0 h 34"/>
                <a:gd name="T8" fmla="*/ 706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1" name="Freeform 362"/>
            <p:cNvSpPr>
              <a:spLocks/>
            </p:cNvSpPr>
            <p:nvPr/>
          </p:nvSpPr>
          <p:spPr bwMode="auto">
            <a:xfrm>
              <a:off x="3525" y="2801"/>
              <a:ext cx="132" cy="19"/>
            </a:xfrm>
            <a:custGeom>
              <a:avLst/>
              <a:gdLst>
                <a:gd name="T0" fmla="*/ 3631 w 104"/>
                <a:gd name="T1" fmla="*/ 2 h 24"/>
                <a:gd name="T2" fmla="*/ 3588 w 104"/>
                <a:gd name="T3" fmla="*/ 2 h 24"/>
                <a:gd name="T4" fmla="*/ 3462 w 104"/>
                <a:gd name="T5" fmla="*/ 2 h 24"/>
                <a:gd name="T6" fmla="*/ 3313 w 104"/>
                <a:gd name="T7" fmla="*/ 2 h 24"/>
                <a:gd name="T8" fmla="*/ 3111 w 104"/>
                <a:gd name="T9" fmla="*/ 2 h 24"/>
                <a:gd name="T10" fmla="*/ 2861 w 104"/>
                <a:gd name="T11" fmla="*/ 2 h 24"/>
                <a:gd name="T12" fmla="*/ 2577 w 104"/>
                <a:gd name="T13" fmla="*/ 1 h 24"/>
                <a:gd name="T14" fmla="*/ 2292 w 104"/>
                <a:gd name="T15" fmla="*/ 0 h 24"/>
                <a:gd name="T16" fmla="*/ 1974 w 104"/>
                <a:gd name="T17" fmla="*/ 0 h 24"/>
                <a:gd name="T18" fmla="*/ 1641 w 104"/>
                <a:gd name="T19" fmla="*/ 0 h 24"/>
                <a:gd name="T20" fmla="*/ 1323 w 104"/>
                <a:gd name="T21" fmla="*/ 0 h 24"/>
                <a:gd name="T22" fmla="*/ 1042 w 104"/>
                <a:gd name="T23" fmla="*/ 1 h 24"/>
                <a:gd name="T24" fmla="*/ 760 w 104"/>
                <a:gd name="T25" fmla="*/ 2 h 24"/>
                <a:gd name="T26" fmla="*/ 510 w 104"/>
                <a:gd name="T27" fmla="*/ 2 h 24"/>
                <a:gd name="T28" fmla="*/ 310 w 104"/>
                <a:gd name="T29" fmla="*/ 2 h 24"/>
                <a:gd name="T30" fmla="*/ 151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1 w 104"/>
                <a:gd name="T41" fmla="*/ 2 h 24"/>
                <a:gd name="T42" fmla="*/ 310 w 104"/>
                <a:gd name="T43" fmla="*/ 2 h 24"/>
                <a:gd name="T44" fmla="*/ 510 w 104"/>
                <a:gd name="T45" fmla="*/ 2 h 24"/>
                <a:gd name="T46" fmla="*/ 760 w 104"/>
                <a:gd name="T47" fmla="*/ 2 h 24"/>
                <a:gd name="T48" fmla="*/ 1042 w 104"/>
                <a:gd name="T49" fmla="*/ 2 h 24"/>
                <a:gd name="T50" fmla="*/ 1323 w 104"/>
                <a:gd name="T51" fmla="*/ 2 h 24"/>
                <a:gd name="T52" fmla="*/ 1641 w 104"/>
                <a:gd name="T53" fmla="*/ 2 h 24"/>
                <a:gd name="T54" fmla="*/ 1974 w 104"/>
                <a:gd name="T55" fmla="*/ 2 h 24"/>
                <a:gd name="T56" fmla="*/ 2292 w 104"/>
                <a:gd name="T57" fmla="*/ 2 h 24"/>
                <a:gd name="T58" fmla="*/ 2577 w 104"/>
                <a:gd name="T59" fmla="*/ 2 h 24"/>
                <a:gd name="T60" fmla="*/ 2861 w 104"/>
                <a:gd name="T61" fmla="*/ 2 h 24"/>
                <a:gd name="T62" fmla="*/ 3111 w 104"/>
                <a:gd name="T63" fmla="*/ 2 h 24"/>
                <a:gd name="T64" fmla="*/ 3313 w 104"/>
                <a:gd name="T65" fmla="*/ 2 h 24"/>
                <a:gd name="T66" fmla="*/ 3462 w 104"/>
                <a:gd name="T67" fmla="*/ 2 h 24"/>
                <a:gd name="T68" fmla="*/ 3588 w 104"/>
                <a:gd name="T69" fmla="*/ 2 h 24"/>
                <a:gd name="T70" fmla="*/ 3631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2" name="Freeform 363"/>
            <p:cNvSpPr>
              <a:spLocks/>
            </p:cNvSpPr>
            <p:nvPr/>
          </p:nvSpPr>
          <p:spPr bwMode="auto">
            <a:xfrm>
              <a:off x="3525" y="2811"/>
              <a:ext cx="132" cy="13"/>
            </a:xfrm>
            <a:custGeom>
              <a:avLst/>
              <a:gdLst>
                <a:gd name="T0" fmla="*/ 3631 w 104"/>
                <a:gd name="T1" fmla="*/ 2 h 17"/>
                <a:gd name="T2" fmla="*/ 3588 w 104"/>
                <a:gd name="T3" fmla="*/ 2 h 17"/>
                <a:gd name="T4" fmla="*/ 3462 w 104"/>
                <a:gd name="T5" fmla="*/ 2 h 17"/>
                <a:gd name="T6" fmla="*/ 3313 w 104"/>
                <a:gd name="T7" fmla="*/ 2 h 17"/>
                <a:gd name="T8" fmla="*/ 3111 w 104"/>
                <a:gd name="T9" fmla="*/ 2 h 17"/>
                <a:gd name="T10" fmla="*/ 2861 w 104"/>
                <a:gd name="T11" fmla="*/ 2 h 17"/>
                <a:gd name="T12" fmla="*/ 2577 w 104"/>
                <a:gd name="T13" fmla="*/ 2 h 17"/>
                <a:gd name="T14" fmla="*/ 2292 w 104"/>
                <a:gd name="T15" fmla="*/ 2 h 17"/>
                <a:gd name="T16" fmla="*/ 1974 w 104"/>
                <a:gd name="T17" fmla="*/ 2 h 17"/>
                <a:gd name="T18" fmla="*/ 1641 w 104"/>
                <a:gd name="T19" fmla="*/ 2 h 17"/>
                <a:gd name="T20" fmla="*/ 1323 w 104"/>
                <a:gd name="T21" fmla="*/ 2 h 17"/>
                <a:gd name="T22" fmla="*/ 1042 w 104"/>
                <a:gd name="T23" fmla="*/ 2 h 17"/>
                <a:gd name="T24" fmla="*/ 760 w 104"/>
                <a:gd name="T25" fmla="*/ 2 h 17"/>
                <a:gd name="T26" fmla="*/ 510 w 104"/>
                <a:gd name="T27" fmla="*/ 2 h 17"/>
                <a:gd name="T28" fmla="*/ 310 w 104"/>
                <a:gd name="T29" fmla="*/ 2 h 17"/>
                <a:gd name="T30" fmla="*/ 151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19 w 104"/>
                <a:gd name="T41" fmla="*/ 2 h 17"/>
                <a:gd name="T42" fmla="*/ 244 w 104"/>
                <a:gd name="T43" fmla="*/ 2 h 17"/>
                <a:gd name="T44" fmla="*/ 407 w 104"/>
                <a:gd name="T45" fmla="*/ 2 h 17"/>
                <a:gd name="T46" fmla="*/ 633 w 104"/>
                <a:gd name="T47" fmla="*/ 2 h 17"/>
                <a:gd name="T48" fmla="*/ 918 w 104"/>
                <a:gd name="T49" fmla="*/ 2 h 17"/>
                <a:gd name="T50" fmla="*/ 1169 w 104"/>
                <a:gd name="T51" fmla="*/ 2 h 17"/>
                <a:gd name="T52" fmla="*/ 1484 w 104"/>
                <a:gd name="T53" fmla="*/ 2 h 17"/>
                <a:gd name="T54" fmla="*/ 1838 w 104"/>
                <a:gd name="T55" fmla="*/ 2 h 17"/>
                <a:gd name="T56" fmla="*/ 2131 w 104"/>
                <a:gd name="T57" fmla="*/ 2 h 17"/>
                <a:gd name="T58" fmla="*/ 2470 w 104"/>
                <a:gd name="T59" fmla="*/ 2 h 17"/>
                <a:gd name="T60" fmla="*/ 2705 w 104"/>
                <a:gd name="T61" fmla="*/ 2 h 17"/>
                <a:gd name="T62" fmla="*/ 3023 w 104"/>
                <a:gd name="T63" fmla="*/ 2 h 17"/>
                <a:gd name="T64" fmla="*/ 3229 w 104"/>
                <a:gd name="T65" fmla="*/ 2 h 17"/>
                <a:gd name="T66" fmla="*/ 3424 w 104"/>
                <a:gd name="T67" fmla="*/ 2 h 17"/>
                <a:gd name="T68" fmla="*/ 3549 w 104"/>
                <a:gd name="T69" fmla="*/ 2 h 17"/>
                <a:gd name="T70" fmla="*/ 3631 w 104"/>
                <a:gd name="T71" fmla="*/ 2 h 17"/>
                <a:gd name="T72" fmla="*/ 3692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3" name="Freeform 364"/>
            <p:cNvSpPr>
              <a:spLocks/>
            </p:cNvSpPr>
            <p:nvPr/>
          </p:nvSpPr>
          <p:spPr bwMode="auto">
            <a:xfrm>
              <a:off x="3452" y="2831"/>
              <a:ext cx="280" cy="60"/>
            </a:xfrm>
            <a:custGeom>
              <a:avLst/>
              <a:gdLst>
                <a:gd name="T0" fmla="*/ 0 w 220"/>
                <a:gd name="T1" fmla="*/ 2 h 77"/>
                <a:gd name="T2" fmla="*/ 8166 w 220"/>
                <a:gd name="T3" fmla="*/ 2 h 77"/>
                <a:gd name="T4" fmla="*/ 8166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4" name="Freeform 365"/>
            <p:cNvSpPr>
              <a:spLocks/>
            </p:cNvSpPr>
            <p:nvPr/>
          </p:nvSpPr>
          <p:spPr bwMode="auto">
            <a:xfrm>
              <a:off x="3497" y="2801"/>
              <a:ext cx="88" cy="14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5" name="Freeform 366"/>
            <p:cNvSpPr>
              <a:spLocks/>
            </p:cNvSpPr>
            <p:nvPr/>
          </p:nvSpPr>
          <p:spPr bwMode="auto">
            <a:xfrm>
              <a:off x="3568" y="2802"/>
              <a:ext cx="120" cy="14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649 w 94"/>
                <a:gd name="T5" fmla="*/ 0 h 17"/>
                <a:gd name="T6" fmla="*/ 3649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6" name="Freeform 367"/>
            <p:cNvSpPr>
              <a:spLocks/>
            </p:cNvSpPr>
            <p:nvPr/>
          </p:nvSpPr>
          <p:spPr bwMode="auto">
            <a:xfrm>
              <a:off x="3500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7" name="Freeform 368"/>
            <p:cNvSpPr>
              <a:spLocks/>
            </p:cNvSpPr>
            <p:nvPr/>
          </p:nvSpPr>
          <p:spPr bwMode="auto">
            <a:xfrm>
              <a:off x="3503" y="280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171 w 17"/>
                <a:gd name="T7" fmla="*/ 2 h 17"/>
                <a:gd name="T8" fmla="*/ 370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8" name="Freeform 369"/>
            <p:cNvSpPr>
              <a:spLocks/>
            </p:cNvSpPr>
            <p:nvPr/>
          </p:nvSpPr>
          <p:spPr bwMode="auto">
            <a:xfrm>
              <a:off x="3507" y="280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19" name="Freeform 370"/>
            <p:cNvSpPr>
              <a:spLocks/>
            </p:cNvSpPr>
            <p:nvPr/>
          </p:nvSpPr>
          <p:spPr bwMode="auto">
            <a:xfrm>
              <a:off x="3510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0" name="Freeform 371"/>
            <p:cNvSpPr>
              <a:spLocks/>
            </p:cNvSpPr>
            <p:nvPr/>
          </p:nvSpPr>
          <p:spPr bwMode="auto">
            <a:xfrm>
              <a:off x="3513" y="280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1" name="Freeform 372"/>
            <p:cNvSpPr>
              <a:spLocks/>
            </p:cNvSpPr>
            <p:nvPr/>
          </p:nvSpPr>
          <p:spPr bwMode="auto">
            <a:xfrm>
              <a:off x="3516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2" name="Freeform 373"/>
            <p:cNvSpPr>
              <a:spLocks/>
            </p:cNvSpPr>
            <p:nvPr/>
          </p:nvSpPr>
          <p:spPr bwMode="auto">
            <a:xfrm>
              <a:off x="3520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3" name="Freeform 374"/>
            <p:cNvSpPr>
              <a:spLocks/>
            </p:cNvSpPr>
            <p:nvPr/>
          </p:nvSpPr>
          <p:spPr bwMode="auto">
            <a:xfrm>
              <a:off x="3521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4" name="Freeform 375"/>
            <p:cNvSpPr>
              <a:spLocks/>
            </p:cNvSpPr>
            <p:nvPr/>
          </p:nvSpPr>
          <p:spPr bwMode="auto">
            <a:xfrm>
              <a:off x="3526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5" name="Freeform 376"/>
            <p:cNvSpPr>
              <a:spLocks/>
            </p:cNvSpPr>
            <p:nvPr/>
          </p:nvSpPr>
          <p:spPr bwMode="auto">
            <a:xfrm>
              <a:off x="3529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6" name="Freeform 377"/>
            <p:cNvSpPr>
              <a:spLocks/>
            </p:cNvSpPr>
            <p:nvPr/>
          </p:nvSpPr>
          <p:spPr bwMode="auto">
            <a:xfrm>
              <a:off x="3531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7" name="Freeform 378"/>
            <p:cNvSpPr>
              <a:spLocks/>
            </p:cNvSpPr>
            <p:nvPr/>
          </p:nvSpPr>
          <p:spPr bwMode="auto">
            <a:xfrm>
              <a:off x="3535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8" name="Freeform 379"/>
            <p:cNvSpPr>
              <a:spLocks/>
            </p:cNvSpPr>
            <p:nvPr/>
          </p:nvSpPr>
          <p:spPr bwMode="auto">
            <a:xfrm>
              <a:off x="3539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29" name="Freeform 380"/>
            <p:cNvSpPr>
              <a:spLocks/>
            </p:cNvSpPr>
            <p:nvPr/>
          </p:nvSpPr>
          <p:spPr bwMode="auto">
            <a:xfrm>
              <a:off x="3541" y="280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0" name="Freeform 381"/>
            <p:cNvSpPr>
              <a:spLocks/>
            </p:cNvSpPr>
            <p:nvPr/>
          </p:nvSpPr>
          <p:spPr bwMode="auto">
            <a:xfrm>
              <a:off x="3544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1" name="Freeform 382"/>
            <p:cNvSpPr>
              <a:spLocks/>
            </p:cNvSpPr>
            <p:nvPr/>
          </p:nvSpPr>
          <p:spPr bwMode="auto">
            <a:xfrm>
              <a:off x="3549" y="280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2" name="Freeform 383"/>
            <p:cNvSpPr>
              <a:spLocks/>
            </p:cNvSpPr>
            <p:nvPr/>
          </p:nvSpPr>
          <p:spPr bwMode="auto">
            <a:xfrm>
              <a:off x="3551" y="280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3" name="Freeform 384"/>
            <p:cNvSpPr>
              <a:spLocks/>
            </p:cNvSpPr>
            <p:nvPr/>
          </p:nvSpPr>
          <p:spPr bwMode="auto">
            <a:xfrm>
              <a:off x="3555" y="280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4" name="Freeform 385"/>
            <p:cNvSpPr>
              <a:spLocks/>
            </p:cNvSpPr>
            <p:nvPr/>
          </p:nvSpPr>
          <p:spPr bwMode="auto">
            <a:xfrm>
              <a:off x="3558" y="280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5" name="Freeform 386"/>
            <p:cNvSpPr>
              <a:spLocks/>
            </p:cNvSpPr>
            <p:nvPr/>
          </p:nvSpPr>
          <p:spPr bwMode="auto">
            <a:xfrm>
              <a:off x="3560" y="280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6" name="Freeform 387"/>
            <p:cNvSpPr>
              <a:spLocks/>
            </p:cNvSpPr>
            <p:nvPr/>
          </p:nvSpPr>
          <p:spPr bwMode="auto">
            <a:xfrm>
              <a:off x="3471" y="2667"/>
              <a:ext cx="238" cy="138"/>
            </a:xfrm>
            <a:custGeom>
              <a:avLst/>
              <a:gdLst>
                <a:gd name="T0" fmla="*/ 6683 w 187"/>
                <a:gd name="T1" fmla="*/ 5 h 174"/>
                <a:gd name="T2" fmla="*/ 6683 w 187"/>
                <a:gd name="T3" fmla="*/ 5 h 174"/>
                <a:gd name="T4" fmla="*/ 6683 w 187"/>
                <a:gd name="T5" fmla="*/ 5 h 174"/>
                <a:gd name="T6" fmla="*/ 6771 w 187"/>
                <a:gd name="T7" fmla="*/ 5 h 174"/>
                <a:gd name="T8" fmla="*/ 6771 w 187"/>
                <a:gd name="T9" fmla="*/ 5 h 174"/>
                <a:gd name="T10" fmla="*/ 6821 w 187"/>
                <a:gd name="T11" fmla="*/ 5 h 174"/>
                <a:gd name="T12" fmla="*/ 6821 w 187"/>
                <a:gd name="T13" fmla="*/ 5 h 174"/>
                <a:gd name="T14" fmla="*/ 6841 w 187"/>
                <a:gd name="T15" fmla="*/ 5 h 174"/>
                <a:gd name="T16" fmla="*/ 6841 w 187"/>
                <a:gd name="T17" fmla="*/ 5 h 174"/>
                <a:gd name="T18" fmla="*/ 6841 w 187"/>
                <a:gd name="T19" fmla="*/ 5 h 174"/>
                <a:gd name="T20" fmla="*/ 6841 w 187"/>
                <a:gd name="T21" fmla="*/ 5 h 174"/>
                <a:gd name="T22" fmla="*/ 6878 w 187"/>
                <a:gd name="T23" fmla="*/ 5 h 174"/>
                <a:gd name="T24" fmla="*/ 6878 w 187"/>
                <a:gd name="T25" fmla="*/ 5 h 174"/>
                <a:gd name="T26" fmla="*/ 6939 w 187"/>
                <a:gd name="T27" fmla="*/ 5 h 174"/>
                <a:gd name="T28" fmla="*/ 6939 w 187"/>
                <a:gd name="T29" fmla="*/ 5 h 174"/>
                <a:gd name="T30" fmla="*/ 6939 w 187"/>
                <a:gd name="T31" fmla="*/ 2 h 174"/>
                <a:gd name="T32" fmla="*/ 6939 w 187"/>
                <a:gd name="T33" fmla="*/ 2 h 174"/>
                <a:gd name="T34" fmla="*/ 6939 w 187"/>
                <a:gd name="T35" fmla="*/ 2 h 174"/>
                <a:gd name="T36" fmla="*/ 6878 w 187"/>
                <a:gd name="T37" fmla="*/ 2 h 174"/>
                <a:gd name="T38" fmla="*/ 6878 w 187"/>
                <a:gd name="T39" fmla="*/ 2 h 174"/>
                <a:gd name="T40" fmla="*/ 6841 w 187"/>
                <a:gd name="T41" fmla="*/ 2 h 174"/>
                <a:gd name="T42" fmla="*/ 6841 w 187"/>
                <a:gd name="T43" fmla="*/ 2 h 174"/>
                <a:gd name="T44" fmla="*/ 6841 w 187"/>
                <a:gd name="T45" fmla="*/ 1 h 174"/>
                <a:gd name="T46" fmla="*/ 6821 w 187"/>
                <a:gd name="T47" fmla="*/ 1 h 174"/>
                <a:gd name="T48" fmla="*/ 6821 w 187"/>
                <a:gd name="T49" fmla="*/ 1 h 174"/>
                <a:gd name="T50" fmla="*/ 6771 w 187"/>
                <a:gd name="T51" fmla="*/ 1 h 174"/>
                <a:gd name="T52" fmla="*/ 6771 w 187"/>
                <a:gd name="T53" fmla="*/ 0 h 174"/>
                <a:gd name="T54" fmla="*/ 6683 w 187"/>
                <a:gd name="T55" fmla="*/ 0 h 174"/>
                <a:gd name="T56" fmla="*/ 6683 w 187"/>
                <a:gd name="T57" fmla="*/ 0 h 174"/>
                <a:gd name="T58" fmla="*/ 6683 w 187"/>
                <a:gd name="T59" fmla="*/ 0 h 174"/>
                <a:gd name="T60" fmla="*/ 196 w 187"/>
                <a:gd name="T61" fmla="*/ 0 h 174"/>
                <a:gd name="T62" fmla="*/ 154 w 187"/>
                <a:gd name="T63" fmla="*/ 0 h 174"/>
                <a:gd name="T64" fmla="*/ 121 w 187"/>
                <a:gd name="T65" fmla="*/ 0 h 174"/>
                <a:gd name="T66" fmla="*/ 121 w 187"/>
                <a:gd name="T67" fmla="*/ 0 h 174"/>
                <a:gd name="T68" fmla="*/ 95 w 187"/>
                <a:gd name="T69" fmla="*/ 0 h 174"/>
                <a:gd name="T70" fmla="*/ 95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95 w 187"/>
                <a:gd name="T109" fmla="*/ 5 h 174"/>
                <a:gd name="T110" fmla="*/ 95 w 187"/>
                <a:gd name="T111" fmla="*/ 5 h 174"/>
                <a:gd name="T112" fmla="*/ 95 w 187"/>
                <a:gd name="T113" fmla="*/ 5 h 174"/>
                <a:gd name="T114" fmla="*/ 121 w 187"/>
                <a:gd name="T115" fmla="*/ 5 h 174"/>
                <a:gd name="T116" fmla="*/ 121 w 187"/>
                <a:gd name="T117" fmla="*/ 5 h 174"/>
                <a:gd name="T118" fmla="*/ 154 w 187"/>
                <a:gd name="T119" fmla="*/ 5 h 174"/>
                <a:gd name="T120" fmla="*/ 196 w 187"/>
                <a:gd name="T121" fmla="*/ 5 h 174"/>
                <a:gd name="T122" fmla="*/ 6683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7" name="Freeform 388"/>
            <p:cNvSpPr>
              <a:spLocks/>
            </p:cNvSpPr>
            <p:nvPr/>
          </p:nvSpPr>
          <p:spPr bwMode="auto">
            <a:xfrm>
              <a:off x="3471" y="2669"/>
              <a:ext cx="237" cy="136"/>
            </a:xfrm>
            <a:custGeom>
              <a:avLst/>
              <a:gdLst>
                <a:gd name="T0" fmla="*/ 7027 w 186"/>
                <a:gd name="T1" fmla="*/ 5 h 172"/>
                <a:gd name="T2" fmla="*/ 7027 w 186"/>
                <a:gd name="T3" fmla="*/ 5 h 172"/>
                <a:gd name="T4" fmla="*/ 7027 w 186"/>
                <a:gd name="T5" fmla="*/ 5 h 172"/>
                <a:gd name="T6" fmla="*/ 6962 w 186"/>
                <a:gd name="T7" fmla="*/ 5 h 172"/>
                <a:gd name="T8" fmla="*/ 6962 w 186"/>
                <a:gd name="T9" fmla="*/ 5 h 172"/>
                <a:gd name="T10" fmla="*/ 6920 w 186"/>
                <a:gd name="T11" fmla="*/ 5 h 172"/>
                <a:gd name="T12" fmla="*/ 6920 w 186"/>
                <a:gd name="T13" fmla="*/ 5 h 172"/>
                <a:gd name="T14" fmla="*/ 6910 w 186"/>
                <a:gd name="T15" fmla="*/ 5 h 172"/>
                <a:gd name="T16" fmla="*/ 6910 w 186"/>
                <a:gd name="T17" fmla="*/ 5 h 172"/>
                <a:gd name="T18" fmla="*/ 6870 w 186"/>
                <a:gd name="T19" fmla="*/ 5 h 172"/>
                <a:gd name="T20" fmla="*/ 6870 w 186"/>
                <a:gd name="T21" fmla="*/ 5 h 172"/>
                <a:gd name="T22" fmla="*/ 6819 w 186"/>
                <a:gd name="T23" fmla="*/ 5 h 172"/>
                <a:gd name="T24" fmla="*/ 6799 w 186"/>
                <a:gd name="T25" fmla="*/ 5 h 172"/>
                <a:gd name="T26" fmla="*/ 155 w 186"/>
                <a:gd name="T27" fmla="*/ 5 h 172"/>
                <a:gd name="T28" fmla="*/ 122 w 186"/>
                <a:gd name="T29" fmla="*/ 5 h 172"/>
                <a:gd name="T30" fmla="*/ 122 w 186"/>
                <a:gd name="T31" fmla="*/ 5 h 172"/>
                <a:gd name="T32" fmla="*/ 122 w 186"/>
                <a:gd name="T33" fmla="*/ 5 h 172"/>
                <a:gd name="T34" fmla="*/ 96 w 186"/>
                <a:gd name="T35" fmla="*/ 5 h 172"/>
                <a:gd name="T36" fmla="*/ 96 w 186"/>
                <a:gd name="T37" fmla="*/ 5 h 172"/>
                <a:gd name="T38" fmla="*/ 1 w 186"/>
                <a:gd name="T39" fmla="*/ 5 h 172"/>
                <a:gd name="T40" fmla="*/ 1 w 186"/>
                <a:gd name="T41" fmla="*/ 5 h 172"/>
                <a:gd name="T42" fmla="*/ 0 w 186"/>
                <a:gd name="T43" fmla="*/ 5 h 172"/>
                <a:gd name="T44" fmla="*/ 0 w 186"/>
                <a:gd name="T45" fmla="*/ 5 h 172"/>
                <a:gd name="T46" fmla="*/ 0 w 186"/>
                <a:gd name="T47" fmla="*/ 5 h 172"/>
                <a:gd name="T48" fmla="*/ 0 w 186"/>
                <a:gd name="T49" fmla="*/ 5 h 172"/>
                <a:gd name="T50" fmla="*/ 0 w 186"/>
                <a:gd name="T51" fmla="*/ 5 h 172"/>
                <a:gd name="T52" fmla="*/ 0 w 186"/>
                <a:gd name="T53" fmla="*/ 5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96 w 186"/>
                <a:gd name="T71" fmla="*/ 1 h 172"/>
                <a:gd name="T72" fmla="*/ 96 w 186"/>
                <a:gd name="T73" fmla="*/ 0 h 172"/>
                <a:gd name="T74" fmla="*/ 96 w 186"/>
                <a:gd name="T75" fmla="*/ 0 h 172"/>
                <a:gd name="T76" fmla="*/ 122 w 186"/>
                <a:gd name="T77" fmla="*/ 0 h 172"/>
                <a:gd name="T78" fmla="*/ 122 w 186"/>
                <a:gd name="T79" fmla="*/ 0 h 172"/>
                <a:gd name="T80" fmla="*/ 155 w 186"/>
                <a:gd name="T81" fmla="*/ 0 h 172"/>
                <a:gd name="T82" fmla="*/ 6799 w 186"/>
                <a:gd name="T83" fmla="*/ 0 h 172"/>
                <a:gd name="T84" fmla="*/ 6819 w 186"/>
                <a:gd name="T85" fmla="*/ 0 h 172"/>
                <a:gd name="T86" fmla="*/ 6870 w 186"/>
                <a:gd name="T87" fmla="*/ 0 h 172"/>
                <a:gd name="T88" fmla="*/ 6870 w 186"/>
                <a:gd name="T89" fmla="*/ 0 h 172"/>
                <a:gd name="T90" fmla="*/ 6910 w 186"/>
                <a:gd name="T91" fmla="*/ 0 h 172"/>
                <a:gd name="T92" fmla="*/ 6910 w 186"/>
                <a:gd name="T93" fmla="*/ 1 h 172"/>
                <a:gd name="T94" fmla="*/ 6920 w 186"/>
                <a:gd name="T95" fmla="*/ 1 h 172"/>
                <a:gd name="T96" fmla="*/ 6920 w 186"/>
                <a:gd name="T97" fmla="*/ 1 h 172"/>
                <a:gd name="T98" fmla="*/ 6920 w 186"/>
                <a:gd name="T99" fmla="*/ 2 h 172"/>
                <a:gd name="T100" fmla="*/ 6962 w 186"/>
                <a:gd name="T101" fmla="*/ 2 h 172"/>
                <a:gd name="T102" fmla="*/ 6962 w 186"/>
                <a:gd name="T103" fmla="*/ 2 h 172"/>
                <a:gd name="T104" fmla="*/ 7027 w 186"/>
                <a:gd name="T105" fmla="*/ 2 h 172"/>
                <a:gd name="T106" fmla="*/ 7027 w 186"/>
                <a:gd name="T107" fmla="*/ 2 h 172"/>
                <a:gd name="T108" fmla="*/ 7027 w 186"/>
                <a:gd name="T109" fmla="*/ 2 h 172"/>
                <a:gd name="T110" fmla="*/ 7027 w 186"/>
                <a:gd name="T111" fmla="*/ 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8" name="Freeform 389"/>
            <p:cNvSpPr>
              <a:spLocks/>
            </p:cNvSpPr>
            <p:nvPr/>
          </p:nvSpPr>
          <p:spPr bwMode="auto">
            <a:xfrm>
              <a:off x="3473" y="2669"/>
              <a:ext cx="231" cy="135"/>
            </a:xfrm>
            <a:custGeom>
              <a:avLst/>
              <a:gdLst>
                <a:gd name="T0" fmla="*/ 7007 w 181"/>
                <a:gd name="T1" fmla="*/ 2 h 171"/>
                <a:gd name="T2" fmla="*/ 7007 w 181"/>
                <a:gd name="T3" fmla="*/ 2 h 171"/>
                <a:gd name="T4" fmla="*/ 7007 w 181"/>
                <a:gd name="T5" fmla="*/ 2 h 171"/>
                <a:gd name="T6" fmla="*/ 6926 w 181"/>
                <a:gd name="T7" fmla="*/ 2 h 171"/>
                <a:gd name="T8" fmla="*/ 6926 w 181"/>
                <a:gd name="T9" fmla="*/ 1 h 171"/>
                <a:gd name="T10" fmla="*/ 6901 w 181"/>
                <a:gd name="T11" fmla="*/ 1 h 171"/>
                <a:gd name="T12" fmla="*/ 6901 w 181"/>
                <a:gd name="T13" fmla="*/ 0 h 171"/>
                <a:gd name="T14" fmla="*/ 6885 w 181"/>
                <a:gd name="T15" fmla="*/ 0 h 171"/>
                <a:gd name="T16" fmla="*/ 6885 w 181"/>
                <a:gd name="T17" fmla="*/ 0 h 171"/>
                <a:gd name="T18" fmla="*/ 6885 w 181"/>
                <a:gd name="T19" fmla="*/ 0 h 171"/>
                <a:gd name="T20" fmla="*/ 6832 w 181"/>
                <a:gd name="T21" fmla="*/ 0 h 171"/>
                <a:gd name="T22" fmla="*/ 6832 w 181"/>
                <a:gd name="T23" fmla="*/ 0 h 171"/>
                <a:gd name="T24" fmla="*/ 123 w 181"/>
                <a:gd name="T25" fmla="*/ 0 h 171"/>
                <a:gd name="T26" fmla="*/ 123 w 181"/>
                <a:gd name="T27" fmla="*/ 0 h 171"/>
                <a:gd name="T28" fmla="*/ 96 w 181"/>
                <a:gd name="T29" fmla="*/ 0 h 171"/>
                <a:gd name="T30" fmla="*/ 96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5 h 171"/>
                <a:gd name="T50" fmla="*/ 0 w 181"/>
                <a:gd name="T51" fmla="*/ 5 h 171"/>
                <a:gd name="T52" fmla="*/ 0 w 181"/>
                <a:gd name="T53" fmla="*/ 5 h 171"/>
                <a:gd name="T54" fmla="*/ 0 w 181"/>
                <a:gd name="T55" fmla="*/ 5 h 171"/>
                <a:gd name="T56" fmla="*/ 0 w 181"/>
                <a:gd name="T57" fmla="*/ 5 h 171"/>
                <a:gd name="T58" fmla="*/ 1 w 181"/>
                <a:gd name="T59" fmla="*/ 5 h 171"/>
                <a:gd name="T60" fmla="*/ 1 w 181"/>
                <a:gd name="T61" fmla="*/ 5 h 171"/>
                <a:gd name="T62" fmla="*/ 96 w 181"/>
                <a:gd name="T63" fmla="*/ 5 h 171"/>
                <a:gd name="T64" fmla="*/ 96 w 181"/>
                <a:gd name="T65" fmla="*/ 5 h 171"/>
                <a:gd name="T66" fmla="*/ 123 w 181"/>
                <a:gd name="T67" fmla="*/ 5 h 171"/>
                <a:gd name="T68" fmla="*/ 123 w 181"/>
                <a:gd name="T69" fmla="*/ 5 h 171"/>
                <a:gd name="T70" fmla="*/ 6832 w 181"/>
                <a:gd name="T71" fmla="*/ 5 h 171"/>
                <a:gd name="T72" fmla="*/ 6832 w 181"/>
                <a:gd name="T73" fmla="*/ 5 h 171"/>
                <a:gd name="T74" fmla="*/ 6885 w 181"/>
                <a:gd name="T75" fmla="*/ 5 h 171"/>
                <a:gd name="T76" fmla="*/ 6885 w 181"/>
                <a:gd name="T77" fmla="*/ 5 h 171"/>
                <a:gd name="T78" fmla="*/ 6901 w 181"/>
                <a:gd name="T79" fmla="*/ 5 h 171"/>
                <a:gd name="T80" fmla="*/ 6901 w 181"/>
                <a:gd name="T81" fmla="*/ 5 h 171"/>
                <a:gd name="T82" fmla="*/ 6901 w 181"/>
                <a:gd name="T83" fmla="*/ 5 h 171"/>
                <a:gd name="T84" fmla="*/ 6926 w 181"/>
                <a:gd name="T85" fmla="*/ 5 h 171"/>
                <a:gd name="T86" fmla="*/ 6926 w 181"/>
                <a:gd name="T87" fmla="*/ 5 h 171"/>
                <a:gd name="T88" fmla="*/ 7007 w 181"/>
                <a:gd name="T89" fmla="*/ 5 h 171"/>
                <a:gd name="T90" fmla="*/ 7007 w 181"/>
                <a:gd name="T91" fmla="*/ 5 h 171"/>
                <a:gd name="T92" fmla="*/ 700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39" name="Freeform 390"/>
            <p:cNvSpPr>
              <a:spLocks/>
            </p:cNvSpPr>
            <p:nvPr/>
          </p:nvSpPr>
          <p:spPr bwMode="auto">
            <a:xfrm>
              <a:off x="3476" y="2669"/>
              <a:ext cx="228" cy="133"/>
            </a:xfrm>
            <a:custGeom>
              <a:avLst/>
              <a:gdLst>
                <a:gd name="T0" fmla="*/ 6223 w 180"/>
                <a:gd name="T1" fmla="*/ 5 h 168"/>
                <a:gd name="T2" fmla="*/ 6223 w 180"/>
                <a:gd name="T3" fmla="*/ 5 h 168"/>
                <a:gd name="T4" fmla="*/ 6148 w 180"/>
                <a:gd name="T5" fmla="*/ 5 h 168"/>
                <a:gd name="T6" fmla="*/ 6148 w 180"/>
                <a:gd name="T7" fmla="*/ 5 h 168"/>
                <a:gd name="T8" fmla="*/ 6142 w 180"/>
                <a:gd name="T9" fmla="*/ 5 h 168"/>
                <a:gd name="T10" fmla="*/ 6142 w 180"/>
                <a:gd name="T11" fmla="*/ 5 h 168"/>
                <a:gd name="T12" fmla="*/ 6099 w 180"/>
                <a:gd name="T13" fmla="*/ 5 h 168"/>
                <a:gd name="T14" fmla="*/ 6099 w 180"/>
                <a:gd name="T15" fmla="*/ 5 h 168"/>
                <a:gd name="T16" fmla="*/ 84 w 180"/>
                <a:gd name="T17" fmla="*/ 5 h 168"/>
                <a:gd name="T18" fmla="*/ 84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84 w 180"/>
                <a:gd name="T53" fmla="*/ 0 h 168"/>
                <a:gd name="T54" fmla="*/ 84 w 180"/>
                <a:gd name="T55" fmla="*/ 0 h 168"/>
                <a:gd name="T56" fmla="*/ 6099 w 180"/>
                <a:gd name="T57" fmla="*/ 0 h 168"/>
                <a:gd name="T58" fmla="*/ 6099 w 180"/>
                <a:gd name="T59" fmla="*/ 0 h 168"/>
                <a:gd name="T60" fmla="*/ 6099 w 180"/>
                <a:gd name="T61" fmla="*/ 0 h 168"/>
                <a:gd name="T62" fmla="*/ 6142 w 180"/>
                <a:gd name="T63" fmla="*/ 0 h 168"/>
                <a:gd name="T64" fmla="*/ 6142 w 180"/>
                <a:gd name="T65" fmla="*/ 0 h 168"/>
                <a:gd name="T66" fmla="*/ 6142 w 180"/>
                <a:gd name="T67" fmla="*/ 1 h 168"/>
                <a:gd name="T68" fmla="*/ 6148 w 180"/>
                <a:gd name="T69" fmla="*/ 1 h 168"/>
                <a:gd name="T70" fmla="*/ 6148 w 180"/>
                <a:gd name="T71" fmla="*/ 1 h 168"/>
                <a:gd name="T72" fmla="*/ 6223 w 180"/>
                <a:gd name="T73" fmla="*/ 2 h 168"/>
                <a:gd name="T74" fmla="*/ 6223 w 180"/>
                <a:gd name="T75" fmla="*/ 2 h 168"/>
                <a:gd name="T76" fmla="*/ 6223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0" name="Freeform 391"/>
            <p:cNvSpPr>
              <a:spLocks/>
            </p:cNvSpPr>
            <p:nvPr/>
          </p:nvSpPr>
          <p:spPr bwMode="auto">
            <a:xfrm>
              <a:off x="3500" y="2687"/>
              <a:ext cx="180" cy="98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84 w 142"/>
                <a:gd name="T7" fmla="*/ 0 h 124"/>
                <a:gd name="T8" fmla="*/ 84 w 142"/>
                <a:gd name="T9" fmla="*/ 0 h 124"/>
                <a:gd name="T10" fmla="*/ 106 w 142"/>
                <a:gd name="T11" fmla="*/ 0 h 124"/>
                <a:gd name="T12" fmla="*/ 106 w 142"/>
                <a:gd name="T13" fmla="*/ 0 h 124"/>
                <a:gd name="T14" fmla="*/ 134 w 142"/>
                <a:gd name="T15" fmla="*/ 0 h 124"/>
                <a:gd name="T16" fmla="*/ 4733 w 142"/>
                <a:gd name="T17" fmla="*/ 0 h 124"/>
                <a:gd name="T18" fmla="*/ 4757 w 142"/>
                <a:gd name="T19" fmla="*/ 0 h 124"/>
                <a:gd name="T20" fmla="*/ 4817 w 142"/>
                <a:gd name="T21" fmla="*/ 0 h 124"/>
                <a:gd name="T22" fmla="*/ 4817 w 142"/>
                <a:gd name="T23" fmla="*/ 0 h 124"/>
                <a:gd name="T24" fmla="*/ 4833 w 142"/>
                <a:gd name="T25" fmla="*/ 0 h 124"/>
                <a:gd name="T26" fmla="*/ 4833 w 142"/>
                <a:gd name="T27" fmla="*/ 1 h 124"/>
                <a:gd name="T28" fmla="*/ 4871 w 142"/>
                <a:gd name="T29" fmla="*/ 1 h 124"/>
                <a:gd name="T30" fmla="*/ 4871 w 142"/>
                <a:gd name="T31" fmla="*/ 1 h 124"/>
                <a:gd name="T32" fmla="*/ 4888 w 142"/>
                <a:gd name="T33" fmla="*/ 2 h 124"/>
                <a:gd name="T34" fmla="*/ 4888 w 142"/>
                <a:gd name="T35" fmla="*/ 2 h 124"/>
                <a:gd name="T36" fmla="*/ 4958 w 142"/>
                <a:gd name="T37" fmla="*/ 2 h 124"/>
                <a:gd name="T38" fmla="*/ 4958 w 142"/>
                <a:gd name="T39" fmla="*/ 2 h 124"/>
                <a:gd name="T40" fmla="*/ 4958 w 142"/>
                <a:gd name="T41" fmla="*/ 2 h 124"/>
                <a:gd name="T42" fmla="*/ 4958 w 142"/>
                <a:gd name="T43" fmla="*/ 3 h 124"/>
                <a:gd name="T44" fmla="*/ 4958 w 142"/>
                <a:gd name="T45" fmla="*/ 3 h 124"/>
                <a:gd name="T46" fmla="*/ 4888 w 142"/>
                <a:gd name="T47" fmla="*/ 3 h 124"/>
                <a:gd name="T48" fmla="*/ 4888 w 142"/>
                <a:gd name="T49" fmla="*/ 4 h 124"/>
                <a:gd name="T50" fmla="*/ 4871 w 142"/>
                <a:gd name="T51" fmla="*/ 4 h 124"/>
                <a:gd name="T52" fmla="*/ 4871 w 142"/>
                <a:gd name="T53" fmla="*/ 4 h 124"/>
                <a:gd name="T54" fmla="*/ 4833 w 142"/>
                <a:gd name="T55" fmla="*/ 4 h 124"/>
                <a:gd name="T56" fmla="*/ 4833 w 142"/>
                <a:gd name="T57" fmla="*/ 4 h 124"/>
                <a:gd name="T58" fmla="*/ 4817 w 142"/>
                <a:gd name="T59" fmla="*/ 4 h 124"/>
                <a:gd name="T60" fmla="*/ 4817 w 142"/>
                <a:gd name="T61" fmla="*/ 4 h 124"/>
                <a:gd name="T62" fmla="*/ 4757 w 142"/>
                <a:gd name="T63" fmla="*/ 4 h 124"/>
                <a:gd name="T64" fmla="*/ 4733 w 142"/>
                <a:gd name="T65" fmla="*/ 4 h 124"/>
                <a:gd name="T66" fmla="*/ 134 w 142"/>
                <a:gd name="T67" fmla="*/ 4 h 124"/>
                <a:gd name="T68" fmla="*/ 106 w 142"/>
                <a:gd name="T69" fmla="*/ 4 h 124"/>
                <a:gd name="T70" fmla="*/ 106 w 142"/>
                <a:gd name="T71" fmla="*/ 4 h 124"/>
                <a:gd name="T72" fmla="*/ 84 w 142"/>
                <a:gd name="T73" fmla="*/ 4 h 124"/>
                <a:gd name="T74" fmla="*/ 84 w 142"/>
                <a:gd name="T75" fmla="*/ 4 h 124"/>
                <a:gd name="T76" fmla="*/ 1 w 142"/>
                <a:gd name="T77" fmla="*/ 4 h 124"/>
                <a:gd name="T78" fmla="*/ 1 w 142"/>
                <a:gd name="T79" fmla="*/ 4 h 124"/>
                <a:gd name="T80" fmla="*/ 0 w 142"/>
                <a:gd name="T81" fmla="*/ 4 h 124"/>
                <a:gd name="T82" fmla="*/ 0 w 142"/>
                <a:gd name="T83" fmla="*/ 4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1" name="Freeform 392"/>
            <p:cNvSpPr>
              <a:spLocks/>
            </p:cNvSpPr>
            <p:nvPr/>
          </p:nvSpPr>
          <p:spPr bwMode="auto">
            <a:xfrm>
              <a:off x="3493" y="2682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1 h 17"/>
                <a:gd name="T12" fmla="*/ 5669 w 153"/>
                <a:gd name="T13" fmla="*/ 1 h 17"/>
                <a:gd name="T14" fmla="*/ 5669 w 153"/>
                <a:gd name="T15" fmla="*/ 1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52 w 153"/>
                <a:gd name="T41" fmla="*/ 2 h 17"/>
                <a:gd name="T42" fmla="*/ 256 w 153"/>
                <a:gd name="T43" fmla="*/ 2 h 17"/>
                <a:gd name="T44" fmla="*/ 256 w 153"/>
                <a:gd name="T45" fmla="*/ 2 h 17"/>
                <a:gd name="T46" fmla="*/ 321 w 153"/>
                <a:gd name="T47" fmla="*/ 2 h 17"/>
                <a:gd name="T48" fmla="*/ 321 w 153"/>
                <a:gd name="T49" fmla="*/ 2 h 17"/>
                <a:gd name="T50" fmla="*/ 321 w 153"/>
                <a:gd name="T51" fmla="*/ 2 h 17"/>
                <a:gd name="T52" fmla="*/ 326 w 153"/>
                <a:gd name="T53" fmla="*/ 2 h 17"/>
                <a:gd name="T54" fmla="*/ 409 w 153"/>
                <a:gd name="T55" fmla="*/ 2 h 17"/>
                <a:gd name="T56" fmla="*/ 5307 w 153"/>
                <a:gd name="T57" fmla="*/ 2 h 17"/>
                <a:gd name="T58" fmla="*/ 5355 w 153"/>
                <a:gd name="T59" fmla="*/ 2 h 17"/>
                <a:gd name="T60" fmla="*/ 5401 w 153"/>
                <a:gd name="T61" fmla="*/ 2 h 17"/>
                <a:gd name="T62" fmla="*/ 5401 w 153"/>
                <a:gd name="T63" fmla="*/ 2 h 17"/>
                <a:gd name="T64" fmla="*/ 5431 w 153"/>
                <a:gd name="T65" fmla="*/ 2 h 17"/>
                <a:gd name="T66" fmla="*/ 5431 w 153"/>
                <a:gd name="T67" fmla="*/ 2 h 17"/>
                <a:gd name="T68" fmla="*/ 5431 w 153"/>
                <a:gd name="T69" fmla="*/ 2 h 17"/>
                <a:gd name="T70" fmla="*/ 5508 w 153"/>
                <a:gd name="T71" fmla="*/ 2 h 17"/>
                <a:gd name="T72" fmla="*/ 5777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2" name="Freeform 393"/>
            <p:cNvSpPr>
              <a:spLocks/>
            </p:cNvSpPr>
            <p:nvPr/>
          </p:nvSpPr>
          <p:spPr bwMode="auto">
            <a:xfrm>
              <a:off x="3491" y="2683"/>
              <a:ext cx="21" cy="107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4 h 135"/>
                <a:gd name="T16" fmla="*/ 0 w 17"/>
                <a:gd name="T17" fmla="*/ 4 h 135"/>
                <a:gd name="T18" fmla="*/ 0 w 17"/>
                <a:gd name="T19" fmla="*/ 4 h 135"/>
                <a:gd name="T20" fmla="*/ 0 w 17"/>
                <a:gd name="T21" fmla="*/ 4 h 135"/>
                <a:gd name="T22" fmla="*/ 0 w 17"/>
                <a:gd name="T23" fmla="*/ 4 h 135"/>
                <a:gd name="T24" fmla="*/ 1 w 17"/>
                <a:gd name="T25" fmla="*/ 4 h 135"/>
                <a:gd name="T26" fmla="*/ 2 w 17"/>
                <a:gd name="T27" fmla="*/ 4 h 135"/>
                <a:gd name="T28" fmla="*/ 2 w 17"/>
                <a:gd name="T29" fmla="*/ 4 h 135"/>
                <a:gd name="T30" fmla="*/ 75 w 17"/>
                <a:gd name="T31" fmla="*/ 4 h 135"/>
                <a:gd name="T32" fmla="*/ 392 w 17"/>
                <a:gd name="T33" fmla="*/ 4 h 135"/>
                <a:gd name="T34" fmla="*/ 352 w 17"/>
                <a:gd name="T35" fmla="*/ 4 h 135"/>
                <a:gd name="T36" fmla="*/ 352 w 17"/>
                <a:gd name="T37" fmla="*/ 4 h 135"/>
                <a:gd name="T38" fmla="*/ 330 w 17"/>
                <a:gd name="T39" fmla="*/ 4 h 135"/>
                <a:gd name="T40" fmla="*/ 330 w 17"/>
                <a:gd name="T41" fmla="*/ 4 h 135"/>
                <a:gd name="T42" fmla="*/ 317 w 17"/>
                <a:gd name="T43" fmla="*/ 4 h 135"/>
                <a:gd name="T44" fmla="*/ 317 w 17"/>
                <a:gd name="T45" fmla="*/ 4 h 135"/>
                <a:gd name="T46" fmla="*/ 317 w 17"/>
                <a:gd name="T47" fmla="*/ 2 h 135"/>
                <a:gd name="T48" fmla="*/ 317 w 17"/>
                <a:gd name="T49" fmla="*/ 2 h 135"/>
                <a:gd name="T50" fmla="*/ 317 w 17"/>
                <a:gd name="T51" fmla="*/ 2 h 135"/>
                <a:gd name="T52" fmla="*/ 330 w 17"/>
                <a:gd name="T53" fmla="*/ 2 h 135"/>
                <a:gd name="T54" fmla="*/ 352 w 17"/>
                <a:gd name="T55" fmla="*/ 2 h 135"/>
                <a:gd name="T56" fmla="*/ 352 w 17"/>
                <a:gd name="T57" fmla="*/ 2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3" name="Freeform 394"/>
            <p:cNvSpPr>
              <a:spLocks/>
            </p:cNvSpPr>
            <p:nvPr/>
          </p:nvSpPr>
          <p:spPr bwMode="auto">
            <a:xfrm>
              <a:off x="3493" y="2684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4" name="Freeform 395"/>
            <p:cNvSpPr>
              <a:spLocks/>
            </p:cNvSpPr>
            <p:nvPr/>
          </p:nvSpPr>
          <p:spPr bwMode="auto">
            <a:xfrm>
              <a:off x="3493" y="2682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2 h 17"/>
                <a:gd name="T12" fmla="*/ 5669 w 153"/>
                <a:gd name="T13" fmla="*/ 2 h 17"/>
                <a:gd name="T14" fmla="*/ 5669 w 153"/>
                <a:gd name="T15" fmla="*/ 2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5" name="Freeform 396"/>
            <p:cNvSpPr>
              <a:spLocks/>
            </p:cNvSpPr>
            <p:nvPr/>
          </p:nvSpPr>
          <p:spPr bwMode="auto">
            <a:xfrm>
              <a:off x="3456" y="2833"/>
              <a:ext cx="274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8138 w 215"/>
                <a:gd name="T5" fmla="*/ 0 h 72"/>
                <a:gd name="T6" fmla="*/ 8138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6" name="Freeform 397"/>
            <p:cNvSpPr>
              <a:spLocks/>
            </p:cNvSpPr>
            <p:nvPr/>
          </p:nvSpPr>
          <p:spPr bwMode="auto">
            <a:xfrm>
              <a:off x="3453" y="2833"/>
              <a:ext cx="279" cy="18"/>
            </a:xfrm>
            <a:custGeom>
              <a:avLst/>
              <a:gdLst>
                <a:gd name="T0" fmla="*/ 2998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8257 w 219"/>
                <a:gd name="T7" fmla="*/ 2 h 23"/>
                <a:gd name="T8" fmla="*/ 8133 w 219"/>
                <a:gd name="T9" fmla="*/ 0 h 23"/>
                <a:gd name="T10" fmla="*/ 5191 w 219"/>
                <a:gd name="T11" fmla="*/ 0 h 23"/>
                <a:gd name="T12" fmla="*/ 2998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7" name="Freeform 398"/>
            <p:cNvSpPr>
              <a:spLocks/>
            </p:cNvSpPr>
            <p:nvPr/>
          </p:nvSpPr>
          <p:spPr bwMode="auto">
            <a:xfrm>
              <a:off x="3644" y="2838"/>
              <a:ext cx="72" cy="13"/>
            </a:xfrm>
            <a:custGeom>
              <a:avLst/>
              <a:gdLst>
                <a:gd name="T0" fmla="*/ 0 w 56"/>
                <a:gd name="T1" fmla="*/ 2 h 17"/>
                <a:gd name="T2" fmla="*/ 787 w 56"/>
                <a:gd name="T3" fmla="*/ 2 h 17"/>
                <a:gd name="T4" fmla="*/ 787 w 56"/>
                <a:gd name="T5" fmla="*/ 0 h 17"/>
                <a:gd name="T6" fmla="*/ 1517 w 56"/>
                <a:gd name="T7" fmla="*/ 0 h 17"/>
                <a:gd name="T8" fmla="*/ 1517 w 56"/>
                <a:gd name="T9" fmla="*/ 2 h 17"/>
                <a:gd name="T10" fmla="*/ 2382 w 56"/>
                <a:gd name="T11" fmla="*/ 2 h 17"/>
                <a:gd name="T12" fmla="*/ 2382 w 56"/>
                <a:gd name="T13" fmla="*/ 2 h 17"/>
                <a:gd name="T14" fmla="*/ 1517 w 56"/>
                <a:gd name="T15" fmla="*/ 2 h 17"/>
                <a:gd name="T16" fmla="*/ 1517 w 56"/>
                <a:gd name="T17" fmla="*/ 2 h 17"/>
                <a:gd name="T18" fmla="*/ 787 w 56"/>
                <a:gd name="T19" fmla="*/ 2 h 17"/>
                <a:gd name="T20" fmla="*/ 78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8" name="Freeform 399"/>
            <p:cNvSpPr>
              <a:spLocks/>
            </p:cNvSpPr>
            <p:nvPr/>
          </p:nvSpPr>
          <p:spPr bwMode="auto">
            <a:xfrm>
              <a:off x="3644" y="2842"/>
              <a:ext cx="22" cy="14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49" name="Freeform 400"/>
            <p:cNvSpPr>
              <a:spLocks/>
            </p:cNvSpPr>
            <p:nvPr/>
          </p:nvSpPr>
          <p:spPr bwMode="auto">
            <a:xfrm>
              <a:off x="3668" y="2838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152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0" name="Freeform 401"/>
            <p:cNvSpPr>
              <a:spLocks/>
            </p:cNvSpPr>
            <p:nvPr/>
          </p:nvSpPr>
          <p:spPr bwMode="auto">
            <a:xfrm>
              <a:off x="3714" y="2845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1" name="Freeform 402"/>
            <p:cNvSpPr>
              <a:spLocks/>
            </p:cNvSpPr>
            <p:nvPr/>
          </p:nvSpPr>
          <p:spPr bwMode="auto">
            <a:xfrm>
              <a:off x="3691" y="2838"/>
              <a:ext cx="21" cy="13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2" name="Freeform 403"/>
            <p:cNvSpPr>
              <a:spLocks/>
            </p:cNvSpPr>
            <p:nvPr/>
          </p:nvSpPr>
          <p:spPr bwMode="auto">
            <a:xfrm>
              <a:off x="3669" y="2841"/>
              <a:ext cx="23" cy="13"/>
            </a:xfrm>
            <a:custGeom>
              <a:avLst/>
              <a:gdLst>
                <a:gd name="T0" fmla="*/ 0 w 17"/>
                <a:gd name="T1" fmla="*/ 2 h 17"/>
                <a:gd name="T2" fmla="*/ 1525 w 17"/>
                <a:gd name="T3" fmla="*/ 2 h 17"/>
                <a:gd name="T4" fmla="*/ 1525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3" name="Freeform 404"/>
            <p:cNvSpPr>
              <a:spLocks/>
            </p:cNvSpPr>
            <p:nvPr/>
          </p:nvSpPr>
          <p:spPr bwMode="auto">
            <a:xfrm>
              <a:off x="3647" y="2843"/>
              <a:ext cx="69" cy="14"/>
            </a:xfrm>
            <a:custGeom>
              <a:avLst/>
              <a:gdLst>
                <a:gd name="T0" fmla="*/ 0 w 54"/>
                <a:gd name="T1" fmla="*/ 0 h 17"/>
                <a:gd name="T2" fmla="*/ 2098 w 54"/>
                <a:gd name="T3" fmla="*/ 0 h 17"/>
                <a:gd name="T4" fmla="*/ 2098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4" name="Freeform 405"/>
            <p:cNvSpPr>
              <a:spLocks/>
            </p:cNvSpPr>
            <p:nvPr/>
          </p:nvSpPr>
          <p:spPr bwMode="auto">
            <a:xfrm>
              <a:off x="3668" y="2839"/>
              <a:ext cx="25" cy="13"/>
            </a:xfrm>
            <a:custGeom>
              <a:avLst/>
              <a:gdLst>
                <a:gd name="T0" fmla="*/ 1120 w 19"/>
                <a:gd name="T1" fmla="*/ 2 h 17"/>
                <a:gd name="T2" fmla="*/ 1024 w 19"/>
                <a:gd name="T3" fmla="*/ 2 h 17"/>
                <a:gd name="T4" fmla="*/ 1024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5" name="Freeform 406"/>
            <p:cNvSpPr>
              <a:spLocks/>
            </p:cNvSpPr>
            <p:nvPr/>
          </p:nvSpPr>
          <p:spPr bwMode="auto">
            <a:xfrm>
              <a:off x="3586" y="2846"/>
              <a:ext cx="22" cy="13"/>
            </a:xfrm>
            <a:custGeom>
              <a:avLst/>
              <a:gdLst>
                <a:gd name="T0" fmla="*/ 765 w 17"/>
                <a:gd name="T1" fmla="*/ 0 h 17"/>
                <a:gd name="T2" fmla="*/ 76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76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6" name="Freeform 407"/>
            <p:cNvSpPr>
              <a:spLocks/>
            </p:cNvSpPr>
            <p:nvPr/>
          </p:nvSpPr>
          <p:spPr bwMode="auto">
            <a:xfrm>
              <a:off x="3586" y="2846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7" name="Freeform 408"/>
            <p:cNvSpPr>
              <a:spLocks/>
            </p:cNvSpPr>
            <p:nvPr/>
          </p:nvSpPr>
          <p:spPr bwMode="auto">
            <a:xfrm>
              <a:off x="3566" y="2839"/>
              <a:ext cx="57" cy="14"/>
            </a:xfrm>
            <a:custGeom>
              <a:avLst/>
              <a:gdLst>
                <a:gd name="T0" fmla="*/ 680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680 w 44"/>
                <a:gd name="T7" fmla="*/ 2 h 17"/>
                <a:gd name="T8" fmla="*/ 680 w 44"/>
                <a:gd name="T9" fmla="*/ 0 h 17"/>
                <a:gd name="T10" fmla="*/ 1362 w 44"/>
                <a:gd name="T11" fmla="*/ 0 h 17"/>
                <a:gd name="T12" fmla="*/ 1362 w 44"/>
                <a:gd name="T13" fmla="*/ 2 h 17"/>
                <a:gd name="T14" fmla="*/ 2114 w 44"/>
                <a:gd name="T15" fmla="*/ 2 h 17"/>
                <a:gd name="T16" fmla="*/ 2114 w 44"/>
                <a:gd name="T17" fmla="*/ 2 h 17"/>
                <a:gd name="T18" fmla="*/ 1362 w 44"/>
                <a:gd name="T19" fmla="*/ 2 h 17"/>
                <a:gd name="T20" fmla="*/ 680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8" name="Freeform 409"/>
            <p:cNvSpPr>
              <a:spLocks/>
            </p:cNvSpPr>
            <p:nvPr/>
          </p:nvSpPr>
          <p:spPr bwMode="auto">
            <a:xfrm>
              <a:off x="3586" y="2839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59" name="Freeform 410"/>
            <p:cNvSpPr>
              <a:spLocks/>
            </p:cNvSpPr>
            <p:nvPr/>
          </p:nvSpPr>
          <p:spPr bwMode="auto">
            <a:xfrm>
              <a:off x="3525" y="2837"/>
              <a:ext cx="25" cy="13"/>
            </a:xfrm>
            <a:custGeom>
              <a:avLst/>
              <a:gdLst>
                <a:gd name="T0" fmla="*/ 120 w 20"/>
                <a:gd name="T1" fmla="*/ 2 h 17"/>
                <a:gd name="T2" fmla="*/ 77 w 20"/>
                <a:gd name="T3" fmla="*/ 2 h 17"/>
                <a:gd name="T4" fmla="*/ 62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62 w 20"/>
                <a:gd name="T25" fmla="*/ 1 h 17"/>
                <a:gd name="T26" fmla="*/ 77 w 20"/>
                <a:gd name="T27" fmla="*/ 0 h 17"/>
                <a:gd name="T28" fmla="*/ 96 w 20"/>
                <a:gd name="T29" fmla="*/ 0 h 17"/>
                <a:gd name="T30" fmla="*/ 120 w 20"/>
                <a:gd name="T31" fmla="*/ 0 h 17"/>
                <a:gd name="T32" fmla="*/ 339 w 20"/>
                <a:gd name="T33" fmla="*/ 0 h 17"/>
                <a:gd name="T34" fmla="*/ 363 w 20"/>
                <a:gd name="T35" fmla="*/ 0 h 17"/>
                <a:gd name="T36" fmla="*/ 424 w 20"/>
                <a:gd name="T37" fmla="*/ 0 h 17"/>
                <a:gd name="T38" fmla="*/ 454 w 20"/>
                <a:gd name="T39" fmla="*/ 1 h 17"/>
                <a:gd name="T40" fmla="*/ 460 w 20"/>
                <a:gd name="T41" fmla="*/ 2 h 17"/>
                <a:gd name="T42" fmla="*/ 460 w 20"/>
                <a:gd name="T43" fmla="*/ 2 h 17"/>
                <a:gd name="T44" fmla="*/ 521 w 20"/>
                <a:gd name="T45" fmla="*/ 2 h 17"/>
                <a:gd name="T46" fmla="*/ 521 w 20"/>
                <a:gd name="T47" fmla="*/ 2 h 17"/>
                <a:gd name="T48" fmla="*/ 521 w 20"/>
                <a:gd name="T49" fmla="*/ 2 h 17"/>
                <a:gd name="T50" fmla="*/ 521 w 20"/>
                <a:gd name="T51" fmla="*/ 2 h 17"/>
                <a:gd name="T52" fmla="*/ 460 w 20"/>
                <a:gd name="T53" fmla="*/ 2 h 17"/>
                <a:gd name="T54" fmla="*/ 454 w 20"/>
                <a:gd name="T55" fmla="*/ 2 h 17"/>
                <a:gd name="T56" fmla="*/ 424 w 20"/>
                <a:gd name="T57" fmla="*/ 2 h 17"/>
                <a:gd name="T58" fmla="*/ 363 w 20"/>
                <a:gd name="T59" fmla="*/ 2 h 17"/>
                <a:gd name="T60" fmla="*/ 363 w 20"/>
                <a:gd name="T61" fmla="*/ 2 h 17"/>
                <a:gd name="T62" fmla="*/ 339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0" name="Freeform 411"/>
            <p:cNvSpPr>
              <a:spLocks/>
            </p:cNvSpPr>
            <p:nvPr/>
          </p:nvSpPr>
          <p:spPr bwMode="auto">
            <a:xfrm>
              <a:off x="3555" y="2833"/>
              <a:ext cx="22" cy="30"/>
            </a:xfrm>
            <a:custGeom>
              <a:avLst/>
              <a:gdLst>
                <a:gd name="T0" fmla="*/ 370 w 17"/>
                <a:gd name="T1" fmla="*/ 0 h 38"/>
                <a:gd name="T2" fmla="*/ 0 w 17"/>
                <a:gd name="T3" fmla="*/ 2 h 38"/>
                <a:gd name="T4" fmla="*/ 765 w 17"/>
                <a:gd name="T5" fmla="*/ 2 h 38"/>
                <a:gd name="T6" fmla="*/ 765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1" name="Freeform 412"/>
            <p:cNvSpPr>
              <a:spLocks/>
            </p:cNvSpPr>
            <p:nvPr/>
          </p:nvSpPr>
          <p:spPr bwMode="auto">
            <a:xfrm>
              <a:off x="3629" y="2833"/>
              <a:ext cx="21" cy="57"/>
            </a:xfrm>
            <a:custGeom>
              <a:avLst/>
              <a:gdLst>
                <a:gd name="T0" fmla="*/ 0 w 17"/>
                <a:gd name="T1" fmla="*/ 0 h 72"/>
                <a:gd name="T2" fmla="*/ 392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2" name="Freeform 413"/>
            <p:cNvSpPr>
              <a:spLocks/>
            </p:cNvSpPr>
            <p:nvPr/>
          </p:nvSpPr>
          <p:spPr bwMode="auto">
            <a:xfrm>
              <a:off x="3471" y="2867"/>
              <a:ext cx="319" cy="32"/>
            </a:xfrm>
            <a:custGeom>
              <a:avLst/>
              <a:gdLst>
                <a:gd name="T0" fmla="*/ 0 w 250"/>
                <a:gd name="T1" fmla="*/ 2 h 41"/>
                <a:gd name="T2" fmla="*/ 9650 w 250"/>
                <a:gd name="T3" fmla="*/ 2 h 41"/>
                <a:gd name="T4" fmla="*/ 9273 w 250"/>
                <a:gd name="T5" fmla="*/ 0 h 41"/>
                <a:gd name="T6" fmla="*/ 41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3" name="Freeform 414"/>
            <p:cNvSpPr>
              <a:spLocks/>
            </p:cNvSpPr>
            <p:nvPr/>
          </p:nvSpPr>
          <p:spPr bwMode="auto">
            <a:xfrm>
              <a:off x="3471" y="2899"/>
              <a:ext cx="320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501 w 251"/>
                <a:gd name="T5" fmla="*/ 0 h 17"/>
                <a:gd name="T6" fmla="*/ 957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4" name="Freeform 415"/>
            <p:cNvSpPr>
              <a:spLocks/>
            </p:cNvSpPr>
            <p:nvPr/>
          </p:nvSpPr>
          <p:spPr bwMode="auto">
            <a:xfrm>
              <a:off x="3493" y="2872"/>
              <a:ext cx="284" cy="22"/>
            </a:xfrm>
            <a:custGeom>
              <a:avLst/>
              <a:gdLst>
                <a:gd name="T0" fmla="*/ 0 w 223"/>
                <a:gd name="T1" fmla="*/ 2 h 28"/>
                <a:gd name="T2" fmla="*/ 8326 w 223"/>
                <a:gd name="T3" fmla="*/ 2 h 28"/>
                <a:gd name="T4" fmla="*/ 8050 w 223"/>
                <a:gd name="T5" fmla="*/ 0 h 28"/>
                <a:gd name="T6" fmla="*/ 320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5" name="Freeform 416"/>
            <p:cNvSpPr>
              <a:spLocks/>
            </p:cNvSpPr>
            <p:nvPr/>
          </p:nvSpPr>
          <p:spPr bwMode="auto">
            <a:xfrm>
              <a:off x="3108" y="3483"/>
              <a:ext cx="262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565 w 206"/>
                <a:gd name="T5" fmla="*/ 0 h 20"/>
                <a:gd name="T6" fmla="*/ 7565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6" name="Freeform 417"/>
            <p:cNvSpPr>
              <a:spLocks/>
            </p:cNvSpPr>
            <p:nvPr/>
          </p:nvSpPr>
          <p:spPr bwMode="auto">
            <a:xfrm>
              <a:off x="3098" y="3408"/>
              <a:ext cx="280" cy="27"/>
            </a:xfrm>
            <a:custGeom>
              <a:avLst/>
              <a:gdLst>
                <a:gd name="T0" fmla="*/ 7069 w 220"/>
                <a:gd name="T1" fmla="*/ 0 h 34"/>
                <a:gd name="T2" fmla="*/ 8166 w 220"/>
                <a:gd name="T3" fmla="*/ 2 h 34"/>
                <a:gd name="T4" fmla="*/ 0 w 220"/>
                <a:gd name="T5" fmla="*/ 2 h 34"/>
                <a:gd name="T6" fmla="*/ 1087 w 220"/>
                <a:gd name="T7" fmla="*/ 0 h 34"/>
                <a:gd name="T8" fmla="*/ 706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7" name="Freeform 418"/>
            <p:cNvSpPr>
              <a:spLocks/>
            </p:cNvSpPr>
            <p:nvPr/>
          </p:nvSpPr>
          <p:spPr bwMode="auto">
            <a:xfrm>
              <a:off x="3170" y="3405"/>
              <a:ext cx="133" cy="19"/>
            </a:xfrm>
            <a:custGeom>
              <a:avLst/>
              <a:gdLst>
                <a:gd name="T0" fmla="*/ 4059 w 104"/>
                <a:gd name="T1" fmla="*/ 2 h 24"/>
                <a:gd name="T2" fmla="*/ 4035 w 104"/>
                <a:gd name="T3" fmla="*/ 2 h 24"/>
                <a:gd name="T4" fmla="*/ 3895 w 104"/>
                <a:gd name="T5" fmla="*/ 2 h 24"/>
                <a:gd name="T6" fmla="*/ 3705 w 104"/>
                <a:gd name="T7" fmla="*/ 2 h 24"/>
                <a:gd name="T8" fmla="*/ 3485 w 104"/>
                <a:gd name="T9" fmla="*/ 2 h 24"/>
                <a:gd name="T10" fmla="*/ 3174 w 104"/>
                <a:gd name="T11" fmla="*/ 2 h 24"/>
                <a:gd name="T12" fmla="*/ 2890 w 104"/>
                <a:gd name="T13" fmla="*/ 1 h 24"/>
                <a:gd name="T14" fmla="*/ 2563 w 104"/>
                <a:gd name="T15" fmla="*/ 0 h 24"/>
                <a:gd name="T16" fmla="*/ 2198 w 104"/>
                <a:gd name="T17" fmla="*/ 0 h 24"/>
                <a:gd name="T18" fmla="*/ 1840 w 104"/>
                <a:gd name="T19" fmla="*/ 0 h 24"/>
                <a:gd name="T20" fmla="*/ 1464 w 104"/>
                <a:gd name="T21" fmla="*/ 0 h 24"/>
                <a:gd name="T22" fmla="*/ 1145 w 104"/>
                <a:gd name="T23" fmla="*/ 1 h 24"/>
                <a:gd name="T24" fmla="*/ 866 w 104"/>
                <a:gd name="T25" fmla="*/ 2 h 24"/>
                <a:gd name="T26" fmla="*/ 547 w 104"/>
                <a:gd name="T27" fmla="*/ 2 h 24"/>
                <a:gd name="T28" fmla="*/ 329 w 104"/>
                <a:gd name="T29" fmla="*/ 2 h 24"/>
                <a:gd name="T30" fmla="*/ 157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7 w 104"/>
                <a:gd name="T41" fmla="*/ 2 h 24"/>
                <a:gd name="T42" fmla="*/ 329 w 104"/>
                <a:gd name="T43" fmla="*/ 2 h 24"/>
                <a:gd name="T44" fmla="*/ 547 w 104"/>
                <a:gd name="T45" fmla="*/ 2 h 24"/>
                <a:gd name="T46" fmla="*/ 866 w 104"/>
                <a:gd name="T47" fmla="*/ 2 h 24"/>
                <a:gd name="T48" fmla="*/ 1145 w 104"/>
                <a:gd name="T49" fmla="*/ 2 h 24"/>
                <a:gd name="T50" fmla="*/ 1464 w 104"/>
                <a:gd name="T51" fmla="*/ 2 h 24"/>
                <a:gd name="T52" fmla="*/ 1840 w 104"/>
                <a:gd name="T53" fmla="*/ 2 h 24"/>
                <a:gd name="T54" fmla="*/ 2198 w 104"/>
                <a:gd name="T55" fmla="*/ 2 h 24"/>
                <a:gd name="T56" fmla="*/ 2563 w 104"/>
                <a:gd name="T57" fmla="*/ 2 h 24"/>
                <a:gd name="T58" fmla="*/ 2890 w 104"/>
                <a:gd name="T59" fmla="*/ 2 h 24"/>
                <a:gd name="T60" fmla="*/ 3174 w 104"/>
                <a:gd name="T61" fmla="*/ 2 h 24"/>
                <a:gd name="T62" fmla="*/ 3485 w 104"/>
                <a:gd name="T63" fmla="*/ 2 h 24"/>
                <a:gd name="T64" fmla="*/ 3705 w 104"/>
                <a:gd name="T65" fmla="*/ 2 h 24"/>
                <a:gd name="T66" fmla="*/ 3895 w 104"/>
                <a:gd name="T67" fmla="*/ 2 h 24"/>
                <a:gd name="T68" fmla="*/ 4035 w 104"/>
                <a:gd name="T69" fmla="*/ 2 h 24"/>
                <a:gd name="T70" fmla="*/ 4059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8" name="Freeform 419"/>
            <p:cNvSpPr>
              <a:spLocks/>
            </p:cNvSpPr>
            <p:nvPr/>
          </p:nvSpPr>
          <p:spPr bwMode="auto">
            <a:xfrm>
              <a:off x="3170" y="3414"/>
              <a:ext cx="133" cy="14"/>
            </a:xfrm>
            <a:custGeom>
              <a:avLst/>
              <a:gdLst>
                <a:gd name="T0" fmla="*/ 4059 w 104"/>
                <a:gd name="T1" fmla="*/ 2 h 17"/>
                <a:gd name="T2" fmla="*/ 4035 w 104"/>
                <a:gd name="T3" fmla="*/ 2 h 17"/>
                <a:gd name="T4" fmla="*/ 3895 w 104"/>
                <a:gd name="T5" fmla="*/ 2 h 17"/>
                <a:gd name="T6" fmla="*/ 3705 w 104"/>
                <a:gd name="T7" fmla="*/ 2 h 17"/>
                <a:gd name="T8" fmla="*/ 3485 w 104"/>
                <a:gd name="T9" fmla="*/ 2 h 17"/>
                <a:gd name="T10" fmla="*/ 3174 w 104"/>
                <a:gd name="T11" fmla="*/ 2 h 17"/>
                <a:gd name="T12" fmla="*/ 2890 w 104"/>
                <a:gd name="T13" fmla="*/ 2 h 17"/>
                <a:gd name="T14" fmla="*/ 2563 w 104"/>
                <a:gd name="T15" fmla="*/ 2 h 17"/>
                <a:gd name="T16" fmla="*/ 2198 w 104"/>
                <a:gd name="T17" fmla="*/ 2 h 17"/>
                <a:gd name="T18" fmla="*/ 1840 w 104"/>
                <a:gd name="T19" fmla="*/ 2 h 17"/>
                <a:gd name="T20" fmla="*/ 1464 w 104"/>
                <a:gd name="T21" fmla="*/ 2 h 17"/>
                <a:gd name="T22" fmla="*/ 1145 w 104"/>
                <a:gd name="T23" fmla="*/ 2 h 17"/>
                <a:gd name="T24" fmla="*/ 866 w 104"/>
                <a:gd name="T25" fmla="*/ 2 h 17"/>
                <a:gd name="T26" fmla="*/ 547 w 104"/>
                <a:gd name="T27" fmla="*/ 2 h 17"/>
                <a:gd name="T28" fmla="*/ 329 w 104"/>
                <a:gd name="T29" fmla="*/ 2 h 17"/>
                <a:gd name="T30" fmla="*/ 157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23 w 104"/>
                <a:gd name="T41" fmla="*/ 2 h 17"/>
                <a:gd name="T42" fmla="*/ 257 w 104"/>
                <a:gd name="T43" fmla="*/ 2 h 17"/>
                <a:gd name="T44" fmla="*/ 466 w 104"/>
                <a:gd name="T45" fmla="*/ 2 h 17"/>
                <a:gd name="T46" fmla="*/ 688 w 104"/>
                <a:gd name="T47" fmla="*/ 2 h 17"/>
                <a:gd name="T48" fmla="*/ 1005 w 104"/>
                <a:gd name="T49" fmla="*/ 2 h 17"/>
                <a:gd name="T50" fmla="*/ 1325 w 104"/>
                <a:gd name="T51" fmla="*/ 2 h 17"/>
                <a:gd name="T52" fmla="*/ 1694 w 104"/>
                <a:gd name="T53" fmla="*/ 2 h 17"/>
                <a:gd name="T54" fmla="*/ 2037 w 104"/>
                <a:gd name="T55" fmla="*/ 2 h 17"/>
                <a:gd name="T56" fmla="*/ 2394 w 104"/>
                <a:gd name="T57" fmla="*/ 2 h 17"/>
                <a:gd name="T58" fmla="*/ 2770 w 104"/>
                <a:gd name="T59" fmla="*/ 2 h 17"/>
                <a:gd name="T60" fmla="*/ 3046 w 104"/>
                <a:gd name="T61" fmla="*/ 2 h 17"/>
                <a:gd name="T62" fmla="*/ 3347 w 104"/>
                <a:gd name="T63" fmla="*/ 2 h 17"/>
                <a:gd name="T64" fmla="*/ 3595 w 104"/>
                <a:gd name="T65" fmla="*/ 2 h 17"/>
                <a:gd name="T66" fmla="*/ 3788 w 104"/>
                <a:gd name="T67" fmla="*/ 2 h 17"/>
                <a:gd name="T68" fmla="*/ 3972 w 104"/>
                <a:gd name="T69" fmla="*/ 2 h 17"/>
                <a:gd name="T70" fmla="*/ 4059 w 104"/>
                <a:gd name="T71" fmla="*/ 2 h 17"/>
                <a:gd name="T72" fmla="*/ 4131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69" name="Freeform 420"/>
            <p:cNvSpPr>
              <a:spLocks/>
            </p:cNvSpPr>
            <p:nvPr/>
          </p:nvSpPr>
          <p:spPr bwMode="auto">
            <a:xfrm>
              <a:off x="3098" y="3434"/>
              <a:ext cx="280" cy="61"/>
            </a:xfrm>
            <a:custGeom>
              <a:avLst/>
              <a:gdLst>
                <a:gd name="T0" fmla="*/ 0 w 220"/>
                <a:gd name="T1" fmla="*/ 2 h 77"/>
                <a:gd name="T2" fmla="*/ 8166 w 220"/>
                <a:gd name="T3" fmla="*/ 2 h 77"/>
                <a:gd name="T4" fmla="*/ 8166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0" name="Freeform 421"/>
            <p:cNvSpPr>
              <a:spLocks/>
            </p:cNvSpPr>
            <p:nvPr/>
          </p:nvSpPr>
          <p:spPr bwMode="auto">
            <a:xfrm>
              <a:off x="3142" y="3405"/>
              <a:ext cx="88" cy="13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1" name="Freeform 422"/>
            <p:cNvSpPr>
              <a:spLocks/>
            </p:cNvSpPr>
            <p:nvPr/>
          </p:nvSpPr>
          <p:spPr bwMode="auto">
            <a:xfrm>
              <a:off x="3214" y="3406"/>
              <a:ext cx="119" cy="13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205 w 94"/>
                <a:gd name="T5" fmla="*/ 0 h 17"/>
                <a:gd name="T6" fmla="*/ 3205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2" name="Freeform 423"/>
            <p:cNvSpPr>
              <a:spLocks/>
            </p:cNvSpPr>
            <p:nvPr/>
          </p:nvSpPr>
          <p:spPr bwMode="auto">
            <a:xfrm>
              <a:off x="3145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3" name="Freeform 424"/>
            <p:cNvSpPr>
              <a:spLocks/>
            </p:cNvSpPr>
            <p:nvPr/>
          </p:nvSpPr>
          <p:spPr bwMode="auto">
            <a:xfrm>
              <a:off x="3148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171 w 17"/>
                <a:gd name="T7" fmla="*/ 2 h 17"/>
                <a:gd name="T8" fmla="*/ 370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4" name="Freeform 425"/>
            <p:cNvSpPr>
              <a:spLocks/>
            </p:cNvSpPr>
            <p:nvPr/>
          </p:nvSpPr>
          <p:spPr bwMode="auto">
            <a:xfrm>
              <a:off x="3152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5" name="Freeform 426"/>
            <p:cNvSpPr>
              <a:spLocks/>
            </p:cNvSpPr>
            <p:nvPr/>
          </p:nvSpPr>
          <p:spPr bwMode="auto">
            <a:xfrm>
              <a:off x="3155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479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6" name="Freeform 427"/>
            <p:cNvSpPr>
              <a:spLocks/>
            </p:cNvSpPr>
            <p:nvPr/>
          </p:nvSpPr>
          <p:spPr bwMode="auto">
            <a:xfrm>
              <a:off x="3158" y="3407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455 w 17"/>
                <a:gd name="T5" fmla="*/ 2 h 17"/>
                <a:gd name="T6" fmla="*/ 455 w 17"/>
                <a:gd name="T7" fmla="*/ 2 h 17"/>
                <a:gd name="T8" fmla="*/ 977 w 17"/>
                <a:gd name="T9" fmla="*/ 2 h 17"/>
                <a:gd name="T10" fmla="*/ 977 w 17"/>
                <a:gd name="T11" fmla="*/ 2 h 17"/>
                <a:gd name="T12" fmla="*/ 1525 w 17"/>
                <a:gd name="T13" fmla="*/ 2 h 17"/>
                <a:gd name="T14" fmla="*/ 152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7" name="Freeform 428"/>
            <p:cNvSpPr>
              <a:spLocks/>
            </p:cNvSpPr>
            <p:nvPr/>
          </p:nvSpPr>
          <p:spPr bwMode="auto">
            <a:xfrm>
              <a:off x="3161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8" name="Freeform 429"/>
            <p:cNvSpPr>
              <a:spLocks/>
            </p:cNvSpPr>
            <p:nvPr/>
          </p:nvSpPr>
          <p:spPr bwMode="auto">
            <a:xfrm>
              <a:off x="3165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479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79" name="Freeform 430"/>
            <p:cNvSpPr>
              <a:spLocks/>
            </p:cNvSpPr>
            <p:nvPr/>
          </p:nvSpPr>
          <p:spPr bwMode="auto">
            <a:xfrm>
              <a:off x="3166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0" name="Freeform 431"/>
            <p:cNvSpPr>
              <a:spLocks/>
            </p:cNvSpPr>
            <p:nvPr/>
          </p:nvSpPr>
          <p:spPr bwMode="auto">
            <a:xfrm>
              <a:off x="3171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1" name="Freeform 432"/>
            <p:cNvSpPr>
              <a:spLocks/>
            </p:cNvSpPr>
            <p:nvPr/>
          </p:nvSpPr>
          <p:spPr bwMode="auto">
            <a:xfrm>
              <a:off x="3174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2" name="Freeform 433"/>
            <p:cNvSpPr>
              <a:spLocks/>
            </p:cNvSpPr>
            <p:nvPr/>
          </p:nvSpPr>
          <p:spPr bwMode="auto">
            <a:xfrm>
              <a:off x="3177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3" name="Freeform 434"/>
            <p:cNvSpPr>
              <a:spLocks/>
            </p:cNvSpPr>
            <p:nvPr/>
          </p:nvSpPr>
          <p:spPr bwMode="auto">
            <a:xfrm>
              <a:off x="3181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4" name="Freeform 435"/>
            <p:cNvSpPr>
              <a:spLocks/>
            </p:cNvSpPr>
            <p:nvPr/>
          </p:nvSpPr>
          <p:spPr bwMode="auto">
            <a:xfrm>
              <a:off x="3185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5" name="Freeform 436"/>
            <p:cNvSpPr>
              <a:spLocks/>
            </p:cNvSpPr>
            <p:nvPr/>
          </p:nvSpPr>
          <p:spPr bwMode="auto">
            <a:xfrm>
              <a:off x="3187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6" name="Freeform 437"/>
            <p:cNvSpPr>
              <a:spLocks/>
            </p:cNvSpPr>
            <p:nvPr/>
          </p:nvSpPr>
          <p:spPr bwMode="auto">
            <a:xfrm>
              <a:off x="3190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7" name="Freeform 438"/>
            <p:cNvSpPr>
              <a:spLocks/>
            </p:cNvSpPr>
            <p:nvPr/>
          </p:nvSpPr>
          <p:spPr bwMode="auto">
            <a:xfrm>
              <a:off x="3195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8" name="Freeform 439"/>
            <p:cNvSpPr>
              <a:spLocks/>
            </p:cNvSpPr>
            <p:nvPr/>
          </p:nvSpPr>
          <p:spPr bwMode="auto">
            <a:xfrm>
              <a:off x="3197" y="340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89" name="Freeform 440"/>
            <p:cNvSpPr>
              <a:spLocks/>
            </p:cNvSpPr>
            <p:nvPr/>
          </p:nvSpPr>
          <p:spPr bwMode="auto">
            <a:xfrm>
              <a:off x="3201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0" name="Freeform 441"/>
            <p:cNvSpPr>
              <a:spLocks/>
            </p:cNvSpPr>
            <p:nvPr/>
          </p:nvSpPr>
          <p:spPr bwMode="auto">
            <a:xfrm>
              <a:off x="3204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1" name="Freeform 442"/>
            <p:cNvSpPr>
              <a:spLocks/>
            </p:cNvSpPr>
            <p:nvPr/>
          </p:nvSpPr>
          <p:spPr bwMode="auto">
            <a:xfrm>
              <a:off x="3206" y="340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2" name="Freeform 443"/>
            <p:cNvSpPr>
              <a:spLocks/>
            </p:cNvSpPr>
            <p:nvPr/>
          </p:nvSpPr>
          <p:spPr bwMode="auto">
            <a:xfrm>
              <a:off x="3117" y="3271"/>
              <a:ext cx="237" cy="137"/>
            </a:xfrm>
            <a:custGeom>
              <a:avLst/>
              <a:gdLst>
                <a:gd name="T0" fmla="*/ 6282 w 187"/>
                <a:gd name="T1" fmla="*/ 5 h 174"/>
                <a:gd name="T2" fmla="*/ 6282 w 187"/>
                <a:gd name="T3" fmla="*/ 5 h 174"/>
                <a:gd name="T4" fmla="*/ 6282 w 187"/>
                <a:gd name="T5" fmla="*/ 5 h 174"/>
                <a:gd name="T6" fmla="*/ 6370 w 187"/>
                <a:gd name="T7" fmla="*/ 5 h 174"/>
                <a:gd name="T8" fmla="*/ 6370 w 187"/>
                <a:gd name="T9" fmla="*/ 5 h 174"/>
                <a:gd name="T10" fmla="*/ 6404 w 187"/>
                <a:gd name="T11" fmla="*/ 5 h 174"/>
                <a:gd name="T12" fmla="*/ 6404 w 187"/>
                <a:gd name="T13" fmla="*/ 5 h 174"/>
                <a:gd name="T14" fmla="*/ 6428 w 187"/>
                <a:gd name="T15" fmla="*/ 5 h 174"/>
                <a:gd name="T16" fmla="*/ 6428 w 187"/>
                <a:gd name="T17" fmla="*/ 5 h 174"/>
                <a:gd name="T18" fmla="*/ 6428 w 187"/>
                <a:gd name="T19" fmla="*/ 5 h 174"/>
                <a:gd name="T20" fmla="*/ 6428 w 187"/>
                <a:gd name="T21" fmla="*/ 5 h 174"/>
                <a:gd name="T22" fmla="*/ 6466 w 187"/>
                <a:gd name="T23" fmla="*/ 5 h 174"/>
                <a:gd name="T24" fmla="*/ 6466 w 187"/>
                <a:gd name="T25" fmla="*/ 5 h 174"/>
                <a:gd name="T26" fmla="*/ 6504 w 187"/>
                <a:gd name="T27" fmla="*/ 5 h 174"/>
                <a:gd name="T28" fmla="*/ 6504 w 187"/>
                <a:gd name="T29" fmla="*/ 5 h 174"/>
                <a:gd name="T30" fmla="*/ 6504 w 187"/>
                <a:gd name="T31" fmla="*/ 2 h 174"/>
                <a:gd name="T32" fmla="*/ 6504 w 187"/>
                <a:gd name="T33" fmla="*/ 2 h 174"/>
                <a:gd name="T34" fmla="*/ 6504 w 187"/>
                <a:gd name="T35" fmla="*/ 2 h 174"/>
                <a:gd name="T36" fmla="*/ 6466 w 187"/>
                <a:gd name="T37" fmla="*/ 2 h 174"/>
                <a:gd name="T38" fmla="*/ 6466 w 187"/>
                <a:gd name="T39" fmla="*/ 2 h 174"/>
                <a:gd name="T40" fmla="*/ 6428 w 187"/>
                <a:gd name="T41" fmla="*/ 2 h 174"/>
                <a:gd name="T42" fmla="*/ 6428 w 187"/>
                <a:gd name="T43" fmla="*/ 2 h 174"/>
                <a:gd name="T44" fmla="*/ 6428 w 187"/>
                <a:gd name="T45" fmla="*/ 1 h 174"/>
                <a:gd name="T46" fmla="*/ 6404 w 187"/>
                <a:gd name="T47" fmla="*/ 1 h 174"/>
                <a:gd name="T48" fmla="*/ 6404 w 187"/>
                <a:gd name="T49" fmla="*/ 1 h 174"/>
                <a:gd name="T50" fmla="*/ 6370 w 187"/>
                <a:gd name="T51" fmla="*/ 1 h 174"/>
                <a:gd name="T52" fmla="*/ 6370 w 187"/>
                <a:gd name="T53" fmla="*/ 0 h 174"/>
                <a:gd name="T54" fmla="*/ 6282 w 187"/>
                <a:gd name="T55" fmla="*/ 0 h 174"/>
                <a:gd name="T56" fmla="*/ 6282 w 187"/>
                <a:gd name="T57" fmla="*/ 0 h 174"/>
                <a:gd name="T58" fmla="*/ 6282 w 187"/>
                <a:gd name="T59" fmla="*/ 0 h 174"/>
                <a:gd name="T60" fmla="*/ 170 w 187"/>
                <a:gd name="T61" fmla="*/ 0 h 174"/>
                <a:gd name="T62" fmla="*/ 134 w 187"/>
                <a:gd name="T63" fmla="*/ 0 h 174"/>
                <a:gd name="T64" fmla="*/ 106 w 187"/>
                <a:gd name="T65" fmla="*/ 0 h 174"/>
                <a:gd name="T66" fmla="*/ 106 w 187"/>
                <a:gd name="T67" fmla="*/ 0 h 174"/>
                <a:gd name="T68" fmla="*/ 84 w 187"/>
                <a:gd name="T69" fmla="*/ 0 h 174"/>
                <a:gd name="T70" fmla="*/ 84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84 w 187"/>
                <a:gd name="T109" fmla="*/ 5 h 174"/>
                <a:gd name="T110" fmla="*/ 84 w 187"/>
                <a:gd name="T111" fmla="*/ 5 h 174"/>
                <a:gd name="T112" fmla="*/ 84 w 187"/>
                <a:gd name="T113" fmla="*/ 5 h 174"/>
                <a:gd name="T114" fmla="*/ 106 w 187"/>
                <a:gd name="T115" fmla="*/ 5 h 174"/>
                <a:gd name="T116" fmla="*/ 106 w 187"/>
                <a:gd name="T117" fmla="*/ 5 h 174"/>
                <a:gd name="T118" fmla="*/ 134 w 187"/>
                <a:gd name="T119" fmla="*/ 5 h 174"/>
                <a:gd name="T120" fmla="*/ 170 w 187"/>
                <a:gd name="T121" fmla="*/ 5 h 174"/>
                <a:gd name="T122" fmla="*/ 6282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3" name="Freeform 444"/>
            <p:cNvSpPr>
              <a:spLocks/>
            </p:cNvSpPr>
            <p:nvPr/>
          </p:nvSpPr>
          <p:spPr bwMode="auto">
            <a:xfrm>
              <a:off x="3117" y="3273"/>
              <a:ext cx="236" cy="135"/>
            </a:xfrm>
            <a:custGeom>
              <a:avLst/>
              <a:gdLst>
                <a:gd name="T0" fmla="*/ 6594 w 186"/>
                <a:gd name="T1" fmla="*/ 4 h 172"/>
                <a:gd name="T2" fmla="*/ 6594 w 186"/>
                <a:gd name="T3" fmla="*/ 4 h 172"/>
                <a:gd name="T4" fmla="*/ 6594 w 186"/>
                <a:gd name="T5" fmla="*/ 4 h 172"/>
                <a:gd name="T6" fmla="*/ 6545 w 186"/>
                <a:gd name="T7" fmla="*/ 4 h 172"/>
                <a:gd name="T8" fmla="*/ 6545 w 186"/>
                <a:gd name="T9" fmla="*/ 4 h 172"/>
                <a:gd name="T10" fmla="*/ 6491 w 186"/>
                <a:gd name="T11" fmla="*/ 4 h 172"/>
                <a:gd name="T12" fmla="*/ 6491 w 186"/>
                <a:gd name="T13" fmla="*/ 4 h 172"/>
                <a:gd name="T14" fmla="*/ 6475 w 186"/>
                <a:gd name="T15" fmla="*/ 4 h 172"/>
                <a:gd name="T16" fmla="*/ 6475 w 186"/>
                <a:gd name="T17" fmla="*/ 4 h 172"/>
                <a:gd name="T18" fmla="*/ 6438 w 186"/>
                <a:gd name="T19" fmla="*/ 4 h 172"/>
                <a:gd name="T20" fmla="*/ 6438 w 186"/>
                <a:gd name="T21" fmla="*/ 4 h 172"/>
                <a:gd name="T22" fmla="*/ 6396 w 186"/>
                <a:gd name="T23" fmla="*/ 4 h 172"/>
                <a:gd name="T24" fmla="*/ 6347 w 186"/>
                <a:gd name="T25" fmla="*/ 4 h 172"/>
                <a:gd name="T26" fmla="*/ 136 w 186"/>
                <a:gd name="T27" fmla="*/ 4 h 172"/>
                <a:gd name="T28" fmla="*/ 107 w 186"/>
                <a:gd name="T29" fmla="*/ 4 h 172"/>
                <a:gd name="T30" fmla="*/ 107 w 186"/>
                <a:gd name="T31" fmla="*/ 4 h 172"/>
                <a:gd name="T32" fmla="*/ 107 w 186"/>
                <a:gd name="T33" fmla="*/ 4 h 172"/>
                <a:gd name="T34" fmla="*/ 84 w 186"/>
                <a:gd name="T35" fmla="*/ 4 h 172"/>
                <a:gd name="T36" fmla="*/ 84 w 186"/>
                <a:gd name="T37" fmla="*/ 4 h 172"/>
                <a:gd name="T38" fmla="*/ 1 w 186"/>
                <a:gd name="T39" fmla="*/ 4 h 172"/>
                <a:gd name="T40" fmla="*/ 1 w 186"/>
                <a:gd name="T41" fmla="*/ 4 h 172"/>
                <a:gd name="T42" fmla="*/ 0 w 186"/>
                <a:gd name="T43" fmla="*/ 4 h 172"/>
                <a:gd name="T44" fmla="*/ 0 w 186"/>
                <a:gd name="T45" fmla="*/ 4 h 172"/>
                <a:gd name="T46" fmla="*/ 0 w 186"/>
                <a:gd name="T47" fmla="*/ 4 h 172"/>
                <a:gd name="T48" fmla="*/ 0 w 186"/>
                <a:gd name="T49" fmla="*/ 4 h 172"/>
                <a:gd name="T50" fmla="*/ 0 w 186"/>
                <a:gd name="T51" fmla="*/ 4 h 172"/>
                <a:gd name="T52" fmla="*/ 0 w 186"/>
                <a:gd name="T53" fmla="*/ 4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84 w 186"/>
                <a:gd name="T71" fmla="*/ 1 h 172"/>
                <a:gd name="T72" fmla="*/ 84 w 186"/>
                <a:gd name="T73" fmla="*/ 0 h 172"/>
                <a:gd name="T74" fmla="*/ 84 w 186"/>
                <a:gd name="T75" fmla="*/ 0 h 172"/>
                <a:gd name="T76" fmla="*/ 107 w 186"/>
                <a:gd name="T77" fmla="*/ 0 h 172"/>
                <a:gd name="T78" fmla="*/ 107 w 186"/>
                <a:gd name="T79" fmla="*/ 0 h 172"/>
                <a:gd name="T80" fmla="*/ 136 w 186"/>
                <a:gd name="T81" fmla="*/ 0 h 172"/>
                <a:gd name="T82" fmla="*/ 6347 w 186"/>
                <a:gd name="T83" fmla="*/ 0 h 172"/>
                <a:gd name="T84" fmla="*/ 6396 w 186"/>
                <a:gd name="T85" fmla="*/ 0 h 172"/>
                <a:gd name="T86" fmla="*/ 6438 w 186"/>
                <a:gd name="T87" fmla="*/ 0 h 172"/>
                <a:gd name="T88" fmla="*/ 6438 w 186"/>
                <a:gd name="T89" fmla="*/ 0 h 172"/>
                <a:gd name="T90" fmla="*/ 6475 w 186"/>
                <a:gd name="T91" fmla="*/ 0 h 172"/>
                <a:gd name="T92" fmla="*/ 6475 w 186"/>
                <a:gd name="T93" fmla="*/ 1 h 172"/>
                <a:gd name="T94" fmla="*/ 6491 w 186"/>
                <a:gd name="T95" fmla="*/ 1 h 172"/>
                <a:gd name="T96" fmla="*/ 6491 w 186"/>
                <a:gd name="T97" fmla="*/ 1 h 172"/>
                <a:gd name="T98" fmla="*/ 6491 w 186"/>
                <a:gd name="T99" fmla="*/ 2 h 172"/>
                <a:gd name="T100" fmla="*/ 6545 w 186"/>
                <a:gd name="T101" fmla="*/ 2 h 172"/>
                <a:gd name="T102" fmla="*/ 6545 w 186"/>
                <a:gd name="T103" fmla="*/ 2 h 172"/>
                <a:gd name="T104" fmla="*/ 6594 w 186"/>
                <a:gd name="T105" fmla="*/ 2 h 172"/>
                <a:gd name="T106" fmla="*/ 6594 w 186"/>
                <a:gd name="T107" fmla="*/ 2 h 172"/>
                <a:gd name="T108" fmla="*/ 6594 w 186"/>
                <a:gd name="T109" fmla="*/ 2 h 172"/>
                <a:gd name="T110" fmla="*/ 6594 w 186"/>
                <a:gd name="T111" fmla="*/ 4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4" name="Freeform 445"/>
            <p:cNvSpPr>
              <a:spLocks/>
            </p:cNvSpPr>
            <p:nvPr/>
          </p:nvSpPr>
          <p:spPr bwMode="auto">
            <a:xfrm>
              <a:off x="3119" y="3273"/>
              <a:ext cx="230" cy="134"/>
            </a:xfrm>
            <a:custGeom>
              <a:avLst/>
              <a:gdLst>
                <a:gd name="T0" fmla="*/ 6557 w 181"/>
                <a:gd name="T1" fmla="*/ 2 h 171"/>
                <a:gd name="T2" fmla="*/ 6557 w 181"/>
                <a:gd name="T3" fmla="*/ 2 h 171"/>
                <a:gd name="T4" fmla="*/ 6557 w 181"/>
                <a:gd name="T5" fmla="*/ 2 h 171"/>
                <a:gd name="T6" fmla="*/ 6483 w 181"/>
                <a:gd name="T7" fmla="*/ 2 h 171"/>
                <a:gd name="T8" fmla="*/ 6483 w 181"/>
                <a:gd name="T9" fmla="*/ 1 h 171"/>
                <a:gd name="T10" fmla="*/ 6482 w 181"/>
                <a:gd name="T11" fmla="*/ 1 h 171"/>
                <a:gd name="T12" fmla="*/ 6482 w 181"/>
                <a:gd name="T13" fmla="*/ 0 h 171"/>
                <a:gd name="T14" fmla="*/ 6436 w 181"/>
                <a:gd name="T15" fmla="*/ 0 h 171"/>
                <a:gd name="T16" fmla="*/ 6436 w 181"/>
                <a:gd name="T17" fmla="*/ 0 h 171"/>
                <a:gd name="T18" fmla="*/ 6436 w 181"/>
                <a:gd name="T19" fmla="*/ 0 h 171"/>
                <a:gd name="T20" fmla="*/ 6422 w 181"/>
                <a:gd name="T21" fmla="*/ 0 h 171"/>
                <a:gd name="T22" fmla="*/ 6422 w 181"/>
                <a:gd name="T23" fmla="*/ 0 h 171"/>
                <a:gd name="T24" fmla="*/ 119 w 181"/>
                <a:gd name="T25" fmla="*/ 0 h 171"/>
                <a:gd name="T26" fmla="*/ 119 w 181"/>
                <a:gd name="T27" fmla="*/ 0 h 171"/>
                <a:gd name="T28" fmla="*/ 94 w 181"/>
                <a:gd name="T29" fmla="*/ 0 h 171"/>
                <a:gd name="T30" fmla="*/ 94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4 h 171"/>
                <a:gd name="T50" fmla="*/ 0 w 181"/>
                <a:gd name="T51" fmla="*/ 4 h 171"/>
                <a:gd name="T52" fmla="*/ 0 w 181"/>
                <a:gd name="T53" fmla="*/ 4 h 171"/>
                <a:gd name="T54" fmla="*/ 0 w 181"/>
                <a:gd name="T55" fmla="*/ 4 h 171"/>
                <a:gd name="T56" fmla="*/ 0 w 181"/>
                <a:gd name="T57" fmla="*/ 4 h 171"/>
                <a:gd name="T58" fmla="*/ 1 w 181"/>
                <a:gd name="T59" fmla="*/ 4 h 171"/>
                <a:gd name="T60" fmla="*/ 1 w 181"/>
                <a:gd name="T61" fmla="*/ 4 h 171"/>
                <a:gd name="T62" fmla="*/ 94 w 181"/>
                <a:gd name="T63" fmla="*/ 4 h 171"/>
                <a:gd name="T64" fmla="*/ 94 w 181"/>
                <a:gd name="T65" fmla="*/ 4 h 171"/>
                <a:gd name="T66" fmla="*/ 119 w 181"/>
                <a:gd name="T67" fmla="*/ 4 h 171"/>
                <a:gd name="T68" fmla="*/ 119 w 181"/>
                <a:gd name="T69" fmla="*/ 4 h 171"/>
                <a:gd name="T70" fmla="*/ 6422 w 181"/>
                <a:gd name="T71" fmla="*/ 4 h 171"/>
                <a:gd name="T72" fmla="*/ 6422 w 181"/>
                <a:gd name="T73" fmla="*/ 4 h 171"/>
                <a:gd name="T74" fmla="*/ 6436 w 181"/>
                <a:gd name="T75" fmla="*/ 4 h 171"/>
                <a:gd name="T76" fmla="*/ 6436 w 181"/>
                <a:gd name="T77" fmla="*/ 4 h 171"/>
                <a:gd name="T78" fmla="*/ 6482 w 181"/>
                <a:gd name="T79" fmla="*/ 4 h 171"/>
                <a:gd name="T80" fmla="*/ 6482 w 181"/>
                <a:gd name="T81" fmla="*/ 4 h 171"/>
                <a:gd name="T82" fmla="*/ 6482 w 181"/>
                <a:gd name="T83" fmla="*/ 4 h 171"/>
                <a:gd name="T84" fmla="*/ 6483 w 181"/>
                <a:gd name="T85" fmla="*/ 4 h 171"/>
                <a:gd name="T86" fmla="*/ 6483 w 181"/>
                <a:gd name="T87" fmla="*/ 4 h 171"/>
                <a:gd name="T88" fmla="*/ 6557 w 181"/>
                <a:gd name="T89" fmla="*/ 4 h 171"/>
                <a:gd name="T90" fmla="*/ 6557 w 181"/>
                <a:gd name="T91" fmla="*/ 4 h 171"/>
                <a:gd name="T92" fmla="*/ 655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5" name="Freeform 446"/>
            <p:cNvSpPr>
              <a:spLocks/>
            </p:cNvSpPr>
            <p:nvPr/>
          </p:nvSpPr>
          <p:spPr bwMode="auto">
            <a:xfrm>
              <a:off x="3121" y="3273"/>
              <a:ext cx="228" cy="133"/>
            </a:xfrm>
            <a:custGeom>
              <a:avLst/>
              <a:gdLst>
                <a:gd name="T0" fmla="*/ 6223 w 180"/>
                <a:gd name="T1" fmla="*/ 5 h 168"/>
                <a:gd name="T2" fmla="*/ 6223 w 180"/>
                <a:gd name="T3" fmla="*/ 5 h 168"/>
                <a:gd name="T4" fmla="*/ 6148 w 180"/>
                <a:gd name="T5" fmla="*/ 5 h 168"/>
                <a:gd name="T6" fmla="*/ 6148 w 180"/>
                <a:gd name="T7" fmla="*/ 5 h 168"/>
                <a:gd name="T8" fmla="*/ 6142 w 180"/>
                <a:gd name="T9" fmla="*/ 5 h 168"/>
                <a:gd name="T10" fmla="*/ 6142 w 180"/>
                <a:gd name="T11" fmla="*/ 5 h 168"/>
                <a:gd name="T12" fmla="*/ 6099 w 180"/>
                <a:gd name="T13" fmla="*/ 5 h 168"/>
                <a:gd name="T14" fmla="*/ 6099 w 180"/>
                <a:gd name="T15" fmla="*/ 5 h 168"/>
                <a:gd name="T16" fmla="*/ 84 w 180"/>
                <a:gd name="T17" fmla="*/ 5 h 168"/>
                <a:gd name="T18" fmla="*/ 84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84 w 180"/>
                <a:gd name="T53" fmla="*/ 0 h 168"/>
                <a:gd name="T54" fmla="*/ 84 w 180"/>
                <a:gd name="T55" fmla="*/ 0 h 168"/>
                <a:gd name="T56" fmla="*/ 6099 w 180"/>
                <a:gd name="T57" fmla="*/ 0 h 168"/>
                <a:gd name="T58" fmla="*/ 6099 w 180"/>
                <a:gd name="T59" fmla="*/ 0 h 168"/>
                <a:gd name="T60" fmla="*/ 6099 w 180"/>
                <a:gd name="T61" fmla="*/ 0 h 168"/>
                <a:gd name="T62" fmla="*/ 6142 w 180"/>
                <a:gd name="T63" fmla="*/ 0 h 168"/>
                <a:gd name="T64" fmla="*/ 6142 w 180"/>
                <a:gd name="T65" fmla="*/ 0 h 168"/>
                <a:gd name="T66" fmla="*/ 6142 w 180"/>
                <a:gd name="T67" fmla="*/ 1 h 168"/>
                <a:gd name="T68" fmla="*/ 6148 w 180"/>
                <a:gd name="T69" fmla="*/ 1 h 168"/>
                <a:gd name="T70" fmla="*/ 6148 w 180"/>
                <a:gd name="T71" fmla="*/ 1 h 168"/>
                <a:gd name="T72" fmla="*/ 6223 w 180"/>
                <a:gd name="T73" fmla="*/ 2 h 168"/>
                <a:gd name="T74" fmla="*/ 6223 w 180"/>
                <a:gd name="T75" fmla="*/ 2 h 168"/>
                <a:gd name="T76" fmla="*/ 6223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6" name="Freeform 447"/>
            <p:cNvSpPr>
              <a:spLocks/>
            </p:cNvSpPr>
            <p:nvPr/>
          </p:nvSpPr>
          <p:spPr bwMode="auto">
            <a:xfrm>
              <a:off x="3145" y="3291"/>
              <a:ext cx="180" cy="97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84 w 142"/>
                <a:gd name="T7" fmla="*/ 0 h 124"/>
                <a:gd name="T8" fmla="*/ 84 w 142"/>
                <a:gd name="T9" fmla="*/ 0 h 124"/>
                <a:gd name="T10" fmla="*/ 106 w 142"/>
                <a:gd name="T11" fmla="*/ 0 h 124"/>
                <a:gd name="T12" fmla="*/ 106 w 142"/>
                <a:gd name="T13" fmla="*/ 0 h 124"/>
                <a:gd name="T14" fmla="*/ 134 w 142"/>
                <a:gd name="T15" fmla="*/ 0 h 124"/>
                <a:gd name="T16" fmla="*/ 4733 w 142"/>
                <a:gd name="T17" fmla="*/ 0 h 124"/>
                <a:gd name="T18" fmla="*/ 4757 w 142"/>
                <a:gd name="T19" fmla="*/ 0 h 124"/>
                <a:gd name="T20" fmla="*/ 4817 w 142"/>
                <a:gd name="T21" fmla="*/ 0 h 124"/>
                <a:gd name="T22" fmla="*/ 4817 w 142"/>
                <a:gd name="T23" fmla="*/ 0 h 124"/>
                <a:gd name="T24" fmla="*/ 4833 w 142"/>
                <a:gd name="T25" fmla="*/ 0 h 124"/>
                <a:gd name="T26" fmla="*/ 4833 w 142"/>
                <a:gd name="T27" fmla="*/ 1 h 124"/>
                <a:gd name="T28" fmla="*/ 4871 w 142"/>
                <a:gd name="T29" fmla="*/ 1 h 124"/>
                <a:gd name="T30" fmla="*/ 4871 w 142"/>
                <a:gd name="T31" fmla="*/ 1 h 124"/>
                <a:gd name="T32" fmla="*/ 4888 w 142"/>
                <a:gd name="T33" fmla="*/ 2 h 124"/>
                <a:gd name="T34" fmla="*/ 4888 w 142"/>
                <a:gd name="T35" fmla="*/ 2 h 124"/>
                <a:gd name="T36" fmla="*/ 4958 w 142"/>
                <a:gd name="T37" fmla="*/ 2 h 124"/>
                <a:gd name="T38" fmla="*/ 4958 w 142"/>
                <a:gd name="T39" fmla="*/ 2 h 124"/>
                <a:gd name="T40" fmla="*/ 4958 w 142"/>
                <a:gd name="T41" fmla="*/ 2 h 124"/>
                <a:gd name="T42" fmla="*/ 4958 w 142"/>
                <a:gd name="T43" fmla="*/ 3 h 124"/>
                <a:gd name="T44" fmla="*/ 4958 w 142"/>
                <a:gd name="T45" fmla="*/ 3 h 124"/>
                <a:gd name="T46" fmla="*/ 4888 w 142"/>
                <a:gd name="T47" fmla="*/ 3 h 124"/>
                <a:gd name="T48" fmla="*/ 4888 w 142"/>
                <a:gd name="T49" fmla="*/ 3 h 124"/>
                <a:gd name="T50" fmla="*/ 4871 w 142"/>
                <a:gd name="T51" fmla="*/ 3 h 124"/>
                <a:gd name="T52" fmla="*/ 4871 w 142"/>
                <a:gd name="T53" fmla="*/ 3 h 124"/>
                <a:gd name="T54" fmla="*/ 4833 w 142"/>
                <a:gd name="T55" fmla="*/ 3 h 124"/>
                <a:gd name="T56" fmla="*/ 4833 w 142"/>
                <a:gd name="T57" fmla="*/ 3 h 124"/>
                <a:gd name="T58" fmla="*/ 4817 w 142"/>
                <a:gd name="T59" fmla="*/ 3 h 124"/>
                <a:gd name="T60" fmla="*/ 4817 w 142"/>
                <a:gd name="T61" fmla="*/ 3 h 124"/>
                <a:gd name="T62" fmla="*/ 4757 w 142"/>
                <a:gd name="T63" fmla="*/ 3 h 124"/>
                <a:gd name="T64" fmla="*/ 4733 w 142"/>
                <a:gd name="T65" fmla="*/ 3 h 124"/>
                <a:gd name="T66" fmla="*/ 134 w 142"/>
                <a:gd name="T67" fmla="*/ 3 h 124"/>
                <a:gd name="T68" fmla="*/ 106 w 142"/>
                <a:gd name="T69" fmla="*/ 3 h 124"/>
                <a:gd name="T70" fmla="*/ 106 w 142"/>
                <a:gd name="T71" fmla="*/ 3 h 124"/>
                <a:gd name="T72" fmla="*/ 84 w 142"/>
                <a:gd name="T73" fmla="*/ 3 h 124"/>
                <a:gd name="T74" fmla="*/ 84 w 142"/>
                <a:gd name="T75" fmla="*/ 3 h 124"/>
                <a:gd name="T76" fmla="*/ 1 w 142"/>
                <a:gd name="T77" fmla="*/ 3 h 124"/>
                <a:gd name="T78" fmla="*/ 1 w 142"/>
                <a:gd name="T79" fmla="*/ 3 h 124"/>
                <a:gd name="T80" fmla="*/ 0 w 142"/>
                <a:gd name="T81" fmla="*/ 3 h 124"/>
                <a:gd name="T82" fmla="*/ 0 w 142"/>
                <a:gd name="T83" fmla="*/ 3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7" name="Freeform 448"/>
            <p:cNvSpPr>
              <a:spLocks/>
            </p:cNvSpPr>
            <p:nvPr/>
          </p:nvSpPr>
          <p:spPr bwMode="auto">
            <a:xfrm>
              <a:off x="3138" y="3286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1 h 17"/>
                <a:gd name="T12" fmla="*/ 5669 w 153"/>
                <a:gd name="T13" fmla="*/ 1 h 17"/>
                <a:gd name="T14" fmla="*/ 5669 w 153"/>
                <a:gd name="T15" fmla="*/ 1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52 w 153"/>
                <a:gd name="T41" fmla="*/ 2 h 17"/>
                <a:gd name="T42" fmla="*/ 256 w 153"/>
                <a:gd name="T43" fmla="*/ 2 h 17"/>
                <a:gd name="T44" fmla="*/ 256 w 153"/>
                <a:gd name="T45" fmla="*/ 2 h 17"/>
                <a:gd name="T46" fmla="*/ 321 w 153"/>
                <a:gd name="T47" fmla="*/ 2 h 17"/>
                <a:gd name="T48" fmla="*/ 321 w 153"/>
                <a:gd name="T49" fmla="*/ 2 h 17"/>
                <a:gd name="T50" fmla="*/ 321 w 153"/>
                <a:gd name="T51" fmla="*/ 2 h 17"/>
                <a:gd name="T52" fmla="*/ 326 w 153"/>
                <a:gd name="T53" fmla="*/ 2 h 17"/>
                <a:gd name="T54" fmla="*/ 409 w 153"/>
                <a:gd name="T55" fmla="*/ 2 h 17"/>
                <a:gd name="T56" fmla="*/ 5307 w 153"/>
                <a:gd name="T57" fmla="*/ 2 h 17"/>
                <a:gd name="T58" fmla="*/ 5355 w 153"/>
                <a:gd name="T59" fmla="*/ 2 h 17"/>
                <a:gd name="T60" fmla="*/ 5401 w 153"/>
                <a:gd name="T61" fmla="*/ 2 h 17"/>
                <a:gd name="T62" fmla="*/ 5401 w 153"/>
                <a:gd name="T63" fmla="*/ 2 h 17"/>
                <a:gd name="T64" fmla="*/ 5431 w 153"/>
                <a:gd name="T65" fmla="*/ 2 h 17"/>
                <a:gd name="T66" fmla="*/ 5431 w 153"/>
                <a:gd name="T67" fmla="*/ 2 h 17"/>
                <a:gd name="T68" fmla="*/ 5431 w 153"/>
                <a:gd name="T69" fmla="*/ 2 h 17"/>
                <a:gd name="T70" fmla="*/ 5508 w 153"/>
                <a:gd name="T71" fmla="*/ 2 h 17"/>
                <a:gd name="T72" fmla="*/ 5777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8" name="Freeform 449"/>
            <p:cNvSpPr>
              <a:spLocks/>
            </p:cNvSpPr>
            <p:nvPr/>
          </p:nvSpPr>
          <p:spPr bwMode="auto">
            <a:xfrm>
              <a:off x="3136" y="3287"/>
              <a:ext cx="21" cy="106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3 h 135"/>
                <a:gd name="T16" fmla="*/ 0 w 17"/>
                <a:gd name="T17" fmla="*/ 3 h 135"/>
                <a:gd name="T18" fmla="*/ 0 w 17"/>
                <a:gd name="T19" fmla="*/ 3 h 135"/>
                <a:gd name="T20" fmla="*/ 0 w 17"/>
                <a:gd name="T21" fmla="*/ 3 h 135"/>
                <a:gd name="T22" fmla="*/ 0 w 17"/>
                <a:gd name="T23" fmla="*/ 3 h 135"/>
                <a:gd name="T24" fmla="*/ 1 w 17"/>
                <a:gd name="T25" fmla="*/ 3 h 135"/>
                <a:gd name="T26" fmla="*/ 2 w 17"/>
                <a:gd name="T27" fmla="*/ 3 h 135"/>
                <a:gd name="T28" fmla="*/ 2 w 17"/>
                <a:gd name="T29" fmla="*/ 3 h 135"/>
                <a:gd name="T30" fmla="*/ 75 w 17"/>
                <a:gd name="T31" fmla="*/ 3 h 135"/>
                <a:gd name="T32" fmla="*/ 392 w 17"/>
                <a:gd name="T33" fmla="*/ 3 h 135"/>
                <a:gd name="T34" fmla="*/ 352 w 17"/>
                <a:gd name="T35" fmla="*/ 3 h 135"/>
                <a:gd name="T36" fmla="*/ 352 w 17"/>
                <a:gd name="T37" fmla="*/ 3 h 135"/>
                <a:gd name="T38" fmla="*/ 330 w 17"/>
                <a:gd name="T39" fmla="*/ 3 h 135"/>
                <a:gd name="T40" fmla="*/ 330 w 17"/>
                <a:gd name="T41" fmla="*/ 3 h 135"/>
                <a:gd name="T42" fmla="*/ 317 w 17"/>
                <a:gd name="T43" fmla="*/ 3 h 135"/>
                <a:gd name="T44" fmla="*/ 317 w 17"/>
                <a:gd name="T45" fmla="*/ 3 h 135"/>
                <a:gd name="T46" fmla="*/ 317 w 17"/>
                <a:gd name="T47" fmla="*/ 2 h 135"/>
                <a:gd name="T48" fmla="*/ 317 w 17"/>
                <a:gd name="T49" fmla="*/ 2 h 135"/>
                <a:gd name="T50" fmla="*/ 317 w 17"/>
                <a:gd name="T51" fmla="*/ 2 h 135"/>
                <a:gd name="T52" fmla="*/ 330 w 17"/>
                <a:gd name="T53" fmla="*/ 2 h 135"/>
                <a:gd name="T54" fmla="*/ 352 w 17"/>
                <a:gd name="T55" fmla="*/ 2 h 135"/>
                <a:gd name="T56" fmla="*/ 352 w 17"/>
                <a:gd name="T57" fmla="*/ 2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299" name="Freeform 450"/>
            <p:cNvSpPr>
              <a:spLocks/>
            </p:cNvSpPr>
            <p:nvPr/>
          </p:nvSpPr>
          <p:spPr bwMode="auto">
            <a:xfrm>
              <a:off x="3138" y="3288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0" name="Freeform 451"/>
            <p:cNvSpPr>
              <a:spLocks/>
            </p:cNvSpPr>
            <p:nvPr/>
          </p:nvSpPr>
          <p:spPr bwMode="auto">
            <a:xfrm>
              <a:off x="3138" y="3286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2 h 17"/>
                <a:gd name="T12" fmla="*/ 5669 w 153"/>
                <a:gd name="T13" fmla="*/ 2 h 17"/>
                <a:gd name="T14" fmla="*/ 5669 w 153"/>
                <a:gd name="T15" fmla="*/ 2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1" name="Freeform 452"/>
            <p:cNvSpPr>
              <a:spLocks/>
            </p:cNvSpPr>
            <p:nvPr/>
          </p:nvSpPr>
          <p:spPr bwMode="auto">
            <a:xfrm>
              <a:off x="3102" y="3436"/>
              <a:ext cx="273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7692 w 215"/>
                <a:gd name="T5" fmla="*/ 0 h 72"/>
                <a:gd name="T6" fmla="*/ 7692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2" name="Freeform 453"/>
            <p:cNvSpPr>
              <a:spLocks/>
            </p:cNvSpPr>
            <p:nvPr/>
          </p:nvSpPr>
          <p:spPr bwMode="auto">
            <a:xfrm>
              <a:off x="3099" y="3436"/>
              <a:ext cx="279" cy="18"/>
            </a:xfrm>
            <a:custGeom>
              <a:avLst/>
              <a:gdLst>
                <a:gd name="T0" fmla="*/ 2998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8257 w 219"/>
                <a:gd name="T7" fmla="*/ 2 h 23"/>
                <a:gd name="T8" fmla="*/ 8133 w 219"/>
                <a:gd name="T9" fmla="*/ 0 h 23"/>
                <a:gd name="T10" fmla="*/ 5191 w 219"/>
                <a:gd name="T11" fmla="*/ 0 h 23"/>
                <a:gd name="T12" fmla="*/ 2998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3" name="Freeform 454"/>
            <p:cNvSpPr>
              <a:spLocks/>
            </p:cNvSpPr>
            <p:nvPr/>
          </p:nvSpPr>
          <p:spPr bwMode="auto">
            <a:xfrm>
              <a:off x="3290" y="3441"/>
              <a:ext cx="71" cy="13"/>
            </a:xfrm>
            <a:custGeom>
              <a:avLst/>
              <a:gdLst>
                <a:gd name="T0" fmla="*/ 0 w 56"/>
                <a:gd name="T1" fmla="*/ 2 h 17"/>
                <a:gd name="T2" fmla="*/ 647 w 56"/>
                <a:gd name="T3" fmla="*/ 2 h 17"/>
                <a:gd name="T4" fmla="*/ 647 w 56"/>
                <a:gd name="T5" fmla="*/ 0 h 17"/>
                <a:gd name="T6" fmla="*/ 1225 w 56"/>
                <a:gd name="T7" fmla="*/ 0 h 17"/>
                <a:gd name="T8" fmla="*/ 1225 w 56"/>
                <a:gd name="T9" fmla="*/ 2 h 17"/>
                <a:gd name="T10" fmla="*/ 1940 w 56"/>
                <a:gd name="T11" fmla="*/ 2 h 17"/>
                <a:gd name="T12" fmla="*/ 1940 w 56"/>
                <a:gd name="T13" fmla="*/ 2 h 17"/>
                <a:gd name="T14" fmla="*/ 1225 w 56"/>
                <a:gd name="T15" fmla="*/ 2 h 17"/>
                <a:gd name="T16" fmla="*/ 1225 w 56"/>
                <a:gd name="T17" fmla="*/ 2 h 17"/>
                <a:gd name="T18" fmla="*/ 647 w 56"/>
                <a:gd name="T19" fmla="*/ 2 h 17"/>
                <a:gd name="T20" fmla="*/ 64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4" name="Freeform 455"/>
            <p:cNvSpPr>
              <a:spLocks/>
            </p:cNvSpPr>
            <p:nvPr/>
          </p:nvSpPr>
          <p:spPr bwMode="auto">
            <a:xfrm>
              <a:off x="3290" y="3446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5" name="Freeform 456"/>
            <p:cNvSpPr>
              <a:spLocks/>
            </p:cNvSpPr>
            <p:nvPr/>
          </p:nvSpPr>
          <p:spPr bwMode="auto">
            <a:xfrm>
              <a:off x="3314" y="3441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6" name="Freeform 457"/>
            <p:cNvSpPr>
              <a:spLocks/>
            </p:cNvSpPr>
            <p:nvPr/>
          </p:nvSpPr>
          <p:spPr bwMode="auto">
            <a:xfrm>
              <a:off x="3359" y="3448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152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7" name="Freeform 458"/>
            <p:cNvSpPr>
              <a:spLocks/>
            </p:cNvSpPr>
            <p:nvPr/>
          </p:nvSpPr>
          <p:spPr bwMode="auto">
            <a:xfrm>
              <a:off x="3336" y="3441"/>
              <a:ext cx="21" cy="13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8" name="Freeform 459"/>
            <p:cNvSpPr>
              <a:spLocks/>
            </p:cNvSpPr>
            <p:nvPr/>
          </p:nvSpPr>
          <p:spPr bwMode="auto">
            <a:xfrm>
              <a:off x="3315" y="3444"/>
              <a:ext cx="22" cy="14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09" name="Freeform 460"/>
            <p:cNvSpPr>
              <a:spLocks/>
            </p:cNvSpPr>
            <p:nvPr/>
          </p:nvSpPr>
          <p:spPr bwMode="auto">
            <a:xfrm>
              <a:off x="3293" y="3447"/>
              <a:ext cx="68" cy="13"/>
            </a:xfrm>
            <a:custGeom>
              <a:avLst/>
              <a:gdLst>
                <a:gd name="T0" fmla="*/ 0 w 54"/>
                <a:gd name="T1" fmla="*/ 0 h 17"/>
                <a:gd name="T2" fmla="*/ 1665 w 54"/>
                <a:gd name="T3" fmla="*/ 0 h 17"/>
                <a:gd name="T4" fmla="*/ 1665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0" name="Freeform 461"/>
            <p:cNvSpPr>
              <a:spLocks/>
            </p:cNvSpPr>
            <p:nvPr/>
          </p:nvSpPr>
          <p:spPr bwMode="auto">
            <a:xfrm>
              <a:off x="3314" y="3442"/>
              <a:ext cx="24" cy="13"/>
            </a:xfrm>
            <a:custGeom>
              <a:avLst/>
              <a:gdLst>
                <a:gd name="T0" fmla="*/ 619 w 19"/>
                <a:gd name="T1" fmla="*/ 2 h 17"/>
                <a:gd name="T2" fmla="*/ 560 w 19"/>
                <a:gd name="T3" fmla="*/ 2 h 17"/>
                <a:gd name="T4" fmla="*/ 560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1" name="Freeform 462"/>
            <p:cNvSpPr>
              <a:spLocks/>
            </p:cNvSpPr>
            <p:nvPr/>
          </p:nvSpPr>
          <p:spPr bwMode="auto">
            <a:xfrm>
              <a:off x="3231" y="3449"/>
              <a:ext cx="22" cy="13"/>
            </a:xfrm>
            <a:custGeom>
              <a:avLst/>
              <a:gdLst>
                <a:gd name="T0" fmla="*/ 765 w 17"/>
                <a:gd name="T1" fmla="*/ 0 h 17"/>
                <a:gd name="T2" fmla="*/ 76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76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2" name="Freeform 463"/>
            <p:cNvSpPr>
              <a:spLocks/>
            </p:cNvSpPr>
            <p:nvPr/>
          </p:nvSpPr>
          <p:spPr bwMode="auto">
            <a:xfrm>
              <a:off x="3231" y="3449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3" name="Freeform 464"/>
            <p:cNvSpPr>
              <a:spLocks/>
            </p:cNvSpPr>
            <p:nvPr/>
          </p:nvSpPr>
          <p:spPr bwMode="auto">
            <a:xfrm>
              <a:off x="3212" y="3443"/>
              <a:ext cx="56" cy="13"/>
            </a:xfrm>
            <a:custGeom>
              <a:avLst/>
              <a:gdLst>
                <a:gd name="T0" fmla="*/ 527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527 w 44"/>
                <a:gd name="T7" fmla="*/ 2 h 17"/>
                <a:gd name="T8" fmla="*/ 527 w 44"/>
                <a:gd name="T9" fmla="*/ 0 h 17"/>
                <a:gd name="T10" fmla="*/ 1058 w 44"/>
                <a:gd name="T11" fmla="*/ 0 h 17"/>
                <a:gd name="T12" fmla="*/ 1058 w 44"/>
                <a:gd name="T13" fmla="*/ 2 h 17"/>
                <a:gd name="T14" fmla="*/ 1605 w 44"/>
                <a:gd name="T15" fmla="*/ 2 h 17"/>
                <a:gd name="T16" fmla="*/ 1605 w 44"/>
                <a:gd name="T17" fmla="*/ 2 h 17"/>
                <a:gd name="T18" fmla="*/ 1058 w 44"/>
                <a:gd name="T19" fmla="*/ 2 h 17"/>
                <a:gd name="T20" fmla="*/ 527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4" name="Freeform 465"/>
            <p:cNvSpPr>
              <a:spLocks/>
            </p:cNvSpPr>
            <p:nvPr/>
          </p:nvSpPr>
          <p:spPr bwMode="auto">
            <a:xfrm>
              <a:off x="3231" y="3443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5" name="Freeform 466"/>
            <p:cNvSpPr>
              <a:spLocks/>
            </p:cNvSpPr>
            <p:nvPr/>
          </p:nvSpPr>
          <p:spPr bwMode="auto">
            <a:xfrm>
              <a:off x="3170" y="3440"/>
              <a:ext cx="26" cy="14"/>
            </a:xfrm>
            <a:custGeom>
              <a:avLst/>
              <a:gdLst>
                <a:gd name="T0" fmla="*/ 287 w 20"/>
                <a:gd name="T1" fmla="*/ 2 h 17"/>
                <a:gd name="T2" fmla="*/ 170 w 20"/>
                <a:gd name="T3" fmla="*/ 2 h 17"/>
                <a:gd name="T4" fmla="*/ 131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131 w 20"/>
                <a:gd name="T25" fmla="*/ 1 h 17"/>
                <a:gd name="T26" fmla="*/ 170 w 20"/>
                <a:gd name="T27" fmla="*/ 0 h 17"/>
                <a:gd name="T28" fmla="*/ 221 w 20"/>
                <a:gd name="T29" fmla="*/ 0 h 17"/>
                <a:gd name="T30" fmla="*/ 287 w 20"/>
                <a:gd name="T31" fmla="*/ 0 h 17"/>
                <a:gd name="T32" fmla="*/ 630 w 20"/>
                <a:gd name="T33" fmla="*/ 0 h 17"/>
                <a:gd name="T34" fmla="*/ 676 w 20"/>
                <a:gd name="T35" fmla="*/ 0 h 17"/>
                <a:gd name="T36" fmla="*/ 754 w 20"/>
                <a:gd name="T37" fmla="*/ 0 h 17"/>
                <a:gd name="T38" fmla="*/ 819 w 20"/>
                <a:gd name="T39" fmla="*/ 1 h 17"/>
                <a:gd name="T40" fmla="*/ 879 w 20"/>
                <a:gd name="T41" fmla="*/ 2 h 17"/>
                <a:gd name="T42" fmla="*/ 879 w 20"/>
                <a:gd name="T43" fmla="*/ 2 h 17"/>
                <a:gd name="T44" fmla="*/ 916 w 20"/>
                <a:gd name="T45" fmla="*/ 2 h 17"/>
                <a:gd name="T46" fmla="*/ 916 w 20"/>
                <a:gd name="T47" fmla="*/ 2 h 17"/>
                <a:gd name="T48" fmla="*/ 916 w 20"/>
                <a:gd name="T49" fmla="*/ 2 h 17"/>
                <a:gd name="T50" fmla="*/ 916 w 20"/>
                <a:gd name="T51" fmla="*/ 2 h 17"/>
                <a:gd name="T52" fmla="*/ 879 w 20"/>
                <a:gd name="T53" fmla="*/ 2 h 17"/>
                <a:gd name="T54" fmla="*/ 819 w 20"/>
                <a:gd name="T55" fmla="*/ 2 h 17"/>
                <a:gd name="T56" fmla="*/ 754 w 20"/>
                <a:gd name="T57" fmla="*/ 2 h 17"/>
                <a:gd name="T58" fmla="*/ 676 w 20"/>
                <a:gd name="T59" fmla="*/ 2 h 17"/>
                <a:gd name="T60" fmla="*/ 676 w 20"/>
                <a:gd name="T61" fmla="*/ 2 h 17"/>
                <a:gd name="T62" fmla="*/ 630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6" name="Freeform 467"/>
            <p:cNvSpPr>
              <a:spLocks/>
            </p:cNvSpPr>
            <p:nvPr/>
          </p:nvSpPr>
          <p:spPr bwMode="auto">
            <a:xfrm>
              <a:off x="3201" y="3436"/>
              <a:ext cx="21" cy="30"/>
            </a:xfrm>
            <a:custGeom>
              <a:avLst/>
              <a:gdLst>
                <a:gd name="T0" fmla="*/ 187 w 17"/>
                <a:gd name="T1" fmla="*/ 0 h 38"/>
                <a:gd name="T2" fmla="*/ 0 w 17"/>
                <a:gd name="T3" fmla="*/ 2 h 38"/>
                <a:gd name="T4" fmla="*/ 392 w 17"/>
                <a:gd name="T5" fmla="*/ 2 h 38"/>
                <a:gd name="T6" fmla="*/ 392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7" name="Freeform 468"/>
            <p:cNvSpPr>
              <a:spLocks/>
            </p:cNvSpPr>
            <p:nvPr/>
          </p:nvSpPr>
          <p:spPr bwMode="auto">
            <a:xfrm>
              <a:off x="3274" y="3436"/>
              <a:ext cx="22" cy="57"/>
            </a:xfrm>
            <a:custGeom>
              <a:avLst/>
              <a:gdLst>
                <a:gd name="T0" fmla="*/ 0 w 17"/>
                <a:gd name="T1" fmla="*/ 0 h 72"/>
                <a:gd name="T2" fmla="*/ 765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8" name="Freeform 469"/>
            <p:cNvSpPr>
              <a:spLocks/>
            </p:cNvSpPr>
            <p:nvPr/>
          </p:nvSpPr>
          <p:spPr bwMode="auto">
            <a:xfrm>
              <a:off x="3117" y="3470"/>
              <a:ext cx="318" cy="32"/>
            </a:xfrm>
            <a:custGeom>
              <a:avLst/>
              <a:gdLst>
                <a:gd name="T0" fmla="*/ 0 w 250"/>
                <a:gd name="T1" fmla="*/ 2 h 41"/>
                <a:gd name="T2" fmla="*/ 9218 w 250"/>
                <a:gd name="T3" fmla="*/ 2 h 41"/>
                <a:gd name="T4" fmla="*/ 8852 w 250"/>
                <a:gd name="T5" fmla="*/ 0 h 41"/>
                <a:gd name="T6" fmla="*/ 40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19" name="Freeform 470"/>
            <p:cNvSpPr>
              <a:spLocks/>
            </p:cNvSpPr>
            <p:nvPr/>
          </p:nvSpPr>
          <p:spPr bwMode="auto">
            <a:xfrm>
              <a:off x="3117" y="3502"/>
              <a:ext cx="319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071 w 251"/>
                <a:gd name="T5" fmla="*/ 0 h 17"/>
                <a:gd name="T6" fmla="*/ 911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20" name="Freeform 471"/>
            <p:cNvSpPr>
              <a:spLocks/>
            </p:cNvSpPr>
            <p:nvPr/>
          </p:nvSpPr>
          <p:spPr bwMode="auto">
            <a:xfrm>
              <a:off x="3138" y="3475"/>
              <a:ext cx="284" cy="22"/>
            </a:xfrm>
            <a:custGeom>
              <a:avLst/>
              <a:gdLst>
                <a:gd name="T0" fmla="*/ 0 w 223"/>
                <a:gd name="T1" fmla="*/ 2 h 28"/>
                <a:gd name="T2" fmla="*/ 8326 w 223"/>
                <a:gd name="T3" fmla="*/ 2 h 28"/>
                <a:gd name="T4" fmla="*/ 8050 w 223"/>
                <a:gd name="T5" fmla="*/ 0 h 28"/>
                <a:gd name="T6" fmla="*/ 320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21" name="Line 472"/>
            <p:cNvSpPr>
              <a:spLocks noChangeShapeType="1"/>
            </p:cNvSpPr>
            <p:nvPr/>
          </p:nvSpPr>
          <p:spPr bwMode="auto">
            <a:xfrm>
              <a:off x="3011" y="2811"/>
              <a:ext cx="19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322" name="Text Box 473"/>
            <p:cNvSpPr txBox="1">
              <a:spLocks noChangeArrowheads="1"/>
            </p:cNvSpPr>
            <p:nvPr/>
          </p:nvSpPr>
          <p:spPr bwMode="auto">
            <a:xfrm>
              <a:off x="2414" y="2383"/>
              <a:ext cx="86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100 Mbps links</a:t>
              </a:r>
            </a:p>
          </p:txBody>
        </p:sp>
        <p:sp>
          <p:nvSpPr>
            <p:cNvPr id="79323" name="Text Box 474"/>
            <p:cNvSpPr txBox="1">
              <a:spLocks noChangeArrowheads="1"/>
            </p:cNvSpPr>
            <p:nvPr/>
          </p:nvSpPr>
          <p:spPr bwMode="auto">
            <a:xfrm>
              <a:off x="2611" y="2922"/>
              <a:ext cx="79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10 Mbps links</a:t>
              </a:r>
            </a:p>
          </p:txBody>
        </p:sp>
        <p:pic>
          <p:nvPicPr>
            <p:cNvPr id="79324" name="Picture 47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7" y="2024"/>
              <a:ext cx="37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325" name="Text Box 476"/>
            <p:cNvSpPr txBox="1">
              <a:spLocks noChangeArrowheads="1"/>
            </p:cNvSpPr>
            <p:nvPr/>
          </p:nvSpPr>
          <p:spPr bwMode="auto">
            <a:xfrm>
              <a:off x="4062" y="2080"/>
              <a:ext cx="39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chemeClr val="accent1"/>
                  </a:solidFill>
                  <a:latin typeface="Arial" charset="0"/>
                </a:rPr>
                <a:t>Server</a:t>
              </a:r>
            </a:p>
          </p:txBody>
        </p:sp>
        <p:sp>
          <p:nvSpPr>
            <p:cNvPr id="79326" name="Line 477"/>
            <p:cNvSpPr>
              <a:spLocks noChangeShapeType="1"/>
            </p:cNvSpPr>
            <p:nvPr/>
          </p:nvSpPr>
          <p:spPr bwMode="auto">
            <a:xfrm flipH="1">
              <a:off x="4627" y="2344"/>
              <a:ext cx="104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327" name="Line 478"/>
            <p:cNvSpPr>
              <a:spLocks noChangeShapeType="1"/>
            </p:cNvSpPr>
            <p:nvPr/>
          </p:nvSpPr>
          <p:spPr bwMode="auto">
            <a:xfrm>
              <a:off x="5116" y="2362"/>
              <a:ext cx="165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328" name="Line 479"/>
            <p:cNvSpPr>
              <a:spLocks noChangeShapeType="1"/>
            </p:cNvSpPr>
            <p:nvPr/>
          </p:nvSpPr>
          <p:spPr bwMode="auto">
            <a:xfrm flipH="1">
              <a:off x="4136" y="2769"/>
              <a:ext cx="313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329" name="Line 480"/>
            <p:cNvSpPr>
              <a:spLocks noChangeShapeType="1"/>
            </p:cNvSpPr>
            <p:nvPr/>
          </p:nvSpPr>
          <p:spPr bwMode="auto">
            <a:xfrm flipH="1">
              <a:off x="4500" y="2773"/>
              <a:ext cx="103" cy="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330" name="Line 481"/>
            <p:cNvSpPr>
              <a:spLocks noChangeShapeType="1"/>
            </p:cNvSpPr>
            <p:nvPr/>
          </p:nvSpPr>
          <p:spPr bwMode="auto">
            <a:xfrm>
              <a:off x="4401" y="2182"/>
              <a:ext cx="222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331" name="Freeform 482"/>
            <p:cNvSpPr>
              <a:spLocks/>
            </p:cNvSpPr>
            <p:nvPr/>
          </p:nvSpPr>
          <p:spPr bwMode="auto">
            <a:xfrm>
              <a:off x="3893" y="3126"/>
              <a:ext cx="263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992 w 206"/>
                <a:gd name="T5" fmla="*/ 0 h 20"/>
                <a:gd name="T6" fmla="*/ 7992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32" name="Freeform 483"/>
            <p:cNvSpPr>
              <a:spLocks/>
            </p:cNvSpPr>
            <p:nvPr/>
          </p:nvSpPr>
          <p:spPr bwMode="auto">
            <a:xfrm>
              <a:off x="3883" y="3051"/>
              <a:ext cx="280" cy="27"/>
            </a:xfrm>
            <a:custGeom>
              <a:avLst/>
              <a:gdLst>
                <a:gd name="T0" fmla="*/ 7069 w 220"/>
                <a:gd name="T1" fmla="*/ 0 h 34"/>
                <a:gd name="T2" fmla="*/ 8166 w 220"/>
                <a:gd name="T3" fmla="*/ 2 h 34"/>
                <a:gd name="T4" fmla="*/ 0 w 220"/>
                <a:gd name="T5" fmla="*/ 2 h 34"/>
                <a:gd name="T6" fmla="*/ 1087 w 220"/>
                <a:gd name="T7" fmla="*/ 0 h 34"/>
                <a:gd name="T8" fmla="*/ 706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33" name="Freeform 484"/>
            <p:cNvSpPr>
              <a:spLocks/>
            </p:cNvSpPr>
            <p:nvPr/>
          </p:nvSpPr>
          <p:spPr bwMode="auto">
            <a:xfrm>
              <a:off x="3956" y="3048"/>
              <a:ext cx="132" cy="19"/>
            </a:xfrm>
            <a:custGeom>
              <a:avLst/>
              <a:gdLst>
                <a:gd name="T0" fmla="*/ 3631 w 104"/>
                <a:gd name="T1" fmla="*/ 2 h 24"/>
                <a:gd name="T2" fmla="*/ 3588 w 104"/>
                <a:gd name="T3" fmla="*/ 2 h 24"/>
                <a:gd name="T4" fmla="*/ 3462 w 104"/>
                <a:gd name="T5" fmla="*/ 2 h 24"/>
                <a:gd name="T6" fmla="*/ 3313 w 104"/>
                <a:gd name="T7" fmla="*/ 2 h 24"/>
                <a:gd name="T8" fmla="*/ 3111 w 104"/>
                <a:gd name="T9" fmla="*/ 2 h 24"/>
                <a:gd name="T10" fmla="*/ 2861 w 104"/>
                <a:gd name="T11" fmla="*/ 2 h 24"/>
                <a:gd name="T12" fmla="*/ 2577 w 104"/>
                <a:gd name="T13" fmla="*/ 1 h 24"/>
                <a:gd name="T14" fmla="*/ 2292 w 104"/>
                <a:gd name="T15" fmla="*/ 0 h 24"/>
                <a:gd name="T16" fmla="*/ 1974 w 104"/>
                <a:gd name="T17" fmla="*/ 0 h 24"/>
                <a:gd name="T18" fmla="*/ 1641 w 104"/>
                <a:gd name="T19" fmla="*/ 0 h 24"/>
                <a:gd name="T20" fmla="*/ 1323 w 104"/>
                <a:gd name="T21" fmla="*/ 0 h 24"/>
                <a:gd name="T22" fmla="*/ 1042 w 104"/>
                <a:gd name="T23" fmla="*/ 1 h 24"/>
                <a:gd name="T24" fmla="*/ 760 w 104"/>
                <a:gd name="T25" fmla="*/ 2 h 24"/>
                <a:gd name="T26" fmla="*/ 510 w 104"/>
                <a:gd name="T27" fmla="*/ 2 h 24"/>
                <a:gd name="T28" fmla="*/ 310 w 104"/>
                <a:gd name="T29" fmla="*/ 2 h 24"/>
                <a:gd name="T30" fmla="*/ 151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1 w 104"/>
                <a:gd name="T41" fmla="*/ 2 h 24"/>
                <a:gd name="T42" fmla="*/ 310 w 104"/>
                <a:gd name="T43" fmla="*/ 2 h 24"/>
                <a:gd name="T44" fmla="*/ 510 w 104"/>
                <a:gd name="T45" fmla="*/ 2 h 24"/>
                <a:gd name="T46" fmla="*/ 760 w 104"/>
                <a:gd name="T47" fmla="*/ 2 h 24"/>
                <a:gd name="T48" fmla="*/ 1042 w 104"/>
                <a:gd name="T49" fmla="*/ 2 h 24"/>
                <a:gd name="T50" fmla="*/ 1323 w 104"/>
                <a:gd name="T51" fmla="*/ 2 h 24"/>
                <a:gd name="T52" fmla="*/ 1641 w 104"/>
                <a:gd name="T53" fmla="*/ 2 h 24"/>
                <a:gd name="T54" fmla="*/ 1974 w 104"/>
                <a:gd name="T55" fmla="*/ 2 h 24"/>
                <a:gd name="T56" fmla="*/ 2292 w 104"/>
                <a:gd name="T57" fmla="*/ 2 h 24"/>
                <a:gd name="T58" fmla="*/ 2577 w 104"/>
                <a:gd name="T59" fmla="*/ 2 h 24"/>
                <a:gd name="T60" fmla="*/ 2861 w 104"/>
                <a:gd name="T61" fmla="*/ 2 h 24"/>
                <a:gd name="T62" fmla="*/ 3111 w 104"/>
                <a:gd name="T63" fmla="*/ 2 h 24"/>
                <a:gd name="T64" fmla="*/ 3313 w 104"/>
                <a:gd name="T65" fmla="*/ 2 h 24"/>
                <a:gd name="T66" fmla="*/ 3462 w 104"/>
                <a:gd name="T67" fmla="*/ 2 h 24"/>
                <a:gd name="T68" fmla="*/ 3588 w 104"/>
                <a:gd name="T69" fmla="*/ 2 h 24"/>
                <a:gd name="T70" fmla="*/ 3631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34" name="Freeform 485"/>
            <p:cNvSpPr>
              <a:spLocks/>
            </p:cNvSpPr>
            <p:nvPr/>
          </p:nvSpPr>
          <p:spPr bwMode="auto">
            <a:xfrm>
              <a:off x="3956" y="3057"/>
              <a:ext cx="132" cy="14"/>
            </a:xfrm>
            <a:custGeom>
              <a:avLst/>
              <a:gdLst>
                <a:gd name="T0" fmla="*/ 3631 w 104"/>
                <a:gd name="T1" fmla="*/ 2 h 17"/>
                <a:gd name="T2" fmla="*/ 3588 w 104"/>
                <a:gd name="T3" fmla="*/ 2 h 17"/>
                <a:gd name="T4" fmla="*/ 3462 w 104"/>
                <a:gd name="T5" fmla="*/ 2 h 17"/>
                <a:gd name="T6" fmla="*/ 3313 w 104"/>
                <a:gd name="T7" fmla="*/ 2 h 17"/>
                <a:gd name="T8" fmla="*/ 3111 w 104"/>
                <a:gd name="T9" fmla="*/ 2 h 17"/>
                <a:gd name="T10" fmla="*/ 2861 w 104"/>
                <a:gd name="T11" fmla="*/ 2 h 17"/>
                <a:gd name="T12" fmla="*/ 2577 w 104"/>
                <a:gd name="T13" fmla="*/ 2 h 17"/>
                <a:gd name="T14" fmla="*/ 2292 w 104"/>
                <a:gd name="T15" fmla="*/ 2 h 17"/>
                <a:gd name="T16" fmla="*/ 1974 w 104"/>
                <a:gd name="T17" fmla="*/ 2 h 17"/>
                <a:gd name="T18" fmla="*/ 1641 w 104"/>
                <a:gd name="T19" fmla="*/ 2 h 17"/>
                <a:gd name="T20" fmla="*/ 1323 w 104"/>
                <a:gd name="T21" fmla="*/ 2 h 17"/>
                <a:gd name="T22" fmla="*/ 1042 w 104"/>
                <a:gd name="T23" fmla="*/ 2 h 17"/>
                <a:gd name="T24" fmla="*/ 760 w 104"/>
                <a:gd name="T25" fmla="*/ 2 h 17"/>
                <a:gd name="T26" fmla="*/ 510 w 104"/>
                <a:gd name="T27" fmla="*/ 2 h 17"/>
                <a:gd name="T28" fmla="*/ 310 w 104"/>
                <a:gd name="T29" fmla="*/ 2 h 17"/>
                <a:gd name="T30" fmla="*/ 151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19 w 104"/>
                <a:gd name="T41" fmla="*/ 2 h 17"/>
                <a:gd name="T42" fmla="*/ 244 w 104"/>
                <a:gd name="T43" fmla="*/ 2 h 17"/>
                <a:gd name="T44" fmla="*/ 407 w 104"/>
                <a:gd name="T45" fmla="*/ 2 h 17"/>
                <a:gd name="T46" fmla="*/ 633 w 104"/>
                <a:gd name="T47" fmla="*/ 2 h 17"/>
                <a:gd name="T48" fmla="*/ 918 w 104"/>
                <a:gd name="T49" fmla="*/ 2 h 17"/>
                <a:gd name="T50" fmla="*/ 1169 w 104"/>
                <a:gd name="T51" fmla="*/ 2 h 17"/>
                <a:gd name="T52" fmla="*/ 1484 w 104"/>
                <a:gd name="T53" fmla="*/ 2 h 17"/>
                <a:gd name="T54" fmla="*/ 1838 w 104"/>
                <a:gd name="T55" fmla="*/ 2 h 17"/>
                <a:gd name="T56" fmla="*/ 2131 w 104"/>
                <a:gd name="T57" fmla="*/ 2 h 17"/>
                <a:gd name="T58" fmla="*/ 2470 w 104"/>
                <a:gd name="T59" fmla="*/ 2 h 17"/>
                <a:gd name="T60" fmla="*/ 2705 w 104"/>
                <a:gd name="T61" fmla="*/ 2 h 17"/>
                <a:gd name="T62" fmla="*/ 3023 w 104"/>
                <a:gd name="T63" fmla="*/ 2 h 17"/>
                <a:gd name="T64" fmla="*/ 3229 w 104"/>
                <a:gd name="T65" fmla="*/ 2 h 17"/>
                <a:gd name="T66" fmla="*/ 3424 w 104"/>
                <a:gd name="T67" fmla="*/ 2 h 17"/>
                <a:gd name="T68" fmla="*/ 3549 w 104"/>
                <a:gd name="T69" fmla="*/ 2 h 17"/>
                <a:gd name="T70" fmla="*/ 3631 w 104"/>
                <a:gd name="T71" fmla="*/ 2 h 17"/>
                <a:gd name="T72" fmla="*/ 3692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35" name="Freeform 486"/>
            <p:cNvSpPr>
              <a:spLocks/>
            </p:cNvSpPr>
            <p:nvPr/>
          </p:nvSpPr>
          <p:spPr bwMode="auto">
            <a:xfrm>
              <a:off x="3883" y="3077"/>
              <a:ext cx="280" cy="61"/>
            </a:xfrm>
            <a:custGeom>
              <a:avLst/>
              <a:gdLst>
                <a:gd name="T0" fmla="*/ 0 w 220"/>
                <a:gd name="T1" fmla="*/ 2 h 77"/>
                <a:gd name="T2" fmla="*/ 8166 w 220"/>
                <a:gd name="T3" fmla="*/ 2 h 77"/>
                <a:gd name="T4" fmla="*/ 8166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36" name="Freeform 487"/>
            <p:cNvSpPr>
              <a:spLocks/>
            </p:cNvSpPr>
            <p:nvPr/>
          </p:nvSpPr>
          <p:spPr bwMode="auto">
            <a:xfrm>
              <a:off x="3927" y="3048"/>
              <a:ext cx="88" cy="13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37" name="Freeform 488"/>
            <p:cNvSpPr>
              <a:spLocks/>
            </p:cNvSpPr>
            <p:nvPr/>
          </p:nvSpPr>
          <p:spPr bwMode="auto">
            <a:xfrm>
              <a:off x="3999" y="3049"/>
              <a:ext cx="119" cy="13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205 w 94"/>
                <a:gd name="T5" fmla="*/ 0 h 17"/>
                <a:gd name="T6" fmla="*/ 3205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38" name="Freeform 489"/>
            <p:cNvSpPr>
              <a:spLocks/>
            </p:cNvSpPr>
            <p:nvPr/>
          </p:nvSpPr>
          <p:spPr bwMode="auto">
            <a:xfrm>
              <a:off x="3930" y="305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39" name="Freeform 490"/>
            <p:cNvSpPr>
              <a:spLocks/>
            </p:cNvSpPr>
            <p:nvPr/>
          </p:nvSpPr>
          <p:spPr bwMode="auto">
            <a:xfrm>
              <a:off x="3933" y="3050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36 w 17"/>
                <a:gd name="T5" fmla="*/ 2 h 17"/>
                <a:gd name="T6" fmla="*/ 336 w 17"/>
                <a:gd name="T7" fmla="*/ 2 h 17"/>
                <a:gd name="T8" fmla="*/ 759 w 17"/>
                <a:gd name="T9" fmla="*/ 2 h 17"/>
                <a:gd name="T10" fmla="*/ 1127 w 17"/>
                <a:gd name="T11" fmla="*/ 2 h 17"/>
                <a:gd name="T12" fmla="*/ 1525 w 17"/>
                <a:gd name="T13" fmla="*/ 2 h 17"/>
                <a:gd name="T14" fmla="*/ 152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0" name="Freeform 491"/>
            <p:cNvSpPr>
              <a:spLocks/>
            </p:cNvSpPr>
            <p:nvPr/>
          </p:nvSpPr>
          <p:spPr bwMode="auto">
            <a:xfrm>
              <a:off x="3938" y="305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1" name="Freeform 492"/>
            <p:cNvSpPr>
              <a:spLocks/>
            </p:cNvSpPr>
            <p:nvPr/>
          </p:nvSpPr>
          <p:spPr bwMode="auto">
            <a:xfrm>
              <a:off x="3941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2" name="Freeform 493"/>
            <p:cNvSpPr>
              <a:spLocks/>
            </p:cNvSpPr>
            <p:nvPr/>
          </p:nvSpPr>
          <p:spPr bwMode="auto">
            <a:xfrm>
              <a:off x="3944" y="305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3" name="Freeform 494"/>
            <p:cNvSpPr>
              <a:spLocks/>
            </p:cNvSpPr>
            <p:nvPr/>
          </p:nvSpPr>
          <p:spPr bwMode="auto">
            <a:xfrm>
              <a:off x="3947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4" name="Freeform 495"/>
            <p:cNvSpPr>
              <a:spLocks/>
            </p:cNvSpPr>
            <p:nvPr/>
          </p:nvSpPr>
          <p:spPr bwMode="auto">
            <a:xfrm>
              <a:off x="3951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5" name="Freeform 496"/>
            <p:cNvSpPr>
              <a:spLocks/>
            </p:cNvSpPr>
            <p:nvPr/>
          </p:nvSpPr>
          <p:spPr bwMode="auto">
            <a:xfrm>
              <a:off x="3952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6" name="Freeform 497"/>
            <p:cNvSpPr>
              <a:spLocks/>
            </p:cNvSpPr>
            <p:nvPr/>
          </p:nvSpPr>
          <p:spPr bwMode="auto">
            <a:xfrm>
              <a:off x="3957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7" name="Freeform 498"/>
            <p:cNvSpPr>
              <a:spLocks/>
            </p:cNvSpPr>
            <p:nvPr/>
          </p:nvSpPr>
          <p:spPr bwMode="auto">
            <a:xfrm>
              <a:off x="3960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8" name="Freeform 499"/>
            <p:cNvSpPr>
              <a:spLocks/>
            </p:cNvSpPr>
            <p:nvPr/>
          </p:nvSpPr>
          <p:spPr bwMode="auto">
            <a:xfrm>
              <a:off x="3962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49" name="Freeform 500"/>
            <p:cNvSpPr>
              <a:spLocks/>
            </p:cNvSpPr>
            <p:nvPr/>
          </p:nvSpPr>
          <p:spPr bwMode="auto">
            <a:xfrm>
              <a:off x="3966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0" name="Freeform 501"/>
            <p:cNvSpPr>
              <a:spLocks/>
            </p:cNvSpPr>
            <p:nvPr/>
          </p:nvSpPr>
          <p:spPr bwMode="auto">
            <a:xfrm>
              <a:off x="3970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1" name="Freeform 502"/>
            <p:cNvSpPr>
              <a:spLocks/>
            </p:cNvSpPr>
            <p:nvPr/>
          </p:nvSpPr>
          <p:spPr bwMode="auto">
            <a:xfrm>
              <a:off x="3972" y="305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2" name="Freeform 503"/>
            <p:cNvSpPr>
              <a:spLocks/>
            </p:cNvSpPr>
            <p:nvPr/>
          </p:nvSpPr>
          <p:spPr bwMode="auto">
            <a:xfrm>
              <a:off x="3975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3" name="Freeform 504"/>
            <p:cNvSpPr>
              <a:spLocks/>
            </p:cNvSpPr>
            <p:nvPr/>
          </p:nvSpPr>
          <p:spPr bwMode="auto">
            <a:xfrm>
              <a:off x="3980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4" name="Freeform 505"/>
            <p:cNvSpPr>
              <a:spLocks/>
            </p:cNvSpPr>
            <p:nvPr/>
          </p:nvSpPr>
          <p:spPr bwMode="auto">
            <a:xfrm>
              <a:off x="3982" y="3050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5" name="Freeform 506"/>
            <p:cNvSpPr>
              <a:spLocks/>
            </p:cNvSpPr>
            <p:nvPr/>
          </p:nvSpPr>
          <p:spPr bwMode="auto">
            <a:xfrm>
              <a:off x="3986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6" name="Freeform 507"/>
            <p:cNvSpPr>
              <a:spLocks/>
            </p:cNvSpPr>
            <p:nvPr/>
          </p:nvSpPr>
          <p:spPr bwMode="auto">
            <a:xfrm>
              <a:off x="3989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7" name="Freeform 508"/>
            <p:cNvSpPr>
              <a:spLocks/>
            </p:cNvSpPr>
            <p:nvPr/>
          </p:nvSpPr>
          <p:spPr bwMode="auto">
            <a:xfrm>
              <a:off x="3991" y="3050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8" name="Freeform 509"/>
            <p:cNvSpPr>
              <a:spLocks/>
            </p:cNvSpPr>
            <p:nvPr/>
          </p:nvSpPr>
          <p:spPr bwMode="auto">
            <a:xfrm>
              <a:off x="3902" y="2914"/>
              <a:ext cx="238" cy="137"/>
            </a:xfrm>
            <a:custGeom>
              <a:avLst/>
              <a:gdLst>
                <a:gd name="T0" fmla="*/ 6683 w 187"/>
                <a:gd name="T1" fmla="*/ 5 h 174"/>
                <a:gd name="T2" fmla="*/ 6683 w 187"/>
                <a:gd name="T3" fmla="*/ 5 h 174"/>
                <a:gd name="T4" fmla="*/ 6683 w 187"/>
                <a:gd name="T5" fmla="*/ 5 h 174"/>
                <a:gd name="T6" fmla="*/ 6771 w 187"/>
                <a:gd name="T7" fmla="*/ 5 h 174"/>
                <a:gd name="T8" fmla="*/ 6771 w 187"/>
                <a:gd name="T9" fmla="*/ 5 h 174"/>
                <a:gd name="T10" fmla="*/ 6821 w 187"/>
                <a:gd name="T11" fmla="*/ 5 h 174"/>
                <a:gd name="T12" fmla="*/ 6821 w 187"/>
                <a:gd name="T13" fmla="*/ 5 h 174"/>
                <a:gd name="T14" fmla="*/ 6841 w 187"/>
                <a:gd name="T15" fmla="*/ 5 h 174"/>
                <a:gd name="T16" fmla="*/ 6841 w 187"/>
                <a:gd name="T17" fmla="*/ 5 h 174"/>
                <a:gd name="T18" fmla="*/ 6841 w 187"/>
                <a:gd name="T19" fmla="*/ 5 h 174"/>
                <a:gd name="T20" fmla="*/ 6841 w 187"/>
                <a:gd name="T21" fmla="*/ 5 h 174"/>
                <a:gd name="T22" fmla="*/ 6878 w 187"/>
                <a:gd name="T23" fmla="*/ 5 h 174"/>
                <a:gd name="T24" fmla="*/ 6878 w 187"/>
                <a:gd name="T25" fmla="*/ 5 h 174"/>
                <a:gd name="T26" fmla="*/ 6939 w 187"/>
                <a:gd name="T27" fmla="*/ 5 h 174"/>
                <a:gd name="T28" fmla="*/ 6939 w 187"/>
                <a:gd name="T29" fmla="*/ 5 h 174"/>
                <a:gd name="T30" fmla="*/ 6939 w 187"/>
                <a:gd name="T31" fmla="*/ 2 h 174"/>
                <a:gd name="T32" fmla="*/ 6939 w 187"/>
                <a:gd name="T33" fmla="*/ 2 h 174"/>
                <a:gd name="T34" fmla="*/ 6939 w 187"/>
                <a:gd name="T35" fmla="*/ 2 h 174"/>
                <a:gd name="T36" fmla="*/ 6878 w 187"/>
                <a:gd name="T37" fmla="*/ 2 h 174"/>
                <a:gd name="T38" fmla="*/ 6878 w 187"/>
                <a:gd name="T39" fmla="*/ 2 h 174"/>
                <a:gd name="T40" fmla="*/ 6841 w 187"/>
                <a:gd name="T41" fmla="*/ 2 h 174"/>
                <a:gd name="T42" fmla="*/ 6841 w 187"/>
                <a:gd name="T43" fmla="*/ 2 h 174"/>
                <a:gd name="T44" fmla="*/ 6841 w 187"/>
                <a:gd name="T45" fmla="*/ 1 h 174"/>
                <a:gd name="T46" fmla="*/ 6821 w 187"/>
                <a:gd name="T47" fmla="*/ 1 h 174"/>
                <a:gd name="T48" fmla="*/ 6821 w 187"/>
                <a:gd name="T49" fmla="*/ 1 h 174"/>
                <a:gd name="T50" fmla="*/ 6771 w 187"/>
                <a:gd name="T51" fmla="*/ 1 h 174"/>
                <a:gd name="T52" fmla="*/ 6771 w 187"/>
                <a:gd name="T53" fmla="*/ 0 h 174"/>
                <a:gd name="T54" fmla="*/ 6683 w 187"/>
                <a:gd name="T55" fmla="*/ 0 h 174"/>
                <a:gd name="T56" fmla="*/ 6683 w 187"/>
                <a:gd name="T57" fmla="*/ 0 h 174"/>
                <a:gd name="T58" fmla="*/ 6683 w 187"/>
                <a:gd name="T59" fmla="*/ 0 h 174"/>
                <a:gd name="T60" fmla="*/ 196 w 187"/>
                <a:gd name="T61" fmla="*/ 0 h 174"/>
                <a:gd name="T62" fmla="*/ 154 w 187"/>
                <a:gd name="T63" fmla="*/ 0 h 174"/>
                <a:gd name="T64" fmla="*/ 121 w 187"/>
                <a:gd name="T65" fmla="*/ 0 h 174"/>
                <a:gd name="T66" fmla="*/ 121 w 187"/>
                <a:gd name="T67" fmla="*/ 0 h 174"/>
                <a:gd name="T68" fmla="*/ 95 w 187"/>
                <a:gd name="T69" fmla="*/ 0 h 174"/>
                <a:gd name="T70" fmla="*/ 95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95 w 187"/>
                <a:gd name="T109" fmla="*/ 5 h 174"/>
                <a:gd name="T110" fmla="*/ 95 w 187"/>
                <a:gd name="T111" fmla="*/ 5 h 174"/>
                <a:gd name="T112" fmla="*/ 95 w 187"/>
                <a:gd name="T113" fmla="*/ 5 h 174"/>
                <a:gd name="T114" fmla="*/ 121 w 187"/>
                <a:gd name="T115" fmla="*/ 5 h 174"/>
                <a:gd name="T116" fmla="*/ 121 w 187"/>
                <a:gd name="T117" fmla="*/ 5 h 174"/>
                <a:gd name="T118" fmla="*/ 154 w 187"/>
                <a:gd name="T119" fmla="*/ 5 h 174"/>
                <a:gd name="T120" fmla="*/ 196 w 187"/>
                <a:gd name="T121" fmla="*/ 5 h 174"/>
                <a:gd name="T122" fmla="*/ 6683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59" name="Freeform 510"/>
            <p:cNvSpPr>
              <a:spLocks/>
            </p:cNvSpPr>
            <p:nvPr/>
          </p:nvSpPr>
          <p:spPr bwMode="auto">
            <a:xfrm>
              <a:off x="3902" y="2916"/>
              <a:ext cx="236" cy="135"/>
            </a:xfrm>
            <a:custGeom>
              <a:avLst/>
              <a:gdLst>
                <a:gd name="T0" fmla="*/ 6594 w 186"/>
                <a:gd name="T1" fmla="*/ 4 h 172"/>
                <a:gd name="T2" fmla="*/ 6594 w 186"/>
                <a:gd name="T3" fmla="*/ 4 h 172"/>
                <a:gd name="T4" fmla="*/ 6594 w 186"/>
                <a:gd name="T5" fmla="*/ 4 h 172"/>
                <a:gd name="T6" fmla="*/ 6545 w 186"/>
                <a:gd name="T7" fmla="*/ 4 h 172"/>
                <a:gd name="T8" fmla="*/ 6545 w 186"/>
                <a:gd name="T9" fmla="*/ 4 h 172"/>
                <a:gd name="T10" fmla="*/ 6491 w 186"/>
                <a:gd name="T11" fmla="*/ 4 h 172"/>
                <a:gd name="T12" fmla="*/ 6491 w 186"/>
                <a:gd name="T13" fmla="*/ 4 h 172"/>
                <a:gd name="T14" fmla="*/ 6475 w 186"/>
                <a:gd name="T15" fmla="*/ 4 h 172"/>
                <a:gd name="T16" fmla="*/ 6475 w 186"/>
                <a:gd name="T17" fmla="*/ 4 h 172"/>
                <a:gd name="T18" fmla="*/ 6438 w 186"/>
                <a:gd name="T19" fmla="*/ 4 h 172"/>
                <a:gd name="T20" fmla="*/ 6438 w 186"/>
                <a:gd name="T21" fmla="*/ 4 h 172"/>
                <a:gd name="T22" fmla="*/ 6396 w 186"/>
                <a:gd name="T23" fmla="*/ 4 h 172"/>
                <a:gd name="T24" fmla="*/ 6347 w 186"/>
                <a:gd name="T25" fmla="*/ 4 h 172"/>
                <a:gd name="T26" fmla="*/ 136 w 186"/>
                <a:gd name="T27" fmla="*/ 4 h 172"/>
                <a:gd name="T28" fmla="*/ 107 w 186"/>
                <a:gd name="T29" fmla="*/ 4 h 172"/>
                <a:gd name="T30" fmla="*/ 107 w 186"/>
                <a:gd name="T31" fmla="*/ 4 h 172"/>
                <a:gd name="T32" fmla="*/ 107 w 186"/>
                <a:gd name="T33" fmla="*/ 4 h 172"/>
                <a:gd name="T34" fmla="*/ 84 w 186"/>
                <a:gd name="T35" fmla="*/ 4 h 172"/>
                <a:gd name="T36" fmla="*/ 84 w 186"/>
                <a:gd name="T37" fmla="*/ 4 h 172"/>
                <a:gd name="T38" fmla="*/ 1 w 186"/>
                <a:gd name="T39" fmla="*/ 4 h 172"/>
                <a:gd name="T40" fmla="*/ 1 w 186"/>
                <a:gd name="T41" fmla="*/ 4 h 172"/>
                <a:gd name="T42" fmla="*/ 0 w 186"/>
                <a:gd name="T43" fmla="*/ 4 h 172"/>
                <a:gd name="T44" fmla="*/ 0 w 186"/>
                <a:gd name="T45" fmla="*/ 4 h 172"/>
                <a:gd name="T46" fmla="*/ 0 w 186"/>
                <a:gd name="T47" fmla="*/ 4 h 172"/>
                <a:gd name="T48" fmla="*/ 0 w 186"/>
                <a:gd name="T49" fmla="*/ 4 h 172"/>
                <a:gd name="T50" fmla="*/ 0 w 186"/>
                <a:gd name="T51" fmla="*/ 4 h 172"/>
                <a:gd name="T52" fmla="*/ 0 w 186"/>
                <a:gd name="T53" fmla="*/ 4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84 w 186"/>
                <a:gd name="T71" fmla="*/ 1 h 172"/>
                <a:gd name="T72" fmla="*/ 84 w 186"/>
                <a:gd name="T73" fmla="*/ 0 h 172"/>
                <a:gd name="T74" fmla="*/ 84 w 186"/>
                <a:gd name="T75" fmla="*/ 0 h 172"/>
                <a:gd name="T76" fmla="*/ 107 w 186"/>
                <a:gd name="T77" fmla="*/ 0 h 172"/>
                <a:gd name="T78" fmla="*/ 107 w 186"/>
                <a:gd name="T79" fmla="*/ 0 h 172"/>
                <a:gd name="T80" fmla="*/ 136 w 186"/>
                <a:gd name="T81" fmla="*/ 0 h 172"/>
                <a:gd name="T82" fmla="*/ 6347 w 186"/>
                <a:gd name="T83" fmla="*/ 0 h 172"/>
                <a:gd name="T84" fmla="*/ 6396 w 186"/>
                <a:gd name="T85" fmla="*/ 0 h 172"/>
                <a:gd name="T86" fmla="*/ 6438 w 186"/>
                <a:gd name="T87" fmla="*/ 0 h 172"/>
                <a:gd name="T88" fmla="*/ 6438 w 186"/>
                <a:gd name="T89" fmla="*/ 0 h 172"/>
                <a:gd name="T90" fmla="*/ 6475 w 186"/>
                <a:gd name="T91" fmla="*/ 0 h 172"/>
                <a:gd name="T92" fmla="*/ 6475 w 186"/>
                <a:gd name="T93" fmla="*/ 1 h 172"/>
                <a:gd name="T94" fmla="*/ 6491 w 186"/>
                <a:gd name="T95" fmla="*/ 1 h 172"/>
                <a:gd name="T96" fmla="*/ 6491 w 186"/>
                <a:gd name="T97" fmla="*/ 1 h 172"/>
                <a:gd name="T98" fmla="*/ 6491 w 186"/>
                <a:gd name="T99" fmla="*/ 2 h 172"/>
                <a:gd name="T100" fmla="*/ 6545 w 186"/>
                <a:gd name="T101" fmla="*/ 2 h 172"/>
                <a:gd name="T102" fmla="*/ 6545 w 186"/>
                <a:gd name="T103" fmla="*/ 2 h 172"/>
                <a:gd name="T104" fmla="*/ 6594 w 186"/>
                <a:gd name="T105" fmla="*/ 2 h 172"/>
                <a:gd name="T106" fmla="*/ 6594 w 186"/>
                <a:gd name="T107" fmla="*/ 2 h 172"/>
                <a:gd name="T108" fmla="*/ 6594 w 186"/>
                <a:gd name="T109" fmla="*/ 2 h 172"/>
                <a:gd name="T110" fmla="*/ 6594 w 186"/>
                <a:gd name="T111" fmla="*/ 4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0" name="Freeform 511"/>
            <p:cNvSpPr>
              <a:spLocks/>
            </p:cNvSpPr>
            <p:nvPr/>
          </p:nvSpPr>
          <p:spPr bwMode="auto">
            <a:xfrm>
              <a:off x="3904" y="2916"/>
              <a:ext cx="230" cy="134"/>
            </a:xfrm>
            <a:custGeom>
              <a:avLst/>
              <a:gdLst>
                <a:gd name="T0" fmla="*/ 6557 w 181"/>
                <a:gd name="T1" fmla="*/ 2 h 171"/>
                <a:gd name="T2" fmla="*/ 6557 w 181"/>
                <a:gd name="T3" fmla="*/ 2 h 171"/>
                <a:gd name="T4" fmla="*/ 6557 w 181"/>
                <a:gd name="T5" fmla="*/ 2 h 171"/>
                <a:gd name="T6" fmla="*/ 6483 w 181"/>
                <a:gd name="T7" fmla="*/ 2 h 171"/>
                <a:gd name="T8" fmla="*/ 6483 w 181"/>
                <a:gd name="T9" fmla="*/ 1 h 171"/>
                <a:gd name="T10" fmla="*/ 6482 w 181"/>
                <a:gd name="T11" fmla="*/ 1 h 171"/>
                <a:gd name="T12" fmla="*/ 6482 w 181"/>
                <a:gd name="T13" fmla="*/ 0 h 171"/>
                <a:gd name="T14" fmla="*/ 6436 w 181"/>
                <a:gd name="T15" fmla="*/ 0 h 171"/>
                <a:gd name="T16" fmla="*/ 6436 w 181"/>
                <a:gd name="T17" fmla="*/ 0 h 171"/>
                <a:gd name="T18" fmla="*/ 6436 w 181"/>
                <a:gd name="T19" fmla="*/ 0 h 171"/>
                <a:gd name="T20" fmla="*/ 6422 w 181"/>
                <a:gd name="T21" fmla="*/ 0 h 171"/>
                <a:gd name="T22" fmla="*/ 6422 w 181"/>
                <a:gd name="T23" fmla="*/ 0 h 171"/>
                <a:gd name="T24" fmla="*/ 119 w 181"/>
                <a:gd name="T25" fmla="*/ 0 h 171"/>
                <a:gd name="T26" fmla="*/ 119 w 181"/>
                <a:gd name="T27" fmla="*/ 0 h 171"/>
                <a:gd name="T28" fmla="*/ 94 w 181"/>
                <a:gd name="T29" fmla="*/ 0 h 171"/>
                <a:gd name="T30" fmla="*/ 94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4 h 171"/>
                <a:gd name="T50" fmla="*/ 0 w 181"/>
                <a:gd name="T51" fmla="*/ 4 h 171"/>
                <a:gd name="T52" fmla="*/ 0 w 181"/>
                <a:gd name="T53" fmla="*/ 4 h 171"/>
                <a:gd name="T54" fmla="*/ 0 w 181"/>
                <a:gd name="T55" fmla="*/ 4 h 171"/>
                <a:gd name="T56" fmla="*/ 0 w 181"/>
                <a:gd name="T57" fmla="*/ 4 h 171"/>
                <a:gd name="T58" fmla="*/ 1 w 181"/>
                <a:gd name="T59" fmla="*/ 4 h 171"/>
                <a:gd name="T60" fmla="*/ 1 w 181"/>
                <a:gd name="T61" fmla="*/ 4 h 171"/>
                <a:gd name="T62" fmla="*/ 94 w 181"/>
                <a:gd name="T63" fmla="*/ 4 h 171"/>
                <a:gd name="T64" fmla="*/ 94 w 181"/>
                <a:gd name="T65" fmla="*/ 4 h 171"/>
                <a:gd name="T66" fmla="*/ 119 w 181"/>
                <a:gd name="T67" fmla="*/ 4 h 171"/>
                <a:gd name="T68" fmla="*/ 119 w 181"/>
                <a:gd name="T69" fmla="*/ 4 h 171"/>
                <a:gd name="T70" fmla="*/ 6422 w 181"/>
                <a:gd name="T71" fmla="*/ 4 h 171"/>
                <a:gd name="T72" fmla="*/ 6422 w 181"/>
                <a:gd name="T73" fmla="*/ 4 h 171"/>
                <a:gd name="T74" fmla="*/ 6436 w 181"/>
                <a:gd name="T75" fmla="*/ 4 h 171"/>
                <a:gd name="T76" fmla="*/ 6436 w 181"/>
                <a:gd name="T77" fmla="*/ 4 h 171"/>
                <a:gd name="T78" fmla="*/ 6482 w 181"/>
                <a:gd name="T79" fmla="*/ 4 h 171"/>
                <a:gd name="T80" fmla="*/ 6482 w 181"/>
                <a:gd name="T81" fmla="*/ 4 h 171"/>
                <a:gd name="T82" fmla="*/ 6482 w 181"/>
                <a:gd name="T83" fmla="*/ 4 h 171"/>
                <a:gd name="T84" fmla="*/ 6483 w 181"/>
                <a:gd name="T85" fmla="*/ 4 h 171"/>
                <a:gd name="T86" fmla="*/ 6483 w 181"/>
                <a:gd name="T87" fmla="*/ 4 h 171"/>
                <a:gd name="T88" fmla="*/ 6557 w 181"/>
                <a:gd name="T89" fmla="*/ 4 h 171"/>
                <a:gd name="T90" fmla="*/ 6557 w 181"/>
                <a:gd name="T91" fmla="*/ 4 h 171"/>
                <a:gd name="T92" fmla="*/ 655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1" name="Freeform 512"/>
            <p:cNvSpPr>
              <a:spLocks/>
            </p:cNvSpPr>
            <p:nvPr/>
          </p:nvSpPr>
          <p:spPr bwMode="auto">
            <a:xfrm>
              <a:off x="3906" y="2916"/>
              <a:ext cx="228" cy="133"/>
            </a:xfrm>
            <a:custGeom>
              <a:avLst/>
              <a:gdLst>
                <a:gd name="T0" fmla="*/ 6223 w 180"/>
                <a:gd name="T1" fmla="*/ 5 h 168"/>
                <a:gd name="T2" fmla="*/ 6223 w 180"/>
                <a:gd name="T3" fmla="*/ 5 h 168"/>
                <a:gd name="T4" fmla="*/ 6148 w 180"/>
                <a:gd name="T5" fmla="*/ 5 h 168"/>
                <a:gd name="T6" fmla="*/ 6148 w 180"/>
                <a:gd name="T7" fmla="*/ 5 h 168"/>
                <a:gd name="T8" fmla="*/ 6142 w 180"/>
                <a:gd name="T9" fmla="*/ 5 h 168"/>
                <a:gd name="T10" fmla="*/ 6142 w 180"/>
                <a:gd name="T11" fmla="*/ 5 h 168"/>
                <a:gd name="T12" fmla="*/ 6099 w 180"/>
                <a:gd name="T13" fmla="*/ 5 h 168"/>
                <a:gd name="T14" fmla="*/ 6099 w 180"/>
                <a:gd name="T15" fmla="*/ 5 h 168"/>
                <a:gd name="T16" fmla="*/ 84 w 180"/>
                <a:gd name="T17" fmla="*/ 5 h 168"/>
                <a:gd name="T18" fmla="*/ 84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84 w 180"/>
                <a:gd name="T53" fmla="*/ 0 h 168"/>
                <a:gd name="T54" fmla="*/ 84 w 180"/>
                <a:gd name="T55" fmla="*/ 0 h 168"/>
                <a:gd name="T56" fmla="*/ 6099 w 180"/>
                <a:gd name="T57" fmla="*/ 0 h 168"/>
                <a:gd name="T58" fmla="*/ 6099 w 180"/>
                <a:gd name="T59" fmla="*/ 0 h 168"/>
                <a:gd name="T60" fmla="*/ 6099 w 180"/>
                <a:gd name="T61" fmla="*/ 0 h 168"/>
                <a:gd name="T62" fmla="*/ 6142 w 180"/>
                <a:gd name="T63" fmla="*/ 0 h 168"/>
                <a:gd name="T64" fmla="*/ 6142 w 180"/>
                <a:gd name="T65" fmla="*/ 0 h 168"/>
                <a:gd name="T66" fmla="*/ 6142 w 180"/>
                <a:gd name="T67" fmla="*/ 1 h 168"/>
                <a:gd name="T68" fmla="*/ 6148 w 180"/>
                <a:gd name="T69" fmla="*/ 1 h 168"/>
                <a:gd name="T70" fmla="*/ 6148 w 180"/>
                <a:gd name="T71" fmla="*/ 1 h 168"/>
                <a:gd name="T72" fmla="*/ 6223 w 180"/>
                <a:gd name="T73" fmla="*/ 2 h 168"/>
                <a:gd name="T74" fmla="*/ 6223 w 180"/>
                <a:gd name="T75" fmla="*/ 2 h 168"/>
                <a:gd name="T76" fmla="*/ 6223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2" name="Freeform 513"/>
            <p:cNvSpPr>
              <a:spLocks/>
            </p:cNvSpPr>
            <p:nvPr/>
          </p:nvSpPr>
          <p:spPr bwMode="auto">
            <a:xfrm>
              <a:off x="3930" y="2934"/>
              <a:ext cx="180" cy="97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84 w 142"/>
                <a:gd name="T7" fmla="*/ 0 h 124"/>
                <a:gd name="T8" fmla="*/ 84 w 142"/>
                <a:gd name="T9" fmla="*/ 0 h 124"/>
                <a:gd name="T10" fmla="*/ 106 w 142"/>
                <a:gd name="T11" fmla="*/ 0 h 124"/>
                <a:gd name="T12" fmla="*/ 106 w 142"/>
                <a:gd name="T13" fmla="*/ 0 h 124"/>
                <a:gd name="T14" fmla="*/ 134 w 142"/>
                <a:gd name="T15" fmla="*/ 0 h 124"/>
                <a:gd name="T16" fmla="*/ 4733 w 142"/>
                <a:gd name="T17" fmla="*/ 0 h 124"/>
                <a:gd name="T18" fmla="*/ 4757 w 142"/>
                <a:gd name="T19" fmla="*/ 0 h 124"/>
                <a:gd name="T20" fmla="*/ 4817 w 142"/>
                <a:gd name="T21" fmla="*/ 0 h 124"/>
                <a:gd name="T22" fmla="*/ 4817 w 142"/>
                <a:gd name="T23" fmla="*/ 0 h 124"/>
                <a:gd name="T24" fmla="*/ 4833 w 142"/>
                <a:gd name="T25" fmla="*/ 0 h 124"/>
                <a:gd name="T26" fmla="*/ 4833 w 142"/>
                <a:gd name="T27" fmla="*/ 1 h 124"/>
                <a:gd name="T28" fmla="*/ 4871 w 142"/>
                <a:gd name="T29" fmla="*/ 1 h 124"/>
                <a:gd name="T30" fmla="*/ 4871 w 142"/>
                <a:gd name="T31" fmla="*/ 1 h 124"/>
                <a:gd name="T32" fmla="*/ 4888 w 142"/>
                <a:gd name="T33" fmla="*/ 2 h 124"/>
                <a:gd name="T34" fmla="*/ 4888 w 142"/>
                <a:gd name="T35" fmla="*/ 2 h 124"/>
                <a:gd name="T36" fmla="*/ 4958 w 142"/>
                <a:gd name="T37" fmla="*/ 2 h 124"/>
                <a:gd name="T38" fmla="*/ 4958 w 142"/>
                <a:gd name="T39" fmla="*/ 2 h 124"/>
                <a:gd name="T40" fmla="*/ 4958 w 142"/>
                <a:gd name="T41" fmla="*/ 2 h 124"/>
                <a:gd name="T42" fmla="*/ 4958 w 142"/>
                <a:gd name="T43" fmla="*/ 3 h 124"/>
                <a:gd name="T44" fmla="*/ 4958 w 142"/>
                <a:gd name="T45" fmla="*/ 3 h 124"/>
                <a:gd name="T46" fmla="*/ 4888 w 142"/>
                <a:gd name="T47" fmla="*/ 3 h 124"/>
                <a:gd name="T48" fmla="*/ 4888 w 142"/>
                <a:gd name="T49" fmla="*/ 3 h 124"/>
                <a:gd name="T50" fmla="*/ 4871 w 142"/>
                <a:gd name="T51" fmla="*/ 3 h 124"/>
                <a:gd name="T52" fmla="*/ 4871 w 142"/>
                <a:gd name="T53" fmla="*/ 3 h 124"/>
                <a:gd name="T54" fmla="*/ 4833 w 142"/>
                <a:gd name="T55" fmla="*/ 3 h 124"/>
                <a:gd name="T56" fmla="*/ 4833 w 142"/>
                <a:gd name="T57" fmla="*/ 3 h 124"/>
                <a:gd name="T58" fmla="*/ 4817 w 142"/>
                <a:gd name="T59" fmla="*/ 3 h 124"/>
                <a:gd name="T60" fmla="*/ 4817 w 142"/>
                <a:gd name="T61" fmla="*/ 3 h 124"/>
                <a:gd name="T62" fmla="*/ 4757 w 142"/>
                <a:gd name="T63" fmla="*/ 3 h 124"/>
                <a:gd name="T64" fmla="*/ 4733 w 142"/>
                <a:gd name="T65" fmla="*/ 3 h 124"/>
                <a:gd name="T66" fmla="*/ 134 w 142"/>
                <a:gd name="T67" fmla="*/ 3 h 124"/>
                <a:gd name="T68" fmla="*/ 106 w 142"/>
                <a:gd name="T69" fmla="*/ 3 h 124"/>
                <a:gd name="T70" fmla="*/ 106 w 142"/>
                <a:gd name="T71" fmla="*/ 3 h 124"/>
                <a:gd name="T72" fmla="*/ 84 w 142"/>
                <a:gd name="T73" fmla="*/ 3 h 124"/>
                <a:gd name="T74" fmla="*/ 84 w 142"/>
                <a:gd name="T75" fmla="*/ 3 h 124"/>
                <a:gd name="T76" fmla="*/ 1 w 142"/>
                <a:gd name="T77" fmla="*/ 3 h 124"/>
                <a:gd name="T78" fmla="*/ 1 w 142"/>
                <a:gd name="T79" fmla="*/ 3 h 124"/>
                <a:gd name="T80" fmla="*/ 0 w 142"/>
                <a:gd name="T81" fmla="*/ 3 h 124"/>
                <a:gd name="T82" fmla="*/ 0 w 142"/>
                <a:gd name="T83" fmla="*/ 3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3" name="Freeform 514"/>
            <p:cNvSpPr>
              <a:spLocks/>
            </p:cNvSpPr>
            <p:nvPr/>
          </p:nvSpPr>
          <p:spPr bwMode="auto">
            <a:xfrm>
              <a:off x="3923" y="2929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1 h 17"/>
                <a:gd name="T12" fmla="*/ 5669 w 153"/>
                <a:gd name="T13" fmla="*/ 1 h 17"/>
                <a:gd name="T14" fmla="*/ 5669 w 153"/>
                <a:gd name="T15" fmla="*/ 1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52 w 153"/>
                <a:gd name="T41" fmla="*/ 2 h 17"/>
                <a:gd name="T42" fmla="*/ 256 w 153"/>
                <a:gd name="T43" fmla="*/ 2 h 17"/>
                <a:gd name="T44" fmla="*/ 256 w 153"/>
                <a:gd name="T45" fmla="*/ 2 h 17"/>
                <a:gd name="T46" fmla="*/ 321 w 153"/>
                <a:gd name="T47" fmla="*/ 2 h 17"/>
                <a:gd name="T48" fmla="*/ 321 w 153"/>
                <a:gd name="T49" fmla="*/ 2 h 17"/>
                <a:gd name="T50" fmla="*/ 321 w 153"/>
                <a:gd name="T51" fmla="*/ 2 h 17"/>
                <a:gd name="T52" fmla="*/ 326 w 153"/>
                <a:gd name="T53" fmla="*/ 2 h 17"/>
                <a:gd name="T54" fmla="*/ 409 w 153"/>
                <a:gd name="T55" fmla="*/ 2 h 17"/>
                <a:gd name="T56" fmla="*/ 5307 w 153"/>
                <a:gd name="T57" fmla="*/ 2 h 17"/>
                <a:gd name="T58" fmla="*/ 5355 w 153"/>
                <a:gd name="T59" fmla="*/ 2 h 17"/>
                <a:gd name="T60" fmla="*/ 5401 w 153"/>
                <a:gd name="T61" fmla="*/ 2 h 17"/>
                <a:gd name="T62" fmla="*/ 5401 w 153"/>
                <a:gd name="T63" fmla="*/ 2 h 17"/>
                <a:gd name="T64" fmla="*/ 5431 w 153"/>
                <a:gd name="T65" fmla="*/ 2 h 17"/>
                <a:gd name="T66" fmla="*/ 5431 w 153"/>
                <a:gd name="T67" fmla="*/ 2 h 17"/>
                <a:gd name="T68" fmla="*/ 5431 w 153"/>
                <a:gd name="T69" fmla="*/ 2 h 17"/>
                <a:gd name="T70" fmla="*/ 5508 w 153"/>
                <a:gd name="T71" fmla="*/ 2 h 17"/>
                <a:gd name="T72" fmla="*/ 5777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4" name="Freeform 515"/>
            <p:cNvSpPr>
              <a:spLocks/>
            </p:cNvSpPr>
            <p:nvPr/>
          </p:nvSpPr>
          <p:spPr bwMode="auto">
            <a:xfrm>
              <a:off x="3921" y="2930"/>
              <a:ext cx="22" cy="106"/>
            </a:xfrm>
            <a:custGeom>
              <a:avLst/>
              <a:gdLst>
                <a:gd name="T0" fmla="*/ 10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3 h 135"/>
                <a:gd name="T16" fmla="*/ 0 w 17"/>
                <a:gd name="T17" fmla="*/ 3 h 135"/>
                <a:gd name="T18" fmla="*/ 0 w 17"/>
                <a:gd name="T19" fmla="*/ 3 h 135"/>
                <a:gd name="T20" fmla="*/ 0 w 17"/>
                <a:gd name="T21" fmla="*/ 3 h 135"/>
                <a:gd name="T22" fmla="*/ 0 w 17"/>
                <a:gd name="T23" fmla="*/ 3 h 135"/>
                <a:gd name="T24" fmla="*/ 1 w 17"/>
                <a:gd name="T25" fmla="*/ 3 h 135"/>
                <a:gd name="T26" fmla="*/ 102 w 17"/>
                <a:gd name="T27" fmla="*/ 3 h 135"/>
                <a:gd name="T28" fmla="*/ 102 w 17"/>
                <a:gd name="T29" fmla="*/ 3 h 135"/>
                <a:gd name="T30" fmla="*/ 132 w 17"/>
                <a:gd name="T31" fmla="*/ 3 h 135"/>
                <a:gd name="T32" fmla="*/ 765 w 17"/>
                <a:gd name="T33" fmla="*/ 3 h 135"/>
                <a:gd name="T34" fmla="*/ 701 w 17"/>
                <a:gd name="T35" fmla="*/ 3 h 135"/>
                <a:gd name="T36" fmla="*/ 701 w 17"/>
                <a:gd name="T37" fmla="*/ 3 h 135"/>
                <a:gd name="T38" fmla="*/ 661 w 17"/>
                <a:gd name="T39" fmla="*/ 3 h 135"/>
                <a:gd name="T40" fmla="*/ 661 w 17"/>
                <a:gd name="T41" fmla="*/ 3 h 135"/>
                <a:gd name="T42" fmla="*/ 620 w 17"/>
                <a:gd name="T43" fmla="*/ 3 h 135"/>
                <a:gd name="T44" fmla="*/ 620 w 17"/>
                <a:gd name="T45" fmla="*/ 3 h 135"/>
                <a:gd name="T46" fmla="*/ 620 w 17"/>
                <a:gd name="T47" fmla="*/ 2 h 135"/>
                <a:gd name="T48" fmla="*/ 620 w 17"/>
                <a:gd name="T49" fmla="*/ 2 h 135"/>
                <a:gd name="T50" fmla="*/ 620 w 17"/>
                <a:gd name="T51" fmla="*/ 2 h 135"/>
                <a:gd name="T52" fmla="*/ 661 w 17"/>
                <a:gd name="T53" fmla="*/ 2 h 135"/>
                <a:gd name="T54" fmla="*/ 701 w 17"/>
                <a:gd name="T55" fmla="*/ 2 h 135"/>
                <a:gd name="T56" fmla="*/ 701 w 17"/>
                <a:gd name="T57" fmla="*/ 2 h 135"/>
                <a:gd name="T58" fmla="*/ 10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5" name="Freeform 516"/>
            <p:cNvSpPr>
              <a:spLocks/>
            </p:cNvSpPr>
            <p:nvPr/>
          </p:nvSpPr>
          <p:spPr bwMode="auto">
            <a:xfrm>
              <a:off x="3923" y="2931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6" name="Freeform 517"/>
            <p:cNvSpPr>
              <a:spLocks/>
            </p:cNvSpPr>
            <p:nvPr/>
          </p:nvSpPr>
          <p:spPr bwMode="auto">
            <a:xfrm>
              <a:off x="3923" y="2929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2 h 17"/>
                <a:gd name="T12" fmla="*/ 5669 w 153"/>
                <a:gd name="T13" fmla="*/ 2 h 17"/>
                <a:gd name="T14" fmla="*/ 5669 w 153"/>
                <a:gd name="T15" fmla="*/ 2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7" name="Freeform 518"/>
            <p:cNvSpPr>
              <a:spLocks/>
            </p:cNvSpPr>
            <p:nvPr/>
          </p:nvSpPr>
          <p:spPr bwMode="auto">
            <a:xfrm>
              <a:off x="3887" y="3079"/>
              <a:ext cx="274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8138 w 215"/>
                <a:gd name="T5" fmla="*/ 0 h 72"/>
                <a:gd name="T6" fmla="*/ 8138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8" name="Freeform 519"/>
            <p:cNvSpPr>
              <a:spLocks/>
            </p:cNvSpPr>
            <p:nvPr/>
          </p:nvSpPr>
          <p:spPr bwMode="auto">
            <a:xfrm>
              <a:off x="3884" y="3079"/>
              <a:ext cx="279" cy="18"/>
            </a:xfrm>
            <a:custGeom>
              <a:avLst/>
              <a:gdLst>
                <a:gd name="T0" fmla="*/ 2998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8257 w 219"/>
                <a:gd name="T7" fmla="*/ 2 h 23"/>
                <a:gd name="T8" fmla="*/ 8133 w 219"/>
                <a:gd name="T9" fmla="*/ 0 h 23"/>
                <a:gd name="T10" fmla="*/ 5191 w 219"/>
                <a:gd name="T11" fmla="*/ 0 h 23"/>
                <a:gd name="T12" fmla="*/ 2998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69" name="Freeform 520"/>
            <p:cNvSpPr>
              <a:spLocks/>
            </p:cNvSpPr>
            <p:nvPr/>
          </p:nvSpPr>
          <p:spPr bwMode="auto">
            <a:xfrm>
              <a:off x="4075" y="3084"/>
              <a:ext cx="72" cy="13"/>
            </a:xfrm>
            <a:custGeom>
              <a:avLst/>
              <a:gdLst>
                <a:gd name="T0" fmla="*/ 0 w 56"/>
                <a:gd name="T1" fmla="*/ 2 h 17"/>
                <a:gd name="T2" fmla="*/ 787 w 56"/>
                <a:gd name="T3" fmla="*/ 2 h 17"/>
                <a:gd name="T4" fmla="*/ 787 w 56"/>
                <a:gd name="T5" fmla="*/ 0 h 17"/>
                <a:gd name="T6" fmla="*/ 1517 w 56"/>
                <a:gd name="T7" fmla="*/ 0 h 17"/>
                <a:gd name="T8" fmla="*/ 1517 w 56"/>
                <a:gd name="T9" fmla="*/ 2 h 17"/>
                <a:gd name="T10" fmla="*/ 2382 w 56"/>
                <a:gd name="T11" fmla="*/ 2 h 17"/>
                <a:gd name="T12" fmla="*/ 2382 w 56"/>
                <a:gd name="T13" fmla="*/ 2 h 17"/>
                <a:gd name="T14" fmla="*/ 1517 w 56"/>
                <a:gd name="T15" fmla="*/ 2 h 17"/>
                <a:gd name="T16" fmla="*/ 1517 w 56"/>
                <a:gd name="T17" fmla="*/ 2 h 17"/>
                <a:gd name="T18" fmla="*/ 787 w 56"/>
                <a:gd name="T19" fmla="*/ 2 h 17"/>
                <a:gd name="T20" fmla="*/ 78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0" name="Freeform 521"/>
            <p:cNvSpPr>
              <a:spLocks/>
            </p:cNvSpPr>
            <p:nvPr/>
          </p:nvSpPr>
          <p:spPr bwMode="auto">
            <a:xfrm>
              <a:off x="4075" y="3089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1" name="Freeform 522"/>
            <p:cNvSpPr>
              <a:spLocks/>
            </p:cNvSpPr>
            <p:nvPr/>
          </p:nvSpPr>
          <p:spPr bwMode="auto">
            <a:xfrm>
              <a:off x="4099" y="308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2" name="Freeform 523"/>
            <p:cNvSpPr>
              <a:spLocks/>
            </p:cNvSpPr>
            <p:nvPr/>
          </p:nvSpPr>
          <p:spPr bwMode="auto">
            <a:xfrm>
              <a:off x="4145" y="3091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3" name="Freeform 524"/>
            <p:cNvSpPr>
              <a:spLocks/>
            </p:cNvSpPr>
            <p:nvPr/>
          </p:nvSpPr>
          <p:spPr bwMode="auto">
            <a:xfrm>
              <a:off x="4121" y="3084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4" name="Freeform 525"/>
            <p:cNvSpPr>
              <a:spLocks/>
            </p:cNvSpPr>
            <p:nvPr/>
          </p:nvSpPr>
          <p:spPr bwMode="auto">
            <a:xfrm>
              <a:off x="4100" y="3087"/>
              <a:ext cx="22" cy="14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5" name="Freeform 526"/>
            <p:cNvSpPr>
              <a:spLocks/>
            </p:cNvSpPr>
            <p:nvPr/>
          </p:nvSpPr>
          <p:spPr bwMode="auto">
            <a:xfrm>
              <a:off x="4078" y="3090"/>
              <a:ext cx="69" cy="13"/>
            </a:xfrm>
            <a:custGeom>
              <a:avLst/>
              <a:gdLst>
                <a:gd name="T0" fmla="*/ 0 w 54"/>
                <a:gd name="T1" fmla="*/ 0 h 17"/>
                <a:gd name="T2" fmla="*/ 2098 w 54"/>
                <a:gd name="T3" fmla="*/ 0 h 17"/>
                <a:gd name="T4" fmla="*/ 2098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6" name="Freeform 527"/>
            <p:cNvSpPr>
              <a:spLocks/>
            </p:cNvSpPr>
            <p:nvPr/>
          </p:nvSpPr>
          <p:spPr bwMode="auto">
            <a:xfrm>
              <a:off x="4099" y="3085"/>
              <a:ext cx="24" cy="13"/>
            </a:xfrm>
            <a:custGeom>
              <a:avLst/>
              <a:gdLst>
                <a:gd name="T0" fmla="*/ 619 w 19"/>
                <a:gd name="T1" fmla="*/ 2 h 17"/>
                <a:gd name="T2" fmla="*/ 560 w 19"/>
                <a:gd name="T3" fmla="*/ 2 h 17"/>
                <a:gd name="T4" fmla="*/ 560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7" name="Freeform 528"/>
            <p:cNvSpPr>
              <a:spLocks/>
            </p:cNvSpPr>
            <p:nvPr/>
          </p:nvSpPr>
          <p:spPr bwMode="auto">
            <a:xfrm>
              <a:off x="4016" y="3092"/>
              <a:ext cx="23" cy="13"/>
            </a:xfrm>
            <a:custGeom>
              <a:avLst/>
              <a:gdLst>
                <a:gd name="T0" fmla="*/ 1525 w 17"/>
                <a:gd name="T1" fmla="*/ 0 h 17"/>
                <a:gd name="T2" fmla="*/ 152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152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8" name="Freeform 529"/>
            <p:cNvSpPr>
              <a:spLocks/>
            </p:cNvSpPr>
            <p:nvPr/>
          </p:nvSpPr>
          <p:spPr bwMode="auto">
            <a:xfrm>
              <a:off x="4016" y="3092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1525 w 17"/>
                <a:gd name="T3" fmla="*/ 0 h 17"/>
                <a:gd name="T4" fmla="*/ 152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79" name="Freeform 530"/>
            <p:cNvSpPr>
              <a:spLocks/>
            </p:cNvSpPr>
            <p:nvPr/>
          </p:nvSpPr>
          <p:spPr bwMode="auto">
            <a:xfrm>
              <a:off x="3997" y="3086"/>
              <a:ext cx="57" cy="13"/>
            </a:xfrm>
            <a:custGeom>
              <a:avLst/>
              <a:gdLst>
                <a:gd name="T0" fmla="*/ 680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680 w 44"/>
                <a:gd name="T7" fmla="*/ 2 h 17"/>
                <a:gd name="T8" fmla="*/ 680 w 44"/>
                <a:gd name="T9" fmla="*/ 0 h 17"/>
                <a:gd name="T10" fmla="*/ 1362 w 44"/>
                <a:gd name="T11" fmla="*/ 0 h 17"/>
                <a:gd name="T12" fmla="*/ 1362 w 44"/>
                <a:gd name="T13" fmla="*/ 2 h 17"/>
                <a:gd name="T14" fmla="*/ 2114 w 44"/>
                <a:gd name="T15" fmla="*/ 2 h 17"/>
                <a:gd name="T16" fmla="*/ 2114 w 44"/>
                <a:gd name="T17" fmla="*/ 2 h 17"/>
                <a:gd name="T18" fmla="*/ 1362 w 44"/>
                <a:gd name="T19" fmla="*/ 2 h 17"/>
                <a:gd name="T20" fmla="*/ 680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0" name="Freeform 531"/>
            <p:cNvSpPr>
              <a:spLocks/>
            </p:cNvSpPr>
            <p:nvPr/>
          </p:nvSpPr>
          <p:spPr bwMode="auto">
            <a:xfrm>
              <a:off x="4016" y="3086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1525 w 17"/>
                <a:gd name="T3" fmla="*/ 0 h 17"/>
                <a:gd name="T4" fmla="*/ 152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1" name="Freeform 532"/>
            <p:cNvSpPr>
              <a:spLocks/>
            </p:cNvSpPr>
            <p:nvPr/>
          </p:nvSpPr>
          <p:spPr bwMode="auto">
            <a:xfrm>
              <a:off x="3956" y="3083"/>
              <a:ext cx="25" cy="14"/>
            </a:xfrm>
            <a:custGeom>
              <a:avLst/>
              <a:gdLst>
                <a:gd name="T0" fmla="*/ 120 w 20"/>
                <a:gd name="T1" fmla="*/ 2 h 17"/>
                <a:gd name="T2" fmla="*/ 77 w 20"/>
                <a:gd name="T3" fmla="*/ 2 h 17"/>
                <a:gd name="T4" fmla="*/ 62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62 w 20"/>
                <a:gd name="T25" fmla="*/ 1 h 17"/>
                <a:gd name="T26" fmla="*/ 77 w 20"/>
                <a:gd name="T27" fmla="*/ 0 h 17"/>
                <a:gd name="T28" fmla="*/ 96 w 20"/>
                <a:gd name="T29" fmla="*/ 0 h 17"/>
                <a:gd name="T30" fmla="*/ 120 w 20"/>
                <a:gd name="T31" fmla="*/ 0 h 17"/>
                <a:gd name="T32" fmla="*/ 339 w 20"/>
                <a:gd name="T33" fmla="*/ 0 h 17"/>
                <a:gd name="T34" fmla="*/ 363 w 20"/>
                <a:gd name="T35" fmla="*/ 0 h 17"/>
                <a:gd name="T36" fmla="*/ 424 w 20"/>
                <a:gd name="T37" fmla="*/ 0 h 17"/>
                <a:gd name="T38" fmla="*/ 454 w 20"/>
                <a:gd name="T39" fmla="*/ 1 h 17"/>
                <a:gd name="T40" fmla="*/ 460 w 20"/>
                <a:gd name="T41" fmla="*/ 2 h 17"/>
                <a:gd name="T42" fmla="*/ 460 w 20"/>
                <a:gd name="T43" fmla="*/ 2 h 17"/>
                <a:gd name="T44" fmla="*/ 521 w 20"/>
                <a:gd name="T45" fmla="*/ 2 h 17"/>
                <a:gd name="T46" fmla="*/ 521 w 20"/>
                <a:gd name="T47" fmla="*/ 2 h 17"/>
                <a:gd name="T48" fmla="*/ 521 w 20"/>
                <a:gd name="T49" fmla="*/ 2 h 17"/>
                <a:gd name="T50" fmla="*/ 521 w 20"/>
                <a:gd name="T51" fmla="*/ 2 h 17"/>
                <a:gd name="T52" fmla="*/ 460 w 20"/>
                <a:gd name="T53" fmla="*/ 2 h 17"/>
                <a:gd name="T54" fmla="*/ 454 w 20"/>
                <a:gd name="T55" fmla="*/ 2 h 17"/>
                <a:gd name="T56" fmla="*/ 424 w 20"/>
                <a:gd name="T57" fmla="*/ 2 h 17"/>
                <a:gd name="T58" fmla="*/ 363 w 20"/>
                <a:gd name="T59" fmla="*/ 2 h 17"/>
                <a:gd name="T60" fmla="*/ 363 w 20"/>
                <a:gd name="T61" fmla="*/ 2 h 17"/>
                <a:gd name="T62" fmla="*/ 339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2" name="Freeform 533"/>
            <p:cNvSpPr>
              <a:spLocks/>
            </p:cNvSpPr>
            <p:nvPr/>
          </p:nvSpPr>
          <p:spPr bwMode="auto">
            <a:xfrm>
              <a:off x="3986" y="3079"/>
              <a:ext cx="21" cy="30"/>
            </a:xfrm>
            <a:custGeom>
              <a:avLst/>
              <a:gdLst>
                <a:gd name="T0" fmla="*/ 187 w 17"/>
                <a:gd name="T1" fmla="*/ 0 h 38"/>
                <a:gd name="T2" fmla="*/ 0 w 17"/>
                <a:gd name="T3" fmla="*/ 2 h 38"/>
                <a:gd name="T4" fmla="*/ 392 w 17"/>
                <a:gd name="T5" fmla="*/ 2 h 38"/>
                <a:gd name="T6" fmla="*/ 392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3" name="Freeform 534"/>
            <p:cNvSpPr>
              <a:spLocks/>
            </p:cNvSpPr>
            <p:nvPr/>
          </p:nvSpPr>
          <p:spPr bwMode="auto">
            <a:xfrm>
              <a:off x="4060" y="3079"/>
              <a:ext cx="21" cy="57"/>
            </a:xfrm>
            <a:custGeom>
              <a:avLst/>
              <a:gdLst>
                <a:gd name="T0" fmla="*/ 0 w 17"/>
                <a:gd name="T1" fmla="*/ 0 h 72"/>
                <a:gd name="T2" fmla="*/ 392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4" name="Freeform 535"/>
            <p:cNvSpPr>
              <a:spLocks/>
            </p:cNvSpPr>
            <p:nvPr/>
          </p:nvSpPr>
          <p:spPr bwMode="auto">
            <a:xfrm>
              <a:off x="3902" y="3113"/>
              <a:ext cx="318" cy="32"/>
            </a:xfrm>
            <a:custGeom>
              <a:avLst/>
              <a:gdLst>
                <a:gd name="T0" fmla="*/ 0 w 250"/>
                <a:gd name="T1" fmla="*/ 2 h 41"/>
                <a:gd name="T2" fmla="*/ 9218 w 250"/>
                <a:gd name="T3" fmla="*/ 2 h 41"/>
                <a:gd name="T4" fmla="*/ 8852 w 250"/>
                <a:gd name="T5" fmla="*/ 0 h 41"/>
                <a:gd name="T6" fmla="*/ 40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5" name="Freeform 536"/>
            <p:cNvSpPr>
              <a:spLocks/>
            </p:cNvSpPr>
            <p:nvPr/>
          </p:nvSpPr>
          <p:spPr bwMode="auto">
            <a:xfrm>
              <a:off x="3902" y="3145"/>
              <a:ext cx="319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071 w 251"/>
                <a:gd name="T5" fmla="*/ 0 h 17"/>
                <a:gd name="T6" fmla="*/ 911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6" name="Freeform 537"/>
            <p:cNvSpPr>
              <a:spLocks/>
            </p:cNvSpPr>
            <p:nvPr/>
          </p:nvSpPr>
          <p:spPr bwMode="auto">
            <a:xfrm>
              <a:off x="3923" y="3118"/>
              <a:ext cx="284" cy="22"/>
            </a:xfrm>
            <a:custGeom>
              <a:avLst/>
              <a:gdLst>
                <a:gd name="T0" fmla="*/ 0 w 223"/>
                <a:gd name="T1" fmla="*/ 2 h 28"/>
                <a:gd name="T2" fmla="*/ 8326 w 223"/>
                <a:gd name="T3" fmla="*/ 2 h 28"/>
                <a:gd name="T4" fmla="*/ 8050 w 223"/>
                <a:gd name="T5" fmla="*/ 0 h 28"/>
                <a:gd name="T6" fmla="*/ 320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7" name="Freeform 538"/>
            <p:cNvSpPr>
              <a:spLocks/>
            </p:cNvSpPr>
            <p:nvPr/>
          </p:nvSpPr>
          <p:spPr bwMode="auto">
            <a:xfrm>
              <a:off x="4372" y="3427"/>
              <a:ext cx="262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565 w 206"/>
                <a:gd name="T5" fmla="*/ 0 h 20"/>
                <a:gd name="T6" fmla="*/ 7565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8" name="Freeform 539"/>
            <p:cNvSpPr>
              <a:spLocks/>
            </p:cNvSpPr>
            <p:nvPr/>
          </p:nvSpPr>
          <p:spPr bwMode="auto">
            <a:xfrm>
              <a:off x="4362" y="3352"/>
              <a:ext cx="280" cy="27"/>
            </a:xfrm>
            <a:custGeom>
              <a:avLst/>
              <a:gdLst>
                <a:gd name="T0" fmla="*/ 7069 w 220"/>
                <a:gd name="T1" fmla="*/ 0 h 34"/>
                <a:gd name="T2" fmla="*/ 8166 w 220"/>
                <a:gd name="T3" fmla="*/ 2 h 34"/>
                <a:gd name="T4" fmla="*/ 0 w 220"/>
                <a:gd name="T5" fmla="*/ 2 h 34"/>
                <a:gd name="T6" fmla="*/ 1087 w 220"/>
                <a:gd name="T7" fmla="*/ 0 h 34"/>
                <a:gd name="T8" fmla="*/ 706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89" name="Freeform 540"/>
            <p:cNvSpPr>
              <a:spLocks/>
            </p:cNvSpPr>
            <p:nvPr/>
          </p:nvSpPr>
          <p:spPr bwMode="auto">
            <a:xfrm>
              <a:off x="4434" y="3349"/>
              <a:ext cx="133" cy="19"/>
            </a:xfrm>
            <a:custGeom>
              <a:avLst/>
              <a:gdLst>
                <a:gd name="T0" fmla="*/ 4059 w 104"/>
                <a:gd name="T1" fmla="*/ 2 h 24"/>
                <a:gd name="T2" fmla="*/ 4035 w 104"/>
                <a:gd name="T3" fmla="*/ 2 h 24"/>
                <a:gd name="T4" fmla="*/ 3895 w 104"/>
                <a:gd name="T5" fmla="*/ 2 h 24"/>
                <a:gd name="T6" fmla="*/ 3705 w 104"/>
                <a:gd name="T7" fmla="*/ 2 h 24"/>
                <a:gd name="T8" fmla="*/ 3485 w 104"/>
                <a:gd name="T9" fmla="*/ 2 h 24"/>
                <a:gd name="T10" fmla="*/ 3174 w 104"/>
                <a:gd name="T11" fmla="*/ 2 h 24"/>
                <a:gd name="T12" fmla="*/ 2890 w 104"/>
                <a:gd name="T13" fmla="*/ 1 h 24"/>
                <a:gd name="T14" fmla="*/ 2563 w 104"/>
                <a:gd name="T15" fmla="*/ 0 h 24"/>
                <a:gd name="T16" fmla="*/ 2198 w 104"/>
                <a:gd name="T17" fmla="*/ 0 h 24"/>
                <a:gd name="T18" fmla="*/ 1840 w 104"/>
                <a:gd name="T19" fmla="*/ 0 h 24"/>
                <a:gd name="T20" fmla="*/ 1464 w 104"/>
                <a:gd name="T21" fmla="*/ 0 h 24"/>
                <a:gd name="T22" fmla="*/ 1145 w 104"/>
                <a:gd name="T23" fmla="*/ 1 h 24"/>
                <a:gd name="T24" fmla="*/ 866 w 104"/>
                <a:gd name="T25" fmla="*/ 2 h 24"/>
                <a:gd name="T26" fmla="*/ 547 w 104"/>
                <a:gd name="T27" fmla="*/ 2 h 24"/>
                <a:gd name="T28" fmla="*/ 329 w 104"/>
                <a:gd name="T29" fmla="*/ 2 h 24"/>
                <a:gd name="T30" fmla="*/ 157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7 w 104"/>
                <a:gd name="T41" fmla="*/ 2 h 24"/>
                <a:gd name="T42" fmla="*/ 329 w 104"/>
                <a:gd name="T43" fmla="*/ 2 h 24"/>
                <a:gd name="T44" fmla="*/ 547 w 104"/>
                <a:gd name="T45" fmla="*/ 2 h 24"/>
                <a:gd name="T46" fmla="*/ 866 w 104"/>
                <a:gd name="T47" fmla="*/ 2 h 24"/>
                <a:gd name="T48" fmla="*/ 1145 w 104"/>
                <a:gd name="T49" fmla="*/ 2 h 24"/>
                <a:gd name="T50" fmla="*/ 1464 w 104"/>
                <a:gd name="T51" fmla="*/ 2 h 24"/>
                <a:gd name="T52" fmla="*/ 1840 w 104"/>
                <a:gd name="T53" fmla="*/ 2 h 24"/>
                <a:gd name="T54" fmla="*/ 2198 w 104"/>
                <a:gd name="T55" fmla="*/ 2 h 24"/>
                <a:gd name="T56" fmla="*/ 2563 w 104"/>
                <a:gd name="T57" fmla="*/ 2 h 24"/>
                <a:gd name="T58" fmla="*/ 2890 w 104"/>
                <a:gd name="T59" fmla="*/ 2 h 24"/>
                <a:gd name="T60" fmla="*/ 3174 w 104"/>
                <a:gd name="T61" fmla="*/ 2 h 24"/>
                <a:gd name="T62" fmla="*/ 3485 w 104"/>
                <a:gd name="T63" fmla="*/ 2 h 24"/>
                <a:gd name="T64" fmla="*/ 3705 w 104"/>
                <a:gd name="T65" fmla="*/ 2 h 24"/>
                <a:gd name="T66" fmla="*/ 3895 w 104"/>
                <a:gd name="T67" fmla="*/ 2 h 24"/>
                <a:gd name="T68" fmla="*/ 4035 w 104"/>
                <a:gd name="T69" fmla="*/ 2 h 24"/>
                <a:gd name="T70" fmla="*/ 4059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0" name="Freeform 541"/>
            <p:cNvSpPr>
              <a:spLocks/>
            </p:cNvSpPr>
            <p:nvPr/>
          </p:nvSpPr>
          <p:spPr bwMode="auto">
            <a:xfrm>
              <a:off x="4434" y="3358"/>
              <a:ext cx="133" cy="14"/>
            </a:xfrm>
            <a:custGeom>
              <a:avLst/>
              <a:gdLst>
                <a:gd name="T0" fmla="*/ 4059 w 104"/>
                <a:gd name="T1" fmla="*/ 2 h 17"/>
                <a:gd name="T2" fmla="*/ 4035 w 104"/>
                <a:gd name="T3" fmla="*/ 2 h 17"/>
                <a:gd name="T4" fmla="*/ 3895 w 104"/>
                <a:gd name="T5" fmla="*/ 2 h 17"/>
                <a:gd name="T6" fmla="*/ 3705 w 104"/>
                <a:gd name="T7" fmla="*/ 2 h 17"/>
                <a:gd name="T8" fmla="*/ 3485 w 104"/>
                <a:gd name="T9" fmla="*/ 2 h 17"/>
                <a:gd name="T10" fmla="*/ 3174 w 104"/>
                <a:gd name="T11" fmla="*/ 2 h 17"/>
                <a:gd name="T12" fmla="*/ 2890 w 104"/>
                <a:gd name="T13" fmla="*/ 2 h 17"/>
                <a:gd name="T14" fmla="*/ 2563 w 104"/>
                <a:gd name="T15" fmla="*/ 2 h 17"/>
                <a:gd name="T16" fmla="*/ 2198 w 104"/>
                <a:gd name="T17" fmla="*/ 2 h 17"/>
                <a:gd name="T18" fmla="*/ 1840 w 104"/>
                <a:gd name="T19" fmla="*/ 2 h 17"/>
                <a:gd name="T20" fmla="*/ 1464 w 104"/>
                <a:gd name="T21" fmla="*/ 2 h 17"/>
                <a:gd name="T22" fmla="*/ 1145 w 104"/>
                <a:gd name="T23" fmla="*/ 2 h 17"/>
                <a:gd name="T24" fmla="*/ 866 w 104"/>
                <a:gd name="T25" fmla="*/ 2 h 17"/>
                <a:gd name="T26" fmla="*/ 547 w 104"/>
                <a:gd name="T27" fmla="*/ 2 h 17"/>
                <a:gd name="T28" fmla="*/ 329 w 104"/>
                <a:gd name="T29" fmla="*/ 2 h 17"/>
                <a:gd name="T30" fmla="*/ 157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23 w 104"/>
                <a:gd name="T41" fmla="*/ 2 h 17"/>
                <a:gd name="T42" fmla="*/ 257 w 104"/>
                <a:gd name="T43" fmla="*/ 2 h 17"/>
                <a:gd name="T44" fmla="*/ 466 w 104"/>
                <a:gd name="T45" fmla="*/ 2 h 17"/>
                <a:gd name="T46" fmla="*/ 688 w 104"/>
                <a:gd name="T47" fmla="*/ 2 h 17"/>
                <a:gd name="T48" fmla="*/ 1005 w 104"/>
                <a:gd name="T49" fmla="*/ 2 h 17"/>
                <a:gd name="T50" fmla="*/ 1325 w 104"/>
                <a:gd name="T51" fmla="*/ 2 h 17"/>
                <a:gd name="T52" fmla="*/ 1694 w 104"/>
                <a:gd name="T53" fmla="*/ 2 h 17"/>
                <a:gd name="T54" fmla="*/ 2037 w 104"/>
                <a:gd name="T55" fmla="*/ 2 h 17"/>
                <a:gd name="T56" fmla="*/ 2394 w 104"/>
                <a:gd name="T57" fmla="*/ 2 h 17"/>
                <a:gd name="T58" fmla="*/ 2770 w 104"/>
                <a:gd name="T59" fmla="*/ 2 h 17"/>
                <a:gd name="T60" fmla="*/ 3046 w 104"/>
                <a:gd name="T61" fmla="*/ 2 h 17"/>
                <a:gd name="T62" fmla="*/ 3347 w 104"/>
                <a:gd name="T63" fmla="*/ 2 h 17"/>
                <a:gd name="T64" fmla="*/ 3595 w 104"/>
                <a:gd name="T65" fmla="*/ 2 h 17"/>
                <a:gd name="T66" fmla="*/ 3788 w 104"/>
                <a:gd name="T67" fmla="*/ 2 h 17"/>
                <a:gd name="T68" fmla="*/ 3972 w 104"/>
                <a:gd name="T69" fmla="*/ 2 h 17"/>
                <a:gd name="T70" fmla="*/ 4059 w 104"/>
                <a:gd name="T71" fmla="*/ 2 h 17"/>
                <a:gd name="T72" fmla="*/ 4131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1" name="Freeform 542"/>
            <p:cNvSpPr>
              <a:spLocks/>
            </p:cNvSpPr>
            <p:nvPr/>
          </p:nvSpPr>
          <p:spPr bwMode="auto">
            <a:xfrm>
              <a:off x="4362" y="3378"/>
              <a:ext cx="280" cy="61"/>
            </a:xfrm>
            <a:custGeom>
              <a:avLst/>
              <a:gdLst>
                <a:gd name="T0" fmla="*/ 0 w 220"/>
                <a:gd name="T1" fmla="*/ 2 h 77"/>
                <a:gd name="T2" fmla="*/ 8166 w 220"/>
                <a:gd name="T3" fmla="*/ 2 h 77"/>
                <a:gd name="T4" fmla="*/ 8166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2" name="Freeform 543"/>
            <p:cNvSpPr>
              <a:spLocks/>
            </p:cNvSpPr>
            <p:nvPr/>
          </p:nvSpPr>
          <p:spPr bwMode="auto">
            <a:xfrm>
              <a:off x="4406" y="3349"/>
              <a:ext cx="88" cy="13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3" name="Freeform 544"/>
            <p:cNvSpPr>
              <a:spLocks/>
            </p:cNvSpPr>
            <p:nvPr/>
          </p:nvSpPr>
          <p:spPr bwMode="auto">
            <a:xfrm>
              <a:off x="4478" y="3350"/>
              <a:ext cx="120" cy="13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649 w 94"/>
                <a:gd name="T5" fmla="*/ 0 h 17"/>
                <a:gd name="T6" fmla="*/ 3649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4" name="Freeform 545"/>
            <p:cNvSpPr>
              <a:spLocks/>
            </p:cNvSpPr>
            <p:nvPr/>
          </p:nvSpPr>
          <p:spPr bwMode="auto">
            <a:xfrm>
              <a:off x="4409" y="335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5" name="Freeform 546"/>
            <p:cNvSpPr>
              <a:spLocks/>
            </p:cNvSpPr>
            <p:nvPr/>
          </p:nvSpPr>
          <p:spPr bwMode="auto">
            <a:xfrm>
              <a:off x="4413" y="335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93 w 17"/>
                <a:gd name="T7" fmla="*/ 2 h 17"/>
                <a:gd name="T8" fmla="*/ 187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6" name="Freeform 547"/>
            <p:cNvSpPr>
              <a:spLocks/>
            </p:cNvSpPr>
            <p:nvPr/>
          </p:nvSpPr>
          <p:spPr bwMode="auto">
            <a:xfrm>
              <a:off x="4416" y="335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7" name="Freeform 548"/>
            <p:cNvSpPr>
              <a:spLocks/>
            </p:cNvSpPr>
            <p:nvPr/>
          </p:nvSpPr>
          <p:spPr bwMode="auto">
            <a:xfrm>
              <a:off x="4419" y="335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8" name="Freeform 549"/>
            <p:cNvSpPr>
              <a:spLocks/>
            </p:cNvSpPr>
            <p:nvPr/>
          </p:nvSpPr>
          <p:spPr bwMode="auto">
            <a:xfrm>
              <a:off x="4423" y="335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115 w 17"/>
                <a:gd name="T7" fmla="*/ 2 h 17"/>
                <a:gd name="T8" fmla="*/ 231 w 17"/>
                <a:gd name="T9" fmla="*/ 2 h 17"/>
                <a:gd name="T10" fmla="*/ 231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399" name="Freeform 550"/>
            <p:cNvSpPr>
              <a:spLocks/>
            </p:cNvSpPr>
            <p:nvPr/>
          </p:nvSpPr>
          <p:spPr bwMode="auto">
            <a:xfrm>
              <a:off x="4425" y="3351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455 w 17"/>
                <a:gd name="T5" fmla="*/ 2 h 17"/>
                <a:gd name="T6" fmla="*/ 977 w 17"/>
                <a:gd name="T7" fmla="*/ 2 h 17"/>
                <a:gd name="T8" fmla="*/ 1525 w 17"/>
                <a:gd name="T9" fmla="*/ 2 h 17"/>
                <a:gd name="T10" fmla="*/ 152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0" name="Freeform 551"/>
            <p:cNvSpPr>
              <a:spLocks/>
            </p:cNvSpPr>
            <p:nvPr/>
          </p:nvSpPr>
          <p:spPr bwMode="auto">
            <a:xfrm>
              <a:off x="4429" y="335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479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1" name="Freeform 552"/>
            <p:cNvSpPr>
              <a:spLocks/>
            </p:cNvSpPr>
            <p:nvPr/>
          </p:nvSpPr>
          <p:spPr bwMode="auto">
            <a:xfrm>
              <a:off x="4430" y="3351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36 w 17"/>
                <a:gd name="T5" fmla="*/ 2 h 17"/>
                <a:gd name="T6" fmla="*/ 759 w 17"/>
                <a:gd name="T7" fmla="*/ 2 h 17"/>
                <a:gd name="T8" fmla="*/ 1127 w 17"/>
                <a:gd name="T9" fmla="*/ 2 h 17"/>
                <a:gd name="T10" fmla="*/ 1127 w 17"/>
                <a:gd name="T11" fmla="*/ 2 h 17"/>
                <a:gd name="T12" fmla="*/ 1525 w 17"/>
                <a:gd name="T13" fmla="*/ 2 h 17"/>
                <a:gd name="T14" fmla="*/ 152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2" name="Freeform 553"/>
            <p:cNvSpPr>
              <a:spLocks/>
            </p:cNvSpPr>
            <p:nvPr/>
          </p:nvSpPr>
          <p:spPr bwMode="auto">
            <a:xfrm>
              <a:off x="4435" y="3351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759 w 17"/>
                <a:gd name="T5" fmla="*/ 2 h 17"/>
                <a:gd name="T6" fmla="*/ 759 w 17"/>
                <a:gd name="T7" fmla="*/ 2 h 17"/>
                <a:gd name="T8" fmla="*/ 1525 w 17"/>
                <a:gd name="T9" fmla="*/ 2 h 17"/>
                <a:gd name="T10" fmla="*/ 1525 w 17"/>
                <a:gd name="T11" fmla="*/ 2 h 17"/>
                <a:gd name="T12" fmla="*/ 152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3" name="Freeform 554"/>
            <p:cNvSpPr>
              <a:spLocks/>
            </p:cNvSpPr>
            <p:nvPr/>
          </p:nvSpPr>
          <p:spPr bwMode="auto">
            <a:xfrm>
              <a:off x="4438" y="335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4" name="Freeform 555"/>
            <p:cNvSpPr>
              <a:spLocks/>
            </p:cNvSpPr>
            <p:nvPr/>
          </p:nvSpPr>
          <p:spPr bwMode="auto">
            <a:xfrm>
              <a:off x="4440" y="3351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759 w 17"/>
                <a:gd name="T7" fmla="*/ 2 h 17"/>
                <a:gd name="T8" fmla="*/ 1525 w 17"/>
                <a:gd name="T9" fmla="*/ 2 h 17"/>
                <a:gd name="T10" fmla="*/ 152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5" name="Freeform 556"/>
            <p:cNvSpPr>
              <a:spLocks/>
            </p:cNvSpPr>
            <p:nvPr/>
          </p:nvSpPr>
          <p:spPr bwMode="auto">
            <a:xfrm>
              <a:off x="4444" y="3351"/>
              <a:ext cx="23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36 w 17"/>
                <a:gd name="T5" fmla="*/ 2 h 17"/>
                <a:gd name="T6" fmla="*/ 759 w 17"/>
                <a:gd name="T7" fmla="*/ 2 h 17"/>
                <a:gd name="T8" fmla="*/ 1127 w 17"/>
                <a:gd name="T9" fmla="*/ 2 h 17"/>
                <a:gd name="T10" fmla="*/ 1525 w 17"/>
                <a:gd name="T11" fmla="*/ 2 h 17"/>
                <a:gd name="T12" fmla="*/ 152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6" name="Freeform 557"/>
            <p:cNvSpPr>
              <a:spLocks/>
            </p:cNvSpPr>
            <p:nvPr/>
          </p:nvSpPr>
          <p:spPr bwMode="auto">
            <a:xfrm>
              <a:off x="4449" y="335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7" name="Freeform 558"/>
            <p:cNvSpPr>
              <a:spLocks/>
            </p:cNvSpPr>
            <p:nvPr/>
          </p:nvSpPr>
          <p:spPr bwMode="auto">
            <a:xfrm>
              <a:off x="4451" y="335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8" name="Freeform 559"/>
            <p:cNvSpPr>
              <a:spLocks/>
            </p:cNvSpPr>
            <p:nvPr/>
          </p:nvSpPr>
          <p:spPr bwMode="auto">
            <a:xfrm>
              <a:off x="4454" y="335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09" name="Freeform 560"/>
            <p:cNvSpPr>
              <a:spLocks/>
            </p:cNvSpPr>
            <p:nvPr/>
          </p:nvSpPr>
          <p:spPr bwMode="auto">
            <a:xfrm>
              <a:off x="4459" y="335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0" name="Freeform 561"/>
            <p:cNvSpPr>
              <a:spLocks/>
            </p:cNvSpPr>
            <p:nvPr/>
          </p:nvSpPr>
          <p:spPr bwMode="auto">
            <a:xfrm>
              <a:off x="4462" y="335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115 w 17"/>
                <a:gd name="T7" fmla="*/ 2 h 17"/>
                <a:gd name="T8" fmla="*/ 231 w 17"/>
                <a:gd name="T9" fmla="*/ 2 h 17"/>
                <a:gd name="T10" fmla="*/ 231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1" name="Freeform 562"/>
            <p:cNvSpPr>
              <a:spLocks/>
            </p:cNvSpPr>
            <p:nvPr/>
          </p:nvSpPr>
          <p:spPr bwMode="auto">
            <a:xfrm>
              <a:off x="4465" y="335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2" name="Freeform 563"/>
            <p:cNvSpPr>
              <a:spLocks/>
            </p:cNvSpPr>
            <p:nvPr/>
          </p:nvSpPr>
          <p:spPr bwMode="auto">
            <a:xfrm>
              <a:off x="4468" y="3351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3" name="Freeform 564"/>
            <p:cNvSpPr>
              <a:spLocks/>
            </p:cNvSpPr>
            <p:nvPr/>
          </p:nvSpPr>
          <p:spPr bwMode="auto">
            <a:xfrm>
              <a:off x="4470" y="3351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4" name="Freeform 565"/>
            <p:cNvSpPr>
              <a:spLocks/>
            </p:cNvSpPr>
            <p:nvPr/>
          </p:nvSpPr>
          <p:spPr bwMode="auto">
            <a:xfrm>
              <a:off x="4381" y="3215"/>
              <a:ext cx="238" cy="137"/>
            </a:xfrm>
            <a:custGeom>
              <a:avLst/>
              <a:gdLst>
                <a:gd name="T0" fmla="*/ 6683 w 187"/>
                <a:gd name="T1" fmla="*/ 5 h 174"/>
                <a:gd name="T2" fmla="*/ 6683 w 187"/>
                <a:gd name="T3" fmla="*/ 5 h 174"/>
                <a:gd name="T4" fmla="*/ 6683 w 187"/>
                <a:gd name="T5" fmla="*/ 5 h 174"/>
                <a:gd name="T6" fmla="*/ 6771 w 187"/>
                <a:gd name="T7" fmla="*/ 5 h 174"/>
                <a:gd name="T8" fmla="*/ 6771 w 187"/>
                <a:gd name="T9" fmla="*/ 5 h 174"/>
                <a:gd name="T10" fmla="*/ 6821 w 187"/>
                <a:gd name="T11" fmla="*/ 5 h 174"/>
                <a:gd name="T12" fmla="*/ 6821 w 187"/>
                <a:gd name="T13" fmla="*/ 5 h 174"/>
                <a:gd name="T14" fmla="*/ 6841 w 187"/>
                <a:gd name="T15" fmla="*/ 5 h 174"/>
                <a:gd name="T16" fmla="*/ 6841 w 187"/>
                <a:gd name="T17" fmla="*/ 5 h 174"/>
                <a:gd name="T18" fmla="*/ 6841 w 187"/>
                <a:gd name="T19" fmla="*/ 5 h 174"/>
                <a:gd name="T20" fmla="*/ 6841 w 187"/>
                <a:gd name="T21" fmla="*/ 5 h 174"/>
                <a:gd name="T22" fmla="*/ 6878 w 187"/>
                <a:gd name="T23" fmla="*/ 5 h 174"/>
                <a:gd name="T24" fmla="*/ 6878 w 187"/>
                <a:gd name="T25" fmla="*/ 5 h 174"/>
                <a:gd name="T26" fmla="*/ 6939 w 187"/>
                <a:gd name="T27" fmla="*/ 5 h 174"/>
                <a:gd name="T28" fmla="*/ 6939 w 187"/>
                <a:gd name="T29" fmla="*/ 5 h 174"/>
                <a:gd name="T30" fmla="*/ 6939 w 187"/>
                <a:gd name="T31" fmla="*/ 2 h 174"/>
                <a:gd name="T32" fmla="*/ 6939 w 187"/>
                <a:gd name="T33" fmla="*/ 2 h 174"/>
                <a:gd name="T34" fmla="*/ 6939 w 187"/>
                <a:gd name="T35" fmla="*/ 2 h 174"/>
                <a:gd name="T36" fmla="*/ 6878 w 187"/>
                <a:gd name="T37" fmla="*/ 2 h 174"/>
                <a:gd name="T38" fmla="*/ 6878 w 187"/>
                <a:gd name="T39" fmla="*/ 2 h 174"/>
                <a:gd name="T40" fmla="*/ 6841 w 187"/>
                <a:gd name="T41" fmla="*/ 2 h 174"/>
                <a:gd name="T42" fmla="*/ 6841 w 187"/>
                <a:gd name="T43" fmla="*/ 2 h 174"/>
                <a:gd name="T44" fmla="*/ 6841 w 187"/>
                <a:gd name="T45" fmla="*/ 1 h 174"/>
                <a:gd name="T46" fmla="*/ 6821 w 187"/>
                <a:gd name="T47" fmla="*/ 1 h 174"/>
                <a:gd name="T48" fmla="*/ 6821 w 187"/>
                <a:gd name="T49" fmla="*/ 1 h 174"/>
                <a:gd name="T50" fmla="*/ 6771 w 187"/>
                <a:gd name="T51" fmla="*/ 1 h 174"/>
                <a:gd name="T52" fmla="*/ 6771 w 187"/>
                <a:gd name="T53" fmla="*/ 0 h 174"/>
                <a:gd name="T54" fmla="*/ 6683 w 187"/>
                <a:gd name="T55" fmla="*/ 0 h 174"/>
                <a:gd name="T56" fmla="*/ 6683 w 187"/>
                <a:gd name="T57" fmla="*/ 0 h 174"/>
                <a:gd name="T58" fmla="*/ 6683 w 187"/>
                <a:gd name="T59" fmla="*/ 0 h 174"/>
                <a:gd name="T60" fmla="*/ 196 w 187"/>
                <a:gd name="T61" fmla="*/ 0 h 174"/>
                <a:gd name="T62" fmla="*/ 154 w 187"/>
                <a:gd name="T63" fmla="*/ 0 h 174"/>
                <a:gd name="T64" fmla="*/ 121 w 187"/>
                <a:gd name="T65" fmla="*/ 0 h 174"/>
                <a:gd name="T66" fmla="*/ 121 w 187"/>
                <a:gd name="T67" fmla="*/ 0 h 174"/>
                <a:gd name="T68" fmla="*/ 95 w 187"/>
                <a:gd name="T69" fmla="*/ 0 h 174"/>
                <a:gd name="T70" fmla="*/ 95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95 w 187"/>
                <a:gd name="T109" fmla="*/ 5 h 174"/>
                <a:gd name="T110" fmla="*/ 95 w 187"/>
                <a:gd name="T111" fmla="*/ 5 h 174"/>
                <a:gd name="T112" fmla="*/ 95 w 187"/>
                <a:gd name="T113" fmla="*/ 5 h 174"/>
                <a:gd name="T114" fmla="*/ 121 w 187"/>
                <a:gd name="T115" fmla="*/ 5 h 174"/>
                <a:gd name="T116" fmla="*/ 121 w 187"/>
                <a:gd name="T117" fmla="*/ 5 h 174"/>
                <a:gd name="T118" fmla="*/ 154 w 187"/>
                <a:gd name="T119" fmla="*/ 5 h 174"/>
                <a:gd name="T120" fmla="*/ 196 w 187"/>
                <a:gd name="T121" fmla="*/ 5 h 174"/>
                <a:gd name="T122" fmla="*/ 6683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5" name="Freeform 566"/>
            <p:cNvSpPr>
              <a:spLocks/>
            </p:cNvSpPr>
            <p:nvPr/>
          </p:nvSpPr>
          <p:spPr bwMode="auto">
            <a:xfrm>
              <a:off x="4381" y="3217"/>
              <a:ext cx="237" cy="135"/>
            </a:xfrm>
            <a:custGeom>
              <a:avLst/>
              <a:gdLst>
                <a:gd name="T0" fmla="*/ 7027 w 186"/>
                <a:gd name="T1" fmla="*/ 4 h 172"/>
                <a:gd name="T2" fmla="*/ 7027 w 186"/>
                <a:gd name="T3" fmla="*/ 4 h 172"/>
                <a:gd name="T4" fmla="*/ 7027 w 186"/>
                <a:gd name="T5" fmla="*/ 4 h 172"/>
                <a:gd name="T6" fmla="*/ 6962 w 186"/>
                <a:gd name="T7" fmla="*/ 4 h 172"/>
                <a:gd name="T8" fmla="*/ 6962 w 186"/>
                <a:gd name="T9" fmla="*/ 4 h 172"/>
                <a:gd name="T10" fmla="*/ 6920 w 186"/>
                <a:gd name="T11" fmla="*/ 4 h 172"/>
                <a:gd name="T12" fmla="*/ 6920 w 186"/>
                <a:gd name="T13" fmla="*/ 4 h 172"/>
                <a:gd name="T14" fmla="*/ 6910 w 186"/>
                <a:gd name="T15" fmla="*/ 4 h 172"/>
                <a:gd name="T16" fmla="*/ 6910 w 186"/>
                <a:gd name="T17" fmla="*/ 4 h 172"/>
                <a:gd name="T18" fmla="*/ 6870 w 186"/>
                <a:gd name="T19" fmla="*/ 4 h 172"/>
                <a:gd name="T20" fmla="*/ 6870 w 186"/>
                <a:gd name="T21" fmla="*/ 4 h 172"/>
                <a:gd name="T22" fmla="*/ 6819 w 186"/>
                <a:gd name="T23" fmla="*/ 4 h 172"/>
                <a:gd name="T24" fmla="*/ 6799 w 186"/>
                <a:gd name="T25" fmla="*/ 4 h 172"/>
                <a:gd name="T26" fmla="*/ 155 w 186"/>
                <a:gd name="T27" fmla="*/ 4 h 172"/>
                <a:gd name="T28" fmla="*/ 122 w 186"/>
                <a:gd name="T29" fmla="*/ 4 h 172"/>
                <a:gd name="T30" fmla="*/ 122 w 186"/>
                <a:gd name="T31" fmla="*/ 4 h 172"/>
                <a:gd name="T32" fmla="*/ 122 w 186"/>
                <a:gd name="T33" fmla="*/ 4 h 172"/>
                <a:gd name="T34" fmla="*/ 96 w 186"/>
                <a:gd name="T35" fmla="*/ 4 h 172"/>
                <a:gd name="T36" fmla="*/ 96 w 186"/>
                <a:gd name="T37" fmla="*/ 4 h 172"/>
                <a:gd name="T38" fmla="*/ 1 w 186"/>
                <a:gd name="T39" fmla="*/ 4 h 172"/>
                <a:gd name="T40" fmla="*/ 1 w 186"/>
                <a:gd name="T41" fmla="*/ 4 h 172"/>
                <a:gd name="T42" fmla="*/ 0 w 186"/>
                <a:gd name="T43" fmla="*/ 4 h 172"/>
                <a:gd name="T44" fmla="*/ 0 w 186"/>
                <a:gd name="T45" fmla="*/ 4 h 172"/>
                <a:gd name="T46" fmla="*/ 0 w 186"/>
                <a:gd name="T47" fmla="*/ 4 h 172"/>
                <a:gd name="T48" fmla="*/ 0 w 186"/>
                <a:gd name="T49" fmla="*/ 4 h 172"/>
                <a:gd name="T50" fmla="*/ 0 w 186"/>
                <a:gd name="T51" fmla="*/ 4 h 172"/>
                <a:gd name="T52" fmla="*/ 0 w 186"/>
                <a:gd name="T53" fmla="*/ 4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96 w 186"/>
                <a:gd name="T71" fmla="*/ 1 h 172"/>
                <a:gd name="T72" fmla="*/ 96 w 186"/>
                <a:gd name="T73" fmla="*/ 0 h 172"/>
                <a:gd name="T74" fmla="*/ 96 w 186"/>
                <a:gd name="T75" fmla="*/ 0 h 172"/>
                <a:gd name="T76" fmla="*/ 122 w 186"/>
                <a:gd name="T77" fmla="*/ 0 h 172"/>
                <a:gd name="T78" fmla="*/ 122 w 186"/>
                <a:gd name="T79" fmla="*/ 0 h 172"/>
                <a:gd name="T80" fmla="*/ 155 w 186"/>
                <a:gd name="T81" fmla="*/ 0 h 172"/>
                <a:gd name="T82" fmla="*/ 6799 w 186"/>
                <a:gd name="T83" fmla="*/ 0 h 172"/>
                <a:gd name="T84" fmla="*/ 6819 w 186"/>
                <a:gd name="T85" fmla="*/ 0 h 172"/>
                <a:gd name="T86" fmla="*/ 6870 w 186"/>
                <a:gd name="T87" fmla="*/ 0 h 172"/>
                <a:gd name="T88" fmla="*/ 6870 w 186"/>
                <a:gd name="T89" fmla="*/ 0 h 172"/>
                <a:gd name="T90" fmla="*/ 6910 w 186"/>
                <a:gd name="T91" fmla="*/ 0 h 172"/>
                <a:gd name="T92" fmla="*/ 6910 w 186"/>
                <a:gd name="T93" fmla="*/ 1 h 172"/>
                <a:gd name="T94" fmla="*/ 6920 w 186"/>
                <a:gd name="T95" fmla="*/ 1 h 172"/>
                <a:gd name="T96" fmla="*/ 6920 w 186"/>
                <a:gd name="T97" fmla="*/ 1 h 172"/>
                <a:gd name="T98" fmla="*/ 6920 w 186"/>
                <a:gd name="T99" fmla="*/ 2 h 172"/>
                <a:gd name="T100" fmla="*/ 6962 w 186"/>
                <a:gd name="T101" fmla="*/ 2 h 172"/>
                <a:gd name="T102" fmla="*/ 6962 w 186"/>
                <a:gd name="T103" fmla="*/ 2 h 172"/>
                <a:gd name="T104" fmla="*/ 7027 w 186"/>
                <a:gd name="T105" fmla="*/ 2 h 172"/>
                <a:gd name="T106" fmla="*/ 7027 w 186"/>
                <a:gd name="T107" fmla="*/ 2 h 172"/>
                <a:gd name="T108" fmla="*/ 7027 w 186"/>
                <a:gd name="T109" fmla="*/ 2 h 172"/>
                <a:gd name="T110" fmla="*/ 7027 w 186"/>
                <a:gd name="T111" fmla="*/ 4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6" name="Freeform 567"/>
            <p:cNvSpPr>
              <a:spLocks/>
            </p:cNvSpPr>
            <p:nvPr/>
          </p:nvSpPr>
          <p:spPr bwMode="auto">
            <a:xfrm>
              <a:off x="4383" y="3217"/>
              <a:ext cx="231" cy="134"/>
            </a:xfrm>
            <a:custGeom>
              <a:avLst/>
              <a:gdLst>
                <a:gd name="T0" fmla="*/ 7007 w 181"/>
                <a:gd name="T1" fmla="*/ 2 h 171"/>
                <a:gd name="T2" fmla="*/ 7007 w 181"/>
                <a:gd name="T3" fmla="*/ 2 h 171"/>
                <a:gd name="T4" fmla="*/ 7007 w 181"/>
                <a:gd name="T5" fmla="*/ 2 h 171"/>
                <a:gd name="T6" fmla="*/ 6926 w 181"/>
                <a:gd name="T7" fmla="*/ 2 h 171"/>
                <a:gd name="T8" fmla="*/ 6926 w 181"/>
                <a:gd name="T9" fmla="*/ 1 h 171"/>
                <a:gd name="T10" fmla="*/ 6901 w 181"/>
                <a:gd name="T11" fmla="*/ 1 h 171"/>
                <a:gd name="T12" fmla="*/ 6901 w 181"/>
                <a:gd name="T13" fmla="*/ 0 h 171"/>
                <a:gd name="T14" fmla="*/ 6885 w 181"/>
                <a:gd name="T15" fmla="*/ 0 h 171"/>
                <a:gd name="T16" fmla="*/ 6885 w 181"/>
                <a:gd name="T17" fmla="*/ 0 h 171"/>
                <a:gd name="T18" fmla="*/ 6885 w 181"/>
                <a:gd name="T19" fmla="*/ 0 h 171"/>
                <a:gd name="T20" fmla="*/ 6832 w 181"/>
                <a:gd name="T21" fmla="*/ 0 h 171"/>
                <a:gd name="T22" fmla="*/ 6832 w 181"/>
                <a:gd name="T23" fmla="*/ 0 h 171"/>
                <a:gd name="T24" fmla="*/ 123 w 181"/>
                <a:gd name="T25" fmla="*/ 0 h 171"/>
                <a:gd name="T26" fmla="*/ 123 w 181"/>
                <a:gd name="T27" fmla="*/ 0 h 171"/>
                <a:gd name="T28" fmla="*/ 96 w 181"/>
                <a:gd name="T29" fmla="*/ 0 h 171"/>
                <a:gd name="T30" fmla="*/ 96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4 h 171"/>
                <a:gd name="T50" fmla="*/ 0 w 181"/>
                <a:gd name="T51" fmla="*/ 4 h 171"/>
                <a:gd name="T52" fmla="*/ 0 w 181"/>
                <a:gd name="T53" fmla="*/ 4 h 171"/>
                <a:gd name="T54" fmla="*/ 0 w 181"/>
                <a:gd name="T55" fmla="*/ 4 h 171"/>
                <a:gd name="T56" fmla="*/ 0 w 181"/>
                <a:gd name="T57" fmla="*/ 4 h 171"/>
                <a:gd name="T58" fmla="*/ 1 w 181"/>
                <a:gd name="T59" fmla="*/ 4 h 171"/>
                <a:gd name="T60" fmla="*/ 1 w 181"/>
                <a:gd name="T61" fmla="*/ 4 h 171"/>
                <a:gd name="T62" fmla="*/ 96 w 181"/>
                <a:gd name="T63" fmla="*/ 4 h 171"/>
                <a:gd name="T64" fmla="*/ 96 w 181"/>
                <a:gd name="T65" fmla="*/ 4 h 171"/>
                <a:gd name="T66" fmla="*/ 123 w 181"/>
                <a:gd name="T67" fmla="*/ 4 h 171"/>
                <a:gd name="T68" fmla="*/ 123 w 181"/>
                <a:gd name="T69" fmla="*/ 4 h 171"/>
                <a:gd name="T70" fmla="*/ 6832 w 181"/>
                <a:gd name="T71" fmla="*/ 4 h 171"/>
                <a:gd name="T72" fmla="*/ 6832 w 181"/>
                <a:gd name="T73" fmla="*/ 4 h 171"/>
                <a:gd name="T74" fmla="*/ 6885 w 181"/>
                <a:gd name="T75" fmla="*/ 4 h 171"/>
                <a:gd name="T76" fmla="*/ 6885 w 181"/>
                <a:gd name="T77" fmla="*/ 4 h 171"/>
                <a:gd name="T78" fmla="*/ 6901 w 181"/>
                <a:gd name="T79" fmla="*/ 4 h 171"/>
                <a:gd name="T80" fmla="*/ 6901 w 181"/>
                <a:gd name="T81" fmla="*/ 4 h 171"/>
                <a:gd name="T82" fmla="*/ 6901 w 181"/>
                <a:gd name="T83" fmla="*/ 4 h 171"/>
                <a:gd name="T84" fmla="*/ 6926 w 181"/>
                <a:gd name="T85" fmla="*/ 4 h 171"/>
                <a:gd name="T86" fmla="*/ 6926 w 181"/>
                <a:gd name="T87" fmla="*/ 4 h 171"/>
                <a:gd name="T88" fmla="*/ 7007 w 181"/>
                <a:gd name="T89" fmla="*/ 4 h 171"/>
                <a:gd name="T90" fmla="*/ 7007 w 181"/>
                <a:gd name="T91" fmla="*/ 4 h 171"/>
                <a:gd name="T92" fmla="*/ 700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7" name="Freeform 568"/>
            <p:cNvSpPr>
              <a:spLocks/>
            </p:cNvSpPr>
            <p:nvPr/>
          </p:nvSpPr>
          <p:spPr bwMode="auto">
            <a:xfrm>
              <a:off x="4385" y="3217"/>
              <a:ext cx="229" cy="133"/>
            </a:xfrm>
            <a:custGeom>
              <a:avLst/>
              <a:gdLst>
                <a:gd name="T0" fmla="*/ 6636 w 180"/>
                <a:gd name="T1" fmla="*/ 5 h 168"/>
                <a:gd name="T2" fmla="*/ 6636 w 180"/>
                <a:gd name="T3" fmla="*/ 5 h 168"/>
                <a:gd name="T4" fmla="*/ 6580 w 180"/>
                <a:gd name="T5" fmla="*/ 5 h 168"/>
                <a:gd name="T6" fmla="*/ 6580 w 180"/>
                <a:gd name="T7" fmla="*/ 5 h 168"/>
                <a:gd name="T8" fmla="*/ 6538 w 180"/>
                <a:gd name="T9" fmla="*/ 5 h 168"/>
                <a:gd name="T10" fmla="*/ 6538 w 180"/>
                <a:gd name="T11" fmla="*/ 5 h 168"/>
                <a:gd name="T12" fmla="*/ 6534 w 180"/>
                <a:gd name="T13" fmla="*/ 5 h 168"/>
                <a:gd name="T14" fmla="*/ 6534 w 180"/>
                <a:gd name="T15" fmla="*/ 5 h 168"/>
                <a:gd name="T16" fmla="*/ 95 w 180"/>
                <a:gd name="T17" fmla="*/ 5 h 168"/>
                <a:gd name="T18" fmla="*/ 95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95 w 180"/>
                <a:gd name="T53" fmla="*/ 0 h 168"/>
                <a:gd name="T54" fmla="*/ 95 w 180"/>
                <a:gd name="T55" fmla="*/ 0 h 168"/>
                <a:gd name="T56" fmla="*/ 6534 w 180"/>
                <a:gd name="T57" fmla="*/ 0 h 168"/>
                <a:gd name="T58" fmla="*/ 6534 w 180"/>
                <a:gd name="T59" fmla="*/ 0 h 168"/>
                <a:gd name="T60" fmla="*/ 6534 w 180"/>
                <a:gd name="T61" fmla="*/ 0 h 168"/>
                <a:gd name="T62" fmla="*/ 6538 w 180"/>
                <a:gd name="T63" fmla="*/ 0 h 168"/>
                <a:gd name="T64" fmla="*/ 6538 w 180"/>
                <a:gd name="T65" fmla="*/ 0 h 168"/>
                <a:gd name="T66" fmla="*/ 6538 w 180"/>
                <a:gd name="T67" fmla="*/ 1 h 168"/>
                <a:gd name="T68" fmla="*/ 6580 w 180"/>
                <a:gd name="T69" fmla="*/ 1 h 168"/>
                <a:gd name="T70" fmla="*/ 6580 w 180"/>
                <a:gd name="T71" fmla="*/ 1 h 168"/>
                <a:gd name="T72" fmla="*/ 6636 w 180"/>
                <a:gd name="T73" fmla="*/ 2 h 168"/>
                <a:gd name="T74" fmla="*/ 6636 w 180"/>
                <a:gd name="T75" fmla="*/ 2 h 168"/>
                <a:gd name="T76" fmla="*/ 6636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8" name="Freeform 569"/>
            <p:cNvSpPr>
              <a:spLocks/>
            </p:cNvSpPr>
            <p:nvPr/>
          </p:nvSpPr>
          <p:spPr bwMode="auto">
            <a:xfrm>
              <a:off x="4409" y="3235"/>
              <a:ext cx="181" cy="97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96 w 142"/>
                <a:gd name="T7" fmla="*/ 0 h 124"/>
                <a:gd name="T8" fmla="*/ 96 w 142"/>
                <a:gd name="T9" fmla="*/ 0 h 124"/>
                <a:gd name="T10" fmla="*/ 122 w 142"/>
                <a:gd name="T11" fmla="*/ 0 h 124"/>
                <a:gd name="T12" fmla="*/ 122 w 142"/>
                <a:gd name="T13" fmla="*/ 0 h 124"/>
                <a:gd name="T14" fmla="*/ 156 w 142"/>
                <a:gd name="T15" fmla="*/ 0 h 124"/>
                <a:gd name="T16" fmla="*/ 5142 w 142"/>
                <a:gd name="T17" fmla="*/ 0 h 124"/>
                <a:gd name="T18" fmla="*/ 5181 w 142"/>
                <a:gd name="T19" fmla="*/ 0 h 124"/>
                <a:gd name="T20" fmla="*/ 5218 w 142"/>
                <a:gd name="T21" fmla="*/ 0 h 124"/>
                <a:gd name="T22" fmla="*/ 5218 w 142"/>
                <a:gd name="T23" fmla="*/ 0 h 124"/>
                <a:gd name="T24" fmla="*/ 5271 w 142"/>
                <a:gd name="T25" fmla="*/ 0 h 124"/>
                <a:gd name="T26" fmla="*/ 5271 w 142"/>
                <a:gd name="T27" fmla="*/ 1 h 124"/>
                <a:gd name="T28" fmla="*/ 5300 w 142"/>
                <a:gd name="T29" fmla="*/ 1 h 124"/>
                <a:gd name="T30" fmla="*/ 5300 w 142"/>
                <a:gd name="T31" fmla="*/ 1 h 124"/>
                <a:gd name="T32" fmla="*/ 5308 w 142"/>
                <a:gd name="T33" fmla="*/ 2 h 124"/>
                <a:gd name="T34" fmla="*/ 5308 w 142"/>
                <a:gd name="T35" fmla="*/ 2 h 124"/>
                <a:gd name="T36" fmla="*/ 5361 w 142"/>
                <a:gd name="T37" fmla="*/ 2 h 124"/>
                <a:gd name="T38" fmla="*/ 5361 w 142"/>
                <a:gd name="T39" fmla="*/ 2 h 124"/>
                <a:gd name="T40" fmla="*/ 5361 w 142"/>
                <a:gd name="T41" fmla="*/ 2 h 124"/>
                <a:gd name="T42" fmla="*/ 5361 w 142"/>
                <a:gd name="T43" fmla="*/ 3 h 124"/>
                <a:gd name="T44" fmla="*/ 5361 w 142"/>
                <a:gd name="T45" fmla="*/ 3 h 124"/>
                <a:gd name="T46" fmla="*/ 5308 w 142"/>
                <a:gd name="T47" fmla="*/ 3 h 124"/>
                <a:gd name="T48" fmla="*/ 5308 w 142"/>
                <a:gd name="T49" fmla="*/ 3 h 124"/>
                <a:gd name="T50" fmla="*/ 5300 w 142"/>
                <a:gd name="T51" fmla="*/ 3 h 124"/>
                <a:gd name="T52" fmla="*/ 5300 w 142"/>
                <a:gd name="T53" fmla="*/ 3 h 124"/>
                <a:gd name="T54" fmla="*/ 5271 w 142"/>
                <a:gd name="T55" fmla="*/ 3 h 124"/>
                <a:gd name="T56" fmla="*/ 5271 w 142"/>
                <a:gd name="T57" fmla="*/ 3 h 124"/>
                <a:gd name="T58" fmla="*/ 5218 w 142"/>
                <a:gd name="T59" fmla="*/ 3 h 124"/>
                <a:gd name="T60" fmla="*/ 5218 w 142"/>
                <a:gd name="T61" fmla="*/ 3 h 124"/>
                <a:gd name="T62" fmla="*/ 5181 w 142"/>
                <a:gd name="T63" fmla="*/ 3 h 124"/>
                <a:gd name="T64" fmla="*/ 5142 w 142"/>
                <a:gd name="T65" fmla="*/ 3 h 124"/>
                <a:gd name="T66" fmla="*/ 156 w 142"/>
                <a:gd name="T67" fmla="*/ 3 h 124"/>
                <a:gd name="T68" fmla="*/ 122 w 142"/>
                <a:gd name="T69" fmla="*/ 3 h 124"/>
                <a:gd name="T70" fmla="*/ 122 w 142"/>
                <a:gd name="T71" fmla="*/ 3 h 124"/>
                <a:gd name="T72" fmla="*/ 96 w 142"/>
                <a:gd name="T73" fmla="*/ 3 h 124"/>
                <a:gd name="T74" fmla="*/ 96 w 142"/>
                <a:gd name="T75" fmla="*/ 3 h 124"/>
                <a:gd name="T76" fmla="*/ 1 w 142"/>
                <a:gd name="T77" fmla="*/ 3 h 124"/>
                <a:gd name="T78" fmla="*/ 1 w 142"/>
                <a:gd name="T79" fmla="*/ 3 h 124"/>
                <a:gd name="T80" fmla="*/ 0 w 142"/>
                <a:gd name="T81" fmla="*/ 3 h 124"/>
                <a:gd name="T82" fmla="*/ 0 w 142"/>
                <a:gd name="T83" fmla="*/ 3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19" name="Freeform 570"/>
            <p:cNvSpPr>
              <a:spLocks/>
            </p:cNvSpPr>
            <p:nvPr/>
          </p:nvSpPr>
          <p:spPr bwMode="auto">
            <a:xfrm>
              <a:off x="4402" y="3230"/>
              <a:ext cx="196" cy="13"/>
            </a:xfrm>
            <a:custGeom>
              <a:avLst/>
              <a:gdLst>
                <a:gd name="T0" fmla="*/ 6248 w 153"/>
                <a:gd name="T1" fmla="*/ 2 h 17"/>
                <a:gd name="T2" fmla="*/ 6178 w 153"/>
                <a:gd name="T3" fmla="*/ 2 h 17"/>
                <a:gd name="T4" fmla="*/ 6178 w 153"/>
                <a:gd name="T5" fmla="*/ 2 h 17"/>
                <a:gd name="T6" fmla="*/ 6171 w 153"/>
                <a:gd name="T7" fmla="*/ 2 h 17"/>
                <a:gd name="T8" fmla="*/ 6171 w 153"/>
                <a:gd name="T9" fmla="*/ 2 h 17"/>
                <a:gd name="T10" fmla="*/ 6171 w 153"/>
                <a:gd name="T11" fmla="*/ 1 h 17"/>
                <a:gd name="T12" fmla="*/ 6126 w 153"/>
                <a:gd name="T13" fmla="*/ 1 h 17"/>
                <a:gd name="T14" fmla="*/ 6126 w 153"/>
                <a:gd name="T15" fmla="*/ 1 h 17"/>
                <a:gd name="T16" fmla="*/ 6067 w 153"/>
                <a:gd name="T17" fmla="*/ 0 h 17"/>
                <a:gd name="T18" fmla="*/ 6067 w 153"/>
                <a:gd name="T19" fmla="*/ 0 h 17"/>
                <a:gd name="T20" fmla="*/ 6027 w 153"/>
                <a:gd name="T21" fmla="*/ 0 h 17"/>
                <a:gd name="T22" fmla="*/ 5986 w 153"/>
                <a:gd name="T23" fmla="*/ 0 h 17"/>
                <a:gd name="T24" fmla="*/ 124 w 153"/>
                <a:gd name="T25" fmla="*/ 0 h 17"/>
                <a:gd name="T26" fmla="*/ 124 w 153"/>
                <a:gd name="T27" fmla="*/ 0 h 17"/>
                <a:gd name="T28" fmla="*/ 97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61 w 153"/>
                <a:gd name="T41" fmla="*/ 2 h 17"/>
                <a:gd name="T42" fmla="*/ 286 w 153"/>
                <a:gd name="T43" fmla="*/ 2 h 17"/>
                <a:gd name="T44" fmla="*/ 286 w 153"/>
                <a:gd name="T45" fmla="*/ 2 h 17"/>
                <a:gd name="T46" fmla="*/ 334 w 153"/>
                <a:gd name="T47" fmla="*/ 2 h 17"/>
                <a:gd name="T48" fmla="*/ 334 w 153"/>
                <a:gd name="T49" fmla="*/ 2 h 17"/>
                <a:gd name="T50" fmla="*/ 334 w 153"/>
                <a:gd name="T51" fmla="*/ 2 h 17"/>
                <a:gd name="T52" fmla="*/ 366 w 153"/>
                <a:gd name="T53" fmla="*/ 2 h 17"/>
                <a:gd name="T54" fmla="*/ 428 w 153"/>
                <a:gd name="T55" fmla="*/ 2 h 17"/>
                <a:gd name="T56" fmla="*/ 5712 w 153"/>
                <a:gd name="T57" fmla="*/ 2 h 17"/>
                <a:gd name="T58" fmla="*/ 5798 w 153"/>
                <a:gd name="T59" fmla="*/ 2 h 17"/>
                <a:gd name="T60" fmla="*/ 5817 w 153"/>
                <a:gd name="T61" fmla="*/ 2 h 17"/>
                <a:gd name="T62" fmla="*/ 5817 w 153"/>
                <a:gd name="T63" fmla="*/ 2 h 17"/>
                <a:gd name="T64" fmla="*/ 5856 w 153"/>
                <a:gd name="T65" fmla="*/ 2 h 17"/>
                <a:gd name="T66" fmla="*/ 5856 w 153"/>
                <a:gd name="T67" fmla="*/ 2 h 17"/>
                <a:gd name="T68" fmla="*/ 5856 w 153"/>
                <a:gd name="T69" fmla="*/ 2 h 17"/>
                <a:gd name="T70" fmla="*/ 5895 w 153"/>
                <a:gd name="T71" fmla="*/ 2 h 17"/>
                <a:gd name="T72" fmla="*/ 6248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0" name="Freeform 571"/>
            <p:cNvSpPr>
              <a:spLocks/>
            </p:cNvSpPr>
            <p:nvPr/>
          </p:nvSpPr>
          <p:spPr bwMode="auto">
            <a:xfrm>
              <a:off x="4400" y="3231"/>
              <a:ext cx="21" cy="106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3 h 135"/>
                <a:gd name="T16" fmla="*/ 0 w 17"/>
                <a:gd name="T17" fmla="*/ 3 h 135"/>
                <a:gd name="T18" fmla="*/ 0 w 17"/>
                <a:gd name="T19" fmla="*/ 3 h 135"/>
                <a:gd name="T20" fmla="*/ 0 w 17"/>
                <a:gd name="T21" fmla="*/ 3 h 135"/>
                <a:gd name="T22" fmla="*/ 0 w 17"/>
                <a:gd name="T23" fmla="*/ 3 h 135"/>
                <a:gd name="T24" fmla="*/ 1 w 17"/>
                <a:gd name="T25" fmla="*/ 3 h 135"/>
                <a:gd name="T26" fmla="*/ 2 w 17"/>
                <a:gd name="T27" fmla="*/ 3 h 135"/>
                <a:gd name="T28" fmla="*/ 2 w 17"/>
                <a:gd name="T29" fmla="*/ 3 h 135"/>
                <a:gd name="T30" fmla="*/ 75 w 17"/>
                <a:gd name="T31" fmla="*/ 3 h 135"/>
                <a:gd name="T32" fmla="*/ 392 w 17"/>
                <a:gd name="T33" fmla="*/ 3 h 135"/>
                <a:gd name="T34" fmla="*/ 352 w 17"/>
                <a:gd name="T35" fmla="*/ 3 h 135"/>
                <a:gd name="T36" fmla="*/ 352 w 17"/>
                <a:gd name="T37" fmla="*/ 3 h 135"/>
                <a:gd name="T38" fmla="*/ 330 w 17"/>
                <a:gd name="T39" fmla="*/ 3 h 135"/>
                <a:gd name="T40" fmla="*/ 330 w 17"/>
                <a:gd name="T41" fmla="*/ 3 h 135"/>
                <a:gd name="T42" fmla="*/ 317 w 17"/>
                <a:gd name="T43" fmla="*/ 3 h 135"/>
                <a:gd name="T44" fmla="*/ 317 w 17"/>
                <a:gd name="T45" fmla="*/ 3 h 135"/>
                <a:gd name="T46" fmla="*/ 317 w 17"/>
                <a:gd name="T47" fmla="*/ 2 h 135"/>
                <a:gd name="T48" fmla="*/ 317 w 17"/>
                <a:gd name="T49" fmla="*/ 2 h 135"/>
                <a:gd name="T50" fmla="*/ 317 w 17"/>
                <a:gd name="T51" fmla="*/ 2 h 135"/>
                <a:gd name="T52" fmla="*/ 330 w 17"/>
                <a:gd name="T53" fmla="*/ 2 h 135"/>
                <a:gd name="T54" fmla="*/ 352 w 17"/>
                <a:gd name="T55" fmla="*/ 2 h 135"/>
                <a:gd name="T56" fmla="*/ 352 w 17"/>
                <a:gd name="T57" fmla="*/ 2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1" name="Freeform 572"/>
            <p:cNvSpPr>
              <a:spLocks/>
            </p:cNvSpPr>
            <p:nvPr/>
          </p:nvSpPr>
          <p:spPr bwMode="auto">
            <a:xfrm>
              <a:off x="4402" y="3232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2" name="Freeform 573"/>
            <p:cNvSpPr>
              <a:spLocks/>
            </p:cNvSpPr>
            <p:nvPr/>
          </p:nvSpPr>
          <p:spPr bwMode="auto">
            <a:xfrm>
              <a:off x="4402" y="3230"/>
              <a:ext cx="196" cy="13"/>
            </a:xfrm>
            <a:custGeom>
              <a:avLst/>
              <a:gdLst>
                <a:gd name="T0" fmla="*/ 6248 w 153"/>
                <a:gd name="T1" fmla="*/ 2 h 17"/>
                <a:gd name="T2" fmla="*/ 6178 w 153"/>
                <a:gd name="T3" fmla="*/ 2 h 17"/>
                <a:gd name="T4" fmla="*/ 6178 w 153"/>
                <a:gd name="T5" fmla="*/ 2 h 17"/>
                <a:gd name="T6" fmla="*/ 6171 w 153"/>
                <a:gd name="T7" fmla="*/ 2 h 17"/>
                <a:gd name="T8" fmla="*/ 6171 w 153"/>
                <a:gd name="T9" fmla="*/ 2 h 17"/>
                <a:gd name="T10" fmla="*/ 6171 w 153"/>
                <a:gd name="T11" fmla="*/ 2 h 17"/>
                <a:gd name="T12" fmla="*/ 6126 w 153"/>
                <a:gd name="T13" fmla="*/ 2 h 17"/>
                <a:gd name="T14" fmla="*/ 6126 w 153"/>
                <a:gd name="T15" fmla="*/ 2 h 17"/>
                <a:gd name="T16" fmla="*/ 6067 w 153"/>
                <a:gd name="T17" fmla="*/ 0 h 17"/>
                <a:gd name="T18" fmla="*/ 6067 w 153"/>
                <a:gd name="T19" fmla="*/ 0 h 17"/>
                <a:gd name="T20" fmla="*/ 6027 w 153"/>
                <a:gd name="T21" fmla="*/ 0 h 17"/>
                <a:gd name="T22" fmla="*/ 5986 w 153"/>
                <a:gd name="T23" fmla="*/ 0 h 17"/>
                <a:gd name="T24" fmla="*/ 124 w 153"/>
                <a:gd name="T25" fmla="*/ 0 h 17"/>
                <a:gd name="T26" fmla="*/ 124 w 153"/>
                <a:gd name="T27" fmla="*/ 0 h 17"/>
                <a:gd name="T28" fmla="*/ 97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3" name="Freeform 574"/>
            <p:cNvSpPr>
              <a:spLocks/>
            </p:cNvSpPr>
            <p:nvPr/>
          </p:nvSpPr>
          <p:spPr bwMode="auto">
            <a:xfrm>
              <a:off x="4366" y="3380"/>
              <a:ext cx="273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7692 w 215"/>
                <a:gd name="T5" fmla="*/ 0 h 72"/>
                <a:gd name="T6" fmla="*/ 7692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4" name="Freeform 575"/>
            <p:cNvSpPr>
              <a:spLocks/>
            </p:cNvSpPr>
            <p:nvPr/>
          </p:nvSpPr>
          <p:spPr bwMode="auto">
            <a:xfrm>
              <a:off x="4363" y="3380"/>
              <a:ext cx="279" cy="18"/>
            </a:xfrm>
            <a:custGeom>
              <a:avLst/>
              <a:gdLst>
                <a:gd name="T0" fmla="*/ 2998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8257 w 219"/>
                <a:gd name="T7" fmla="*/ 2 h 23"/>
                <a:gd name="T8" fmla="*/ 8133 w 219"/>
                <a:gd name="T9" fmla="*/ 0 h 23"/>
                <a:gd name="T10" fmla="*/ 5191 w 219"/>
                <a:gd name="T11" fmla="*/ 0 h 23"/>
                <a:gd name="T12" fmla="*/ 2998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5" name="Freeform 576"/>
            <p:cNvSpPr>
              <a:spLocks/>
            </p:cNvSpPr>
            <p:nvPr/>
          </p:nvSpPr>
          <p:spPr bwMode="auto">
            <a:xfrm>
              <a:off x="4555" y="3385"/>
              <a:ext cx="70" cy="13"/>
            </a:xfrm>
            <a:custGeom>
              <a:avLst/>
              <a:gdLst>
                <a:gd name="T0" fmla="*/ 0 w 56"/>
                <a:gd name="T1" fmla="*/ 2 h 17"/>
                <a:gd name="T2" fmla="*/ 529 w 56"/>
                <a:gd name="T3" fmla="*/ 2 h 17"/>
                <a:gd name="T4" fmla="*/ 529 w 56"/>
                <a:gd name="T5" fmla="*/ 0 h 17"/>
                <a:gd name="T6" fmla="*/ 1008 w 56"/>
                <a:gd name="T7" fmla="*/ 0 h 17"/>
                <a:gd name="T8" fmla="*/ 1008 w 56"/>
                <a:gd name="T9" fmla="*/ 2 h 17"/>
                <a:gd name="T10" fmla="*/ 1575 w 56"/>
                <a:gd name="T11" fmla="*/ 2 h 17"/>
                <a:gd name="T12" fmla="*/ 1575 w 56"/>
                <a:gd name="T13" fmla="*/ 2 h 17"/>
                <a:gd name="T14" fmla="*/ 1008 w 56"/>
                <a:gd name="T15" fmla="*/ 2 h 17"/>
                <a:gd name="T16" fmla="*/ 1008 w 56"/>
                <a:gd name="T17" fmla="*/ 2 h 17"/>
                <a:gd name="T18" fmla="*/ 529 w 56"/>
                <a:gd name="T19" fmla="*/ 2 h 17"/>
                <a:gd name="T20" fmla="*/ 529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6" name="Freeform 577"/>
            <p:cNvSpPr>
              <a:spLocks/>
            </p:cNvSpPr>
            <p:nvPr/>
          </p:nvSpPr>
          <p:spPr bwMode="auto">
            <a:xfrm>
              <a:off x="4555" y="3390"/>
              <a:ext cx="21" cy="13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2 h 17"/>
                <a:gd name="T4" fmla="*/ 392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7" name="Freeform 578"/>
            <p:cNvSpPr>
              <a:spLocks/>
            </p:cNvSpPr>
            <p:nvPr/>
          </p:nvSpPr>
          <p:spPr bwMode="auto">
            <a:xfrm>
              <a:off x="4579" y="3385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392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8" name="Freeform 579"/>
            <p:cNvSpPr>
              <a:spLocks/>
            </p:cNvSpPr>
            <p:nvPr/>
          </p:nvSpPr>
          <p:spPr bwMode="auto">
            <a:xfrm>
              <a:off x="4624" y="3392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29" name="Freeform 580"/>
            <p:cNvSpPr>
              <a:spLocks/>
            </p:cNvSpPr>
            <p:nvPr/>
          </p:nvSpPr>
          <p:spPr bwMode="auto">
            <a:xfrm>
              <a:off x="4600" y="3385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0" name="Freeform 581"/>
            <p:cNvSpPr>
              <a:spLocks/>
            </p:cNvSpPr>
            <p:nvPr/>
          </p:nvSpPr>
          <p:spPr bwMode="auto">
            <a:xfrm>
              <a:off x="4580" y="3388"/>
              <a:ext cx="21" cy="14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2 h 17"/>
                <a:gd name="T4" fmla="*/ 392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1" name="Freeform 582"/>
            <p:cNvSpPr>
              <a:spLocks/>
            </p:cNvSpPr>
            <p:nvPr/>
          </p:nvSpPr>
          <p:spPr bwMode="auto">
            <a:xfrm>
              <a:off x="4557" y="3391"/>
              <a:ext cx="68" cy="13"/>
            </a:xfrm>
            <a:custGeom>
              <a:avLst/>
              <a:gdLst>
                <a:gd name="T0" fmla="*/ 0 w 54"/>
                <a:gd name="T1" fmla="*/ 0 h 17"/>
                <a:gd name="T2" fmla="*/ 1665 w 54"/>
                <a:gd name="T3" fmla="*/ 0 h 17"/>
                <a:gd name="T4" fmla="*/ 1665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2" name="Freeform 583"/>
            <p:cNvSpPr>
              <a:spLocks/>
            </p:cNvSpPr>
            <p:nvPr/>
          </p:nvSpPr>
          <p:spPr bwMode="auto">
            <a:xfrm>
              <a:off x="4579" y="3386"/>
              <a:ext cx="24" cy="13"/>
            </a:xfrm>
            <a:custGeom>
              <a:avLst/>
              <a:gdLst>
                <a:gd name="T0" fmla="*/ 619 w 19"/>
                <a:gd name="T1" fmla="*/ 2 h 17"/>
                <a:gd name="T2" fmla="*/ 560 w 19"/>
                <a:gd name="T3" fmla="*/ 2 h 17"/>
                <a:gd name="T4" fmla="*/ 560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3" name="Freeform 584"/>
            <p:cNvSpPr>
              <a:spLocks/>
            </p:cNvSpPr>
            <p:nvPr/>
          </p:nvSpPr>
          <p:spPr bwMode="auto">
            <a:xfrm>
              <a:off x="4496" y="3393"/>
              <a:ext cx="21" cy="13"/>
            </a:xfrm>
            <a:custGeom>
              <a:avLst/>
              <a:gdLst>
                <a:gd name="T0" fmla="*/ 392 w 17"/>
                <a:gd name="T1" fmla="*/ 0 h 17"/>
                <a:gd name="T2" fmla="*/ 392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392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4" name="Freeform 585"/>
            <p:cNvSpPr>
              <a:spLocks/>
            </p:cNvSpPr>
            <p:nvPr/>
          </p:nvSpPr>
          <p:spPr bwMode="auto">
            <a:xfrm>
              <a:off x="4496" y="3393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392 w 17"/>
                <a:gd name="T3" fmla="*/ 0 h 17"/>
                <a:gd name="T4" fmla="*/ 392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5" name="Freeform 586"/>
            <p:cNvSpPr>
              <a:spLocks/>
            </p:cNvSpPr>
            <p:nvPr/>
          </p:nvSpPr>
          <p:spPr bwMode="auto">
            <a:xfrm>
              <a:off x="4477" y="3387"/>
              <a:ext cx="55" cy="13"/>
            </a:xfrm>
            <a:custGeom>
              <a:avLst/>
              <a:gdLst>
                <a:gd name="T0" fmla="*/ 368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368 w 44"/>
                <a:gd name="T7" fmla="*/ 2 h 17"/>
                <a:gd name="T8" fmla="*/ 368 w 44"/>
                <a:gd name="T9" fmla="*/ 0 h 17"/>
                <a:gd name="T10" fmla="*/ 806 w 44"/>
                <a:gd name="T11" fmla="*/ 0 h 17"/>
                <a:gd name="T12" fmla="*/ 806 w 44"/>
                <a:gd name="T13" fmla="*/ 2 h 17"/>
                <a:gd name="T14" fmla="*/ 1220 w 44"/>
                <a:gd name="T15" fmla="*/ 2 h 17"/>
                <a:gd name="T16" fmla="*/ 1220 w 44"/>
                <a:gd name="T17" fmla="*/ 2 h 17"/>
                <a:gd name="T18" fmla="*/ 806 w 44"/>
                <a:gd name="T19" fmla="*/ 2 h 17"/>
                <a:gd name="T20" fmla="*/ 368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6" name="Freeform 587"/>
            <p:cNvSpPr>
              <a:spLocks/>
            </p:cNvSpPr>
            <p:nvPr/>
          </p:nvSpPr>
          <p:spPr bwMode="auto">
            <a:xfrm>
              <a:off x="4496" y="3387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392 w 17"/>
                <a:gd name="T3" fmla="*/ 0 h 17"/>
                <a:gd name="T4" fmla="*/ 392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7" name="Freeform 588"/>
            <p:cNvSpPr>
              <a:spLocks/>
            </p:cNvSpPr>
            <p:nvPr/>
          </p:nvSpPr>
          <p:spPr bwMode="auto">
            <a:xfrm>
              <a:off x="4434" y="3384"/>
              <a:ext cx="26" cy="14"/>
            </a:xfrm>
            <a:custGeom>
              <a:avLst/>
              <a:gdLst>
                <a:gd name="T0" fmla="*/ 287 w 20"/>
                <a:gd name="T1" fmla="*/ 2 h 17"/>
                <a:gd name="T2" fmla="*/ 170 w 20"/>
                <a:gd name="T3" fmla="*/ 2 h 17"/>
                <a:gd name="T4" fmla="*/ 131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131 w 20"/>
                <a:gd name="T25" fmla="*/ 1 h 17"/>
                <a:gd name="T26" fmla="*/ 170 w 20"/>
                <a:gd name="T27" fmla="*/ 0 h 17"/>
                <a:gd name="T28" fmla="*/ 221 w 20"/>
                <a:gd name="T29" fmla="*/ 0 h 17"/>
                <a:gd name="T30" fmla="*/ 287 w 20"/>
                <a:gd name="T31" fmla="*/ 0 h 17"/>
                <a:gd name="T32" fmla="*/ 630 w 20"/>
                <a:gd name="T33" fmla="*/ 0 h 17"/>
                <a:gd name="T34" fmla="*/ 676 w 20"/>
                <a:gd name="T35" fmla="*/ 0 h 17"/>
                <a:gd name="T36" fmla="*/ 754 w 20"/>
                <a:gd name="T37" fmla="*/ 0 h 17"/>
                <a:gd name="T38" fmla="*/ 819 w 20"/>
                <a:gd name="T39" fmla="*/ 1 h 17"/>
                <a:gd name="T40" fmla="*/ 879 w 20"/>
                <a:gd name="T41" fmla="*/ 2 h 17"/>
                <a:gd name="T42" fmla="*/ 879 w 20"/>
                <a:gd name="T43" fmla="*/ 2 h 17"/>
                <a:gd name="T44" fmla="*/ 916 w 20"/>
                <a:gd name="T45" fmla="*/ 2 h 17"/>
                <a:gd name="T46" fmla="*/ 916 w 20"/>
                <a:gd name="T47" fmla="*/ 2 h 17"/>
                <a:gd name="T48" fmla="*/ 916 w 20"/>
                <a:gd name="T49" fmla="*/ 2 h 17"/>
                <a:gd name="T50" fmla="*/ 916 w 20"/>
                <a:gd name="T51" fmla="*/ 2 h 17"/>
                <a:gd name="T52" fmla="*/ 879 w 20"/>
                <a:gd name="T53" fmla="*/ 2 h 17"/>
                <a:gd name="T54" fmla="*/ 819 w 20"/>
                <a:gd name="T55" fmla="*/ 2 h 17"/>
                <a:gd name="T56" fmla="*/ 754 w 20"/>
                <a:gd name="T57" fmla="*/ 2 h 17"/>
                <a:gd name="T58" fmla="*/ 676 w 20"/>
                <a:gd name="T59" fmla="*/ 2 h 17"/>
                <a:gd name="T60" fmla="*/ 676 w 20"/>
                <a:gd name="T61" fmla="*/ 2 h 17"/>
                <a:gd name="T62" fmla="*/ 630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8" name="Freeform 589"/>
            <p:cNvSpPr>
              <a:spLocks/>
            </p:cNvSpPr>
            <p:nvPr/>
          </p:nvSpPr>
          <p:spPr bwMode="auto">
            <a:xfrm>
              <a:off x="4465" y="3380"/>
              <a:ext cx="22" cy="30"/>
            </a:xfrm>
            <a:custGeom>
              <a:avLst/>
              <a:gdLst>
                <a:gd name="T0" fmla="*/ 370 w 17"/>
                <a:gd name="T1" fmla="*/ 0 h 38"/>
                <a:gd name="T2" fmla="*/ 0 w 17"/>
                <a:gd name="T3" fmla="*/ 2 h 38"/>
                <a:gd name="T4" fmla="*/ 765 w 17"/>
                <a:gd name="T5" fmla="*/ 2 h 38"/>
                <a:gd name="T6" fmla="*/ 765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39" name="Freeform 590"/>
            <p:cNvSpPr>
              <a:spLocks/>
            </p:cNvSpPr>
            <p:nvPr/>
          </p:nvSpPr>
          <p:spPr bwMode="auto">
            <a:xfrm>
              <a:off x="4539" y="3380"/>
              <a:ext cx="22" cy="57"/>
            </a:xfrm>
            <a:custGeom>
              <a:avLst/>
              <a:gdLst>
                <a:gd name="T0" fmla="*/ 0 w 17"/>
                <a:gd name="T1" fmla="*/ 0 h 72"/>
                <a:gd name="T2" fmla="*/ 765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0" name="Freeform 591"/>
            <p:cNvSpPr>
              <a:spLocks/>
            </p:cNvSpPr>
            <p:nvPr/>
          </p:nvSpPr>
          <p:spPr bwMode="auto">
            <a:xfrm>
              <a:off x="4381" y="3414"/>
              <a:ext cx="319" cy="32"/>
            </a:xfrm>
            <a:custGeom>
              <a:avLst/>
              <a:gdLst>
                <a:gd name="T0" fmla="*/ 0 w 250"/>
                <a:gd name="T1" fmla="*/ 2 h 41"/>
                <a:gd name="T2" fmla="*/ 9650 w 250"/>
                <a:gd name="T3" fmla="*/ 2 h 41"/>
                <a:gd name="T4" fmla="*/ 9273 w 250"/>
                <a:gd name="T5" fmla="*/ 0 h 41"/>
                <a:gd name="T6" fmla="*/ 41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1" name="Freeform 592"/>
            <p:cNvSpPr>
              <a:spLocks/>
            </p:cNvSpPr>
            <p:nvPr/>
          </p:nvSpPr>
          <p:spPr bwMode="auto">
            <a:xfrm>
              <a:off x="4381" y="3446"/>
              <a:ext cx="320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501 w 251"/>
                <a:gd name="T5" fmla="*/ 0 h 17"/>
                <a:gd name="T6" fmla="*/ 957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2" name="Freeform 593"/>
            <p:cNvSpPr>
              <a:spLocks/>
            </p:cNvSpPr>
            <p:nvPr/>
          </p:nvSpPr>
          <p:spPr bwMode="auto">
            <a:xfrm>
              <a:off x="4402" y="3419"/>
              <a:ext cx="285" cy="22"/>
            </a:xfrm>
            <a:custGeom>
              <a:avLst/>
              <a:gdLst>
                <a:gd name="T0" fmla="*/ 0 w 223"/>
                <a:gd name="T1" fmla="*/ 2 h 28"/>
                <a:gd name="T2" fmla="*/ 8808 w 223"/>
                <a:gd name="T3" fmla="*/ 2 h 28"/>
                <a:gd name="T4" fmla="*/ 8464 w 223"/>
                <a:gd name="T5" fmla="*/ 0 h 28"/>
                <a:gd name="T6" fmla="*/ 328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3" name="Freeform 594"/>
            <p:cNvSpPr>
              <a:spLocks/>
            </p:cNvSpPr>
            <p:nvPr/>
          </p:nvSpPr>
          <p:spPr bwMode="auto">
            <a:xfrm>
              <a:off x="5192" y="2840"/>
              <a:ext cx="262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565 w 206"/>
                <a:gd name="T5" fmla="*/ 0 h 20"/>
                <a:gd name="T6" fmla="*/ 7565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4" name="Freeform 595"/>
            <p:cNvSpPr>
              <a:spLocks/>
            </p:cNvSpPr>
            <p:nvPr/>
          </p:nvSpPr>
          <p:spPr bwMode="auto">
            <a:xfrm>
              <a:off x="5182" y="2765"/>
              <a:ext cx="279" cy="26"/>
            </a:xfrm>
            <a:custGeom>
              <a:avLst/>
              <a:gdLst>
                <a:gd name="T0" fmla="*/ 6686 w 220"/>
                <a:gd name="T1" fmla="*/ 0 h 34"/>
                <a:gd name="T2" fmla="*/ 7752 w 220"/>
                <a:gd name="T3" fmla="*/ 2 h 34"/>
                <a:gd name="T4" fmla="*/ 0 w 220"/>
                <a:gd name="T5" fmla="*/ 2 h 34"/>
                <a:gd name="T6" fmla="*/ 1041 w 220"/>
                <a:gd name="T7" fmla="*/ 0 h 34"/>
                <a:gd name="T8" fmla="*/ 6686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5" name="Freeform 596"/>
            <p:cNvSpPr>
              <a:spLocks/>
            </p:cNvSpPr>
            <p:nvPr/>
          </p:nvSpPr>
          <p:spPr bwMode="auto">
            <a:xfrm>
              <a:off x="5254" y="2761"/>
              <a:ext cx="133" cy="19"/>
            </a:xfrm>
            <a:custGeom>
              <a:avLst/>
              <a:gdLst>
                <a:gd name="T0" fmla="*/ 4059 w 104"/>
                <a:gd name="T1" fmla="*/ 2 h 24"/>
                <a:gd name="T2" fmla="*/ 4035 w 104"/>
                <a:gd name="T3" fmla="*/ 2 h 24"/>
                <a:gd name="T4" fmla="*/ 3895 w 104"/>
                <a:gd name="T5" fmla="*/ 2 h 24"/>
                <a:gd name="T6" fmla="*/ 3705 w 104"/>
                <a:gd name="T7" fmla="*/ 2 h 24"/>
                <a:gd name="T8" fmla="*/ 3485 w 104"/>
                <a:gd name="T9" fmla="*/ 2 h 24"/>
                <a:gd name="T10" fmla="*/ 3174 w 104"/>
                <a:gd name="T11" fmla="*/ 2 h 24"/>
                <a:gd name="T12" fmla="*/ 2890 w 104"/>
                <a:gd name="T13" fmla="*/ 1 h 24"/>
                <a:gd name="T14" fmla="*/ 2563 w 104"/>
                <a:gd name="T15" fmla="*/ 0 h 24"/>
                <a:gd name="T16" fmla="*/ 2198 w 104"/>
                <a:gd name="T17" fmla="*/ 0 h 24"/>
                <a:gd name="T18" fmla="*/ 1840 w 104"/>
                <a:gd name="T19" fmla="*/ 0 h 24"/>
                <a:gd name="T20" fmla="*/ 1464 w 104"/>
                <a:gd name="T21" fmla="*/ 0 h 24"/>
                <a:gd name="T22" fmla="*/ 1145 w 104"/>
                <a:gd name="T23" fmla="*/ 1 h 24"/>
                <a:gd name="T24" fmla="*/ 866 w 104"/>
                <a:gd name="T25" fmla="*/ 2 h 24"/>
                <a:gd name="T26" fmla="*/ 547 w 104"/>
                <a:gd name="T27" fmla="*/ 2 h 24"/>
                <a:gd name="T28" fmla="*/ 329 w 104"/>
                <a:gd name="T29" fmla="*/ 2 h 24"/>
                <a:gd name="T30" fmla="*/ 157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7 w 104"/>
                <a:gd name="T41" fmla="*/ 2 h 24"/>
                <a:gd name="T42" fmla="*/ 329 w 104"/>
                <a:gd name="T43" fmla="*/ 2 h 24"/>
                <a:gd name="T44" fmla="*/ 547 w 104"/>
                <a:gd name="T45" fmla="*/ 2 h 24"/>
                <a:gd name="T46" fmla="*/ 866 w 104"/>
                <a:gd name="T47" fmla="*/ 2 h 24"/>
                <a:gd name="T48" fmla="*/ 1145 w 104"/>
                <a:gd name="T49" fmla="*/ 2 h 24"/>
                <a:gd name="T50" fmla="*/ 1464 w 104"/>
                <a:gd name="T51" fmla="*/ 2 h 24"/>
                <a:gd name="T52" fmla="*/ 1840 w 104"/>
                <a:gd name="T53" fmla="*/ 2 h 24"/>
                <a:gd name="T54" fmla="*/ 2198 w 104"/>
                <a:gd name="T55" fmla="*/ 2 h 24"/>
                <a:gd name="T56" fmla="*/ 2563 w 104"/>
                <a:gd name="T57" fmla="*/ 2 h 24"/>
                <a:gd name="T58" fmla="*/ 2890 w 104"/>
                <a:gd name="T59" fmla="*/ 2 h 24"/>
                <a:gd name="T60" fmla="*/ 3174 w 104"/>
                <a:gd name="T61" fmla="*/ 2 h 24"/>
                <a:gd name="T62" fmla="*/ 3485 w 104"/>
                <a:gd name="T63" fmla="*/ 2 h 24"/>
                <a:gd name="T64" fmla="*/ 3705 w 104"/>
                <a:gd name="T65" fmla="*/ 2 h 24"/>
                <a:gd name="T66" fmla="*/ 3895 w 104"/>
                <a:gd name="T67" fmla="*/ 2 h 24"/>
                <a:gd name="T68" fmla="*/ 4035 w 104"/>
                <a:gd name="T69" fmla="*/ 2 h 24"/>
                <a:gd name="T70" fmla="*/ 4059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6" name="Freeform 597"/>
            <p:cNvSpPr>
              <a:spLocks/>
            </p:cNvSpPr>
            <p:nvPr/>
          </p:nvSpPr>
          <p:spPr bwMode="auto">
            <a:xfrm>
              <a:off x="5254" y="2771"/>
              <a:ext cx="133" cy="13"/>
            </a:xfrm>
            <a:custGeom>
              <a:avLst/>
              <a:gdLst>
                <a:gd name="T0" fmla="*/ 4059 w 104"/>
                <a:gd name="T1" fmla="*/ 2 h 17"/>
                <a:gd name="T2" fmla="*/ 4035 w 104"/>
                <a:gd name="T3" fmla="*/ 2 h 17"/>
                <a:gd name="T4" fmla="*/ 3895 w 104"/>
                <a:gd name="T5" fmla="*/ 2 h 17"/>
                <a:gd name="T6" fmla="*/ 3705 w 104"/>
                <a:gd name="T7" fmla="*/ 2 h 17"/>
                <a:gd name="T8" fmla="*/ 3485 w 104"/>
                <a:gd name="T9" fmla="*/ 2 h 17"/>
                <a:gd name="T10" fmla="*/ 3174 w 104"/>
                <a:gd name="T11" fmla="*/ 2 h 17"/>
                <a:gd name="T12" fmla="*/ 2890 w 104"/>
                <a:gd name="T13" fmla="*/ 2 h 17"/>
                <a:gd name="T14" fmla="*/ 2563 w 104"/>
                <a:gd name="T15" fmla="*/ 2 h 17"/>
                <a:gd name="T16" fmla="*/ 2198 w 104"/>
                <a:gd name="T17" fmla="*/ 2 h 17"/>
                <a:gd name="T18" fmla="*/ 1840 w 104"/>
                <a:gd name="T19" fmla="*/ 2 h 17"/>
                <a:gd name="T20" fmla="*/ 1464 w 104"/>
                <a:gd name="T21" fmla="*/ 2 h 17"/>
                <a:gd name="T22" fmla="*/ 1145 w 104"/>
                <a:gd name="T23" fmla="*/ 2 h 17"/>
                <a:gd name="T24" fmla="*/ 866 w 104"/>
                <a:gd name="T25" fmla="*/ 2 h 17"/>
                <a:gd name="T26" fmla="*/ 547 w 104"/>
                <a:gd name="T27" fmla="*/ 2 h 17"/>
                <a:gd name="T28" fmla="*/ 329 w 104"/>
                <a:gd name="T29" fmla="*/ 2 h 17"/>
                <a:gd name="T30" fmla="*/ 157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23 w 104"/>
                <a:gd name="T41" fmla="*/ 2 h 17"/>
                <a:gd name="T42" fmla="*/ 257 w 104"/>
                <a:gd name="T43" fmla="*/ 2 h 17"/>
                <a:gd name="T44" fmla="*/ 466 w 104"/>
                <a:gd name="T45" fmla="*/ 2 h 17"/>
                <a:gd name="T46" fmla="*/ 688 w 104"/>
                <a:gd name="T47" fmla="*/ 2 h 17"/>
                <a:gd name="T48" fmla="*/ 1005 w 104"/>
                <a:gd name="T49" fmla="*/ 2 h 17"/>
                <a:gd name="T50" fmla="*/ 1325 w 104"/>
                <a:gd name="T51" fmla="*/ 2 h 17"/>
                <a:gd name="T52" fmla="*/ 1694 w 104"/>
                <a:gd name="T53" fmla="*/ 2 h 17"/>
                <a:gd name="T54" fmla="*/ 2037 w 104"/>
                <a:gd name="T55" fmla="*/ 2 h 17"/>
                <a:gd name="T56" fmla="*/ 2394 w 104"/>
                <a:gd name="T57" fmla="*/ 2 h 17"/>
                <a:gd name="T58" fmla="*/ 2770 w 104"/>
                <a:gd name="T59" fmla="*/ 2 h 17"/>
                <a:gd name="T60" fmla="*/ 3046 w 104"/>
                <a:gd name="T61" fmla="*/ 2 h 17"/>
                <a:gd name="T62" fmla="*/ 3347 w 104"/>
                <a:gd name="T63" fmla="*/ 2 h 17"/>
                <a:gd name="T64" fmla="*/ 3595 w 104"/>
                <a:gd name="T65" fmla="*/ 2 h 17"/>
                <a:gd name="T66" fmla="*/ 3788 w 104"/>
                <a:gd name="T67" fmla="*/ 2 h 17"/>
                <a:gd name="T68" fmla="*/ 3972 w 104"/>
                <a:gd name="T69" fmla="*/ 2 h 17"/>
                <a:gd name="T70" fmla="*/ 4059 w 104"/>
                <a:gd name="T71" fmla="*/ 2 h 17"/>
                <a:gd name="T72" fmla="*/ 4131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7" name="Freeform 598"/>
            <p:cNvSpPr>
              <a:spLocks/>
            </p:cNvSpPr>
            <p:nvPr/>
          </p:nvSpPr>
          <p:spPr bwMode="auto">
            <a:xfrm>
              <a:off x="5182" y="2791"/>
              <a:ext cx="279" cy="60"/>
            </a:xfrm>
            <a:custGeom>
              <a:avLst/>
              <a:gdLst>
                <a:gd name="T0" fmla="*/ 0 w 220"/>
                <a:gd name="T1" fmla="*/ 2 h 77"/>
                <a:gd name="T2" fmla="*/ 7752 w 220"/>
                <a:gd name="T3" fmla="*/ 2 h 77"/>
                <a:gd name="T4" fmla="*/ 7752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8" name="Freeform 599"/>
            <p:cNvSpPr>
              <a:spLocks/>
            </p:cNvSpPr>
            <p:nvPr/>
          </p:nvSpPr>
          <p:spPr bwMode="auto">
            <a:xfrm>
              <a:off x="5226" y="2761"/>
              <a:ext cx="88" cy="14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49" name="Freeform 600"/>
            <p:cNvSpPr>
              <a:spLocks/>
            </p:cNvSpPr>
            <p:nvPr/>
          </p:nvSpPr>
          <p:spPr bwMode="auto">
            <a:xfrm>
              <a:off x="5298" y="2762"/>
              <a:ext cx="119" cy="14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205 w 94"/>
                <a:gd name="T5" fmla="*/ 0 h 17"/>
                <a:gd name="T6" fmla="*/ 3205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0" name="Freeform 601"/>
            <p:cNvSpPr>
              <a:spLocks/>
            </p:cNvSpPr>
            <p:nvPr/>
          </p:nvSpPr>
          <p:spPr bwMode="auto">
            <a:xfrm>
              <a:off x="5229" y="276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1" name="Freeform 602"/>
            <p:cNvSpPr>
              <a:spLocks/>
            </p:cNvSpPr>
            <p:nvPr/>
          </p:nvSpPr>
          <p:spPr bwMode="auto">
            <a:xfrm>
              <a:off x="5232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171 w 17"/>
                <a:gd name="T7" fmla="*/ 2 h 17"/>
                <a:gd name="T8" fmla="*/ 370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2" name="Freeform 603"/>
            <p:cNvSpPr>
              <a:spLocks/>
            </p:cNvSpPr>
            <p:nvPr/>
          </p:nvSpPr>
          <p:spPr bwMode="auto">
            <a:xfrm>
              <a:off x="5236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3" name="Freeform 604"/>
            <p:cNvSpPr>
              <a:spLocks/>
            </p:cNvSpPr>
            <p:nvPr/>
          </p:nvSpPr>
          <p:spPr bwMode="auto">
            <a:xfrm>
              <a:off x="5239" y="276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4" name="Freeform 605"/>
            <p:cNvSpPr>
              <a:spLocks/>
            </p:cNvSpPr>
            <p:nvPr/>
          </p:nvSpPr>
          <p:spPr bwMode="auto">
            <a:xfrm>
              <a:off x="5242" y="2764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455 w 17"/>
                <a:gd name="T5" fmla="*/ 2 h 17"/>
                <a:gd name="T6" fmla="*/ 455 w 17"/>
                <a:gd name="T7" fmla="*/ 2 h 17"/>
                <a:gd name="T8" fmla="*/ 977 w 17"/>
                <a:gd name="T9" fmla="*/ 2 h 17"/>
                <a:gd name="T10" fmla="*/ 977 w 17"/>
                <a:gd name="T11" fmla="*/ 2 h 17"/>
                <a:gd name="T12" fmla="*/ 1525 w 17"/>
                <a:gd name="T13" fmla="*/ 2 h 17"/>
                <a:gd name="T14" fmla="*/ 152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5" name="Freeform 606"/>
            <p:cNvSpPr>
              <a:spLocks/>
            </p:cNvSpPr>
            <p:nvPr/>
          </p:nvSpPr>
          <p:spPr bwMode="auto">
            <a:xfrm>
              <a:off x="5245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6" name="Freeform 607"/>
            <p:cNvSpPr>
              <a:spLocks/>
            </p:cNvSpPr>
            <p:nvPr/>
          </p:nvSpPr>
          <p:spPr bwMode="auto">
            <a:xfrm>
              <a:off x="5249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479 w 17"/>
                <a:gd name="T7" fmla="*/ 2 h 17"/>
                <a:gd name="T8" fmla="*/ 479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7" name="Freeform 608"/>
            <p:cNvSpPr>
              <a:spLocks/>
            </p:cNvSpPr>
            <p:nvPr/>
          </p:nvSpPr>
          <p:spPr bwMode="auto">
            <a:xfrm>
              <a:off x="5250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370 w 17"/>
                <a:gd name="T7" fmla="*/ 2 h 17"/>
                <a:gd name="T8" fmla="*/ 591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8" name="Freeform 609"/>
            <p:cNvSpPr>
              <a:spLocks/>
            </p:cNvSpPr>
            <p:nvPr/>
          </p:nvSpPr>
          <p:spPr bwMode="auto">
            <a:xfrm>
              <a:off x="5255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59" name="Freeform 610"/>
            <p:cNvSpPr>
              <a:spLocks/>
            </p:cNvSpPr>
            <p:nvPr/>
          </p:nvSpPr>
          <p:spPr bwMode="auto">
            <a:xfrm>
              <a:off x="5258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0" name="Freeform 611"/>
            <p:cNvSpPr>
              <a:spLocks/>
            </p:cNvSpPr>
            <p:nvPr/>
          </p:nvSpPr>
          <p:spPr bwMode="auto">
            <a:xfrm>
              <a:off x="5260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1" name="Freeform 612"/>
            <p:cNvSpPr>
              <a:spLocks/>
            </p:cNvSpPr>
            <p:nvPr/>
          </p:nvSpPr>
          <p:spPr bwMode="auto">
            <a:xfrm>
              <a:off x="5265" y="276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2" name="Freeform 613"/>
            <p:cNvSpPr>
              <a:spLocks/>
            </p:cNvSpPr>
            <p:nvPr/>
          </p:nvSpPr>
          <p:spPr bwMode="auto">
            <a:xfrm>
              <a:off x="5269" y="276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3" name="Freeform 614"/>
            <p:cNvSpPr>
              <a:spLocks/>
            </p:cNvSpPr>
            <p:nvPr/>
          </p:nvSpPr>
          <p:spPr bwMode="auto">
            <a:xfrm>
              <a:off x="5271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4" name="Freeform 615"/>
            <p:cNvSpPr>
              <a:spLocks/>
            </p:cNvSpPr>
            <p:nvPr/>
          </p:nvSpPr>
          <p:spPr bwMode="auto">
            <a:xfrm>
              <a:off x="5274" y="276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5" name="Freeform 616"/>
            <p:cNvSpPr>
              <a:spLocks/>
            </p:cNvSpPr>
            <p:nvPr/>
          </p:nvSpPr>
          <p:spPr bwMode="auto">
            <a:xfrm>
              <a:off x="5279" y="276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6" name="Freeform 617"/>
            <p:cNvSpPr>
              <a:spLocks/>
            </p:cNvSpPr>
            <p:nvPr/>
          </p:nvSpPr>
          <p:spPr bwMode="auto">
            <a:xfrm>
              <a:off x="5281" y="2764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7" name="Freeform 618"/>
            <p:cNvSpPr>
              <a:spLocks/>
            </p:cNvSpPr>
            <p:nvPr/>
          </p:nvSpPr>
          <p:spPr bwMode="auto">
            <a:xfrm>
              <a:off x="5285" y="276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8" name="Freeform 619"/>
            <p:cNvSpPr>
              <a:spLocks/>
            </p:cNvSpPr>
            <p:nvPr/>
          </p:nvSpPr>
          <p:spPr bwMode="auto">
            <a:xfrm>
              <a:off x="5288" y="276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69" name="Freeform 620"/>
            <p:cNvSpPr>
              <a:spLocks/>
            </p:cNvSpPr>
            <p:nvPr/>
          </p:nvSpPr>
          <p:spPr bwMode="auto">
            <a:xfrm>
              <a:off x="5290" y="2764"/>
              <a:ext cx="21" cy="1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0" name="Freeform 621"/>
            <p:cNvSpPr>
              <a:spLocks/>
            </p:cNvSpPr>
            <p:nvPr/>
          </p:nvSpPr>
          <p:spPr bwMode="auto">
            <a:xfrm>
              <a:off x="5201" y="2627"/>
              <a:ext cx="237" cy="138"/>
            </a:xfrm>
            <a:custGeom>
              <a:avLst/>
              <a:gdLst>
                <a:gd name="T0" fmla="*/ 6282 w 187"/>
                <a:gd name="T1" fmla="*/ 5 h 174"/>
                <a:gd name="T2" fmla="*/ 6282 w 187"/>
                <a:gd name="T3" fmla="*/ 5 h 174"/>
                <a:gd name="T4" fmla="*/ 6282 w 187"/>
                <a:gd name="T5" fmla="*/ 5 h 174"/>
                <a:gd name="T6" fmla="*/ 6370 w 187"/>
                <a:gd name="T7" fmla="*/ 5 h 174"/>
                <a:gd name="T8" fmla="*/ 6370 w 187"/>
                <a:gd name="T9" fmla="*/ 5 h 174"/>
                <a:gd name="T10" fmla="*/ 6404 w 187"/>
                <a:gd name="T11" fmla="*/ 5 h 174"/>
                <a:gd name="T12" fmla="*/ 6404 w 187"/>
                <a:gd name="T13" fmla="*/ 5 h 174"/>
                <a:gd name="T14" fmla="*/ 6428 w 187"/>
                <a:gd name="T15" fmla="*/ 5 h 174"/>
                <a:gd name="T16" fmla="*/ 6428 w 187"/>
                <a:gd name="T17" fmla="*/ 5 h 174"/>
                <a:gd name="T18" fmla="*/ 6428 w 187"/>
                <a:gd name="T19" fmla="*/ 5 h 174"/>
                <a:gd name="T20" fmla="*/ 6428 w 187"/>
                <a:gd name="T21" fmla="*/ 5 h 174"/>
                <a:gd name="T22" fmla="*/ 6466 w 187"/>
                <a:gd name="T23" fmla="*/ 5 h 174"/>
                <a:gd name="T24" fmla="*/ 6466 w 187"/>
                <a:gd name="T25" fmla="*/ 5 h 174"/>
                <a:gd name="T26" fmla="*/ 6504 w 187"/>
                <a:gd name="T27" fmla="*/ 5 h 174"/>
                <a:gd name="T28" fmla="*/ 6504 w 187"/>
                <a:gd name="T29" fmla="*/ 5 h 174"/>
                <a:gd name="T30" fmla="*/ 6504 w 187"/>
                <a:gd name="T31" fmla="*/ 2 h 174"/>
                <a:gd name="T32" fmla="*/ 6504 w 187"/>
                <a:gd name="T33" fmla="*/ 2 h 174"/>
                <a:gd name="T34" fmla="*/ 6504 w 187"/>
                <a:gd name="T35" fmla="*/ 2 h 174"/>
                <a:gd name="T36" fmla="*/ 6466 w 187"/>
                <a:gd name="T37" fmla="*/ 2 h 174"/>
                <a:gd name="T38" fmla="*/ 6466 w 187"/>
                <a:gd name="T39" fmla="*/ 2 h 174"/>
                <a:gd name="T40" fmla="*/ 6428 w 187"/>
                <a:gd name="T41" fmla="*/ 2 h 174"/>
                <a:gd name="T42" fmla="*/ 6428 w 187"/>
                <a:gd name="T43" fmla="*/ 2 h 174"/>
                <a:gd name="T44" fmla="*/ 6428 w 187"/>
                <a:gd name="T45" fmla="*/ 1 h 174"/>
                <a:gd name="T46" fmla="*/ 6404 w 187"/>
                <a:gd name="T47" fmla="*/ 1 h 174"/>
                <a:gd name="T48" fmla="*/ 6404 w 187"/>
                <a:gd name="T49" fmla="*/ 1 h 174"/>
                <a:gd name="T50" fmla="*/ 6370 w 187"/>
                <a:gd name="T51" fmla="*/ 1 h 174"/>
                <a:gd name="T52" fmla="*/ 6370 w 187"/>
                <a:gd name="T53" fmla="*/ 0 h 174"/>
                <a:gd name="T54" fmla="*/ 6282 w 187"/>
                <a:gd name="T55" fmla="*/ 0 h 174"/>
                <a:gd name="T56" fmla="*/ 6282 w 187"/>
                <a:gd name="T57" fmla="*/ 0 h 174"/>
                <a:gd name="T58" fmla="*/ 6282 w 187"/>
                <a:gd name="T59" fmla="*/ 0 h 174"/>
                <a:gd name="T60" fmla="*/ 170 w 187"/>
                <a:gd name="T61" fmla="*/ 0 h 174"/>
                <a:gd name="T62" fmla="*/ 134 w 187"/>
                <a:gd name="T63" fmla="*/ 0 h 174"/>
                <a:gd name="T64" fmla="*/ 106 w 187"/>
                <a:gd name="T65" fmla="*/ 0 h 174"/>
                <a:gd name="T66" fmla="*/ 106 w 187"/>
                <a:gd name="T67" fmla="*/ 0 h 174"/>
                <a:gd name="T68" fmla="*/ 84 w 187"/>
                <a:gd name="T69" fmla="*/ 0 h 174"/>
                <a:gd name="T70" fmla="*/ 84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84 w 187"/>
                <a:gd name="T109" fmla="*/ 5 h 174"/>
                <a:gd name="T110" fmla="*/ 84 w 187"/>
                <a:gd name="T111" fmla="*/ 5 h 174"/>
                <a:gd name="T112" fmla="*/ 84 w 187"/>
                <a:gd name="T113" fmla="*/ 5 h 174"/>
                <a:gd name="T114" fmla="*/ 106 w 187"/>
                <a:gd name="T115" fmla="*/ 5 h 174"/>
                <a:gd name="T116" fmla="*/ 106 w 187"/>
                <a:gd name="T117" fmla="*/ 5 h 174"/>
                <a:gd name="T118" fmla="*/ 134 w 187"/>
                <a:gd name="T119" fmla="*/ 5 h 174"/>
                <a:gd name="T120" fmla="*/ 170 w 187"/>
                <a:gd name="T121" fmla="*/ 5 h 174"/>
                <a:gd name="T122" fmla="*/ 6282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1" name="Freeform 622"/>
            <p:cNvSpPr>
              <a:spLocks/>
            </p:cNvSpPr>
            <p:nvPr/>
          </p:nvSpPr>
          <p:spPr bwMode="auto">
            <a:xfrm>
              <a:off x="5201" y="2629"/>
              <a:ext cx="236" cy="136"/>
            </a:xfrm>
            <a:custGeom>
              <a:avLst/>
              <a:gdLst>
                <a:gd name="T0" fmla="*/ 6594 w 186"/>
                <a:gd name="T1" fmla="*/ 5 h 172"/>
                <a:gd name="T2" fmla="*/ 6594 w 186"/>
                <a:gd name="T3" fmla="*/ 5 h 172"/>
                <a:gd name="T4" fmla="*/ 6594 w 186"/>
                <a:gd name="T5" fmla="*/ 5 h 172"/>
                <a:gd name="T6" fmla="*/ 6545 w 186"/>
                <a:gd name="T7" fmla="*/ 5 h 172"/>
                <a:gd name="T8" fmla="*/ 6545 w 186"/>
                <a:gd name="T9" fmla="*/ 5 h 172"/>
                <a:gd name="T10" fmla="*/ 6491 w 186"/>
                <a:gd name="T11" fmla="*/ 5 h 172"/>
                <a:gd name="T12" fmla="*/ 6491 w 186"/>
                <a:gd name="T13" fmla="*/ 5 h 172"/>
                <a:gd name="T14" fmla="*/ 6475 w 186"/>
                <a:gd name="T15" fmla="*/ 5 h 172"/>
                <a:gd name="T16" fmla="*/ 6475 w 186"/>
                <a:gd name="T17" fmla="*/ 5 h 172"/>
                <a:gd name="T18" fmla="*/ 6438 w 186"/>
                <a:gd name="T19" fmla="*/ 5 h 172"/>
                <a:gd name="T20" fmla="*/ 6438 w 186"/>
                <a:gd name="T21" fmla="*/ 5 h 172"/>
                <a:gd name="T22" fmla="*/ 6396 w 186"/>
                <a:gd name="T23" fmla="*/ 5 h 172"/>
                <a:gd name="T24" fmla="*/ 6347 w 186"/>
                <a:gd name="T25" fmla="*/ 5 h 172"/>
                <a:gd name="T26" fmla="*/ 136 w 186"/>
                <a:gd name="T27" fmla="*/ 5 h 172"/>
                <a:gd name="T28" fmla="*/ 107 w 186"/>
                <a:gd name="T29" fmla="*/ 5 h 172"/>
                <a:gd name="T30" fmla="*/ 107 w 186"/>
                <a:gd name="T31" fmla="*/ 5 h 172"/>
                <a:gd name="T32" fmla="*/ 107 w 186"/>
                <a:gd name="T33" fmla="*/ 5 h 172"/>
                <a:gd name="T34" fmla="*/ 84 w 186"/>
                <a:gd name="T35" fmla="*/ 5 h 172"/>
                <a:gd name="T36" fmla="*/ 84 w 186"/>
                <a:gd name="T37" fmla="*/ 5 h 172"/>
                <a:gd name="T38" fmla="*/ 1 w 186"/>
                <a:gd name="T39" fmla="*/ 5 h 172"/>
                <a:gd name="T40" fmla="*/ 1 w 186"/>
                <a:gd name="T41" fmla="*/ 5 h 172"/>
                <a:gd name="T42" fmla="*/ 0 w 186"/>
                <a:gd name="T43" fmla="*/ 5 h 172"/>
                <a:gd name="T44" fmla="*/ 0 w 186"/>
                <a:gd name="T45" fmla="*/ 5 h 172"/>
                <a:gd name="T46" fmla="*/ 0 w 186"/>
                <a:gd name="T47" fmla="*/ 5 h 172"/>
                <a:gd name="T48" fmla="*/ 0 w 186"/>
                <a:gd name="T49" fmla="*/ 5 h 172"/>
                <a:gd name="T50" fmla="*/ 0 w 186"/>
                <a:gd name="T51" fmla="*/ 5 h 172"/>
                <a:gd name="T52" fmla="*/ 0 w 186"/>
                <a:gd name="T53" fmla="*/ 5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84 w 186"/>
                <a:gd name="T71" fmla="*/ 1 h 172"/>
                <a:gd name="T72" fmla="*/ 84 w 186"/>
                <a:gd name="T73" fmla="*/ 0 h 172"/>
                <a:gd name="T74" fmla="*/ 84 w 186"/>
                <a:gd name="T75" fmla="*/ 0 h 172"/>
                <a:gd name="T76" fmla="*/ 107 w 186"/>
                <a:gd name="T77" fmla="*/ 0 h 172"/>
                <a:gd name="T78" fmla="*/ 107 w 186"/>
                <a:gd name="T79" fmla="*/ 0 h 172"/>
                <a:gd name="T80" fmla="*/ 136 w 186"/>
                <a:gd name="T81" fmla="*/ 0 h 172"/>
                <a:gd name="T82" fmla="*/ 6347 w 186"/>
                <a:gd name="T83" fmla="*/ 0 h 172"/>
                <a:gd name="T84" fmla="*/ 6396 w 186"/>
                <a:gd name="T85" fmla="*/ 0 h 172"/>
                <a:gd name="T86" fmla="*/ 6438 w 186"/>
                <a:gd name="T87" fmla="*/ 0 h 172"/>
                <a:gd name="T88" fmla="*/ 6438 w 186"/>
                <a:gd name="T89" fmla="*/ 0 h 172"/>
                <a:gd name="T90" fmla="*/ 6475 w 186"/>
                <a:gd name="T91" fmla="*/ 0 h 172"/>
                <a:gd name="T92" fmla="*/ 6475 w 186"/>
                <a:gd name="T93" fmla="*/ 1 h 172"/>
                <a:gd name="T94" fmla="*/ 6491 w 186"/>
                <a:gd name="T95" fmla="*/ 1 h 172"/>
                <a:gd name="T96" fmla="*/ 6491 w 186"/>
                <a:gd name="T97" fmla="*/ 1 h 172"/>
                <a:gd name="T98" fmla="*/ 6491 w 186"/>
                <a:gd name="T99" fmla="*/ 2 h 172"/>
                <a:gd name="T100" fmla="*/ 6545 w 186"/>
                <a:gd name="T101" fmla="*/ 2 h 172"/>
                <a:gd name="T102" fmla="*/ 6545 w 186"/>
                <a:gd name="T103" fmla="*/ 2 h 172"/>
                <a:gd name="T104" fmla="*/ 6594 w 186"/>
                <a:gd name="T105" fmla="*/ 2 h 172"/>
                <a:gd name="T106" fmla="*/ 6594 w 186"/>
                <a:gd name="T107" fmla="*/ 2 h 172"/>
                <a:gd name="T108" fmla="*/ 6594 w 186"/>
                <a:gd name="T109" fmla="*/ 2 h 172"/>
                <a:gd name="T110" fmla="*/ 6594 w 186"/>
                <a:gd name="T111" fmla="*/ 5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2" name="Freeform 623"/>
            <p:cNvSpPr>
              <a:spLocks/>
            </p:cNvSpPr>
            <p:nvPr/>
          </p:nvSpPr>
          <p:spPr bwMode="auto">
            <a:xfrm>
              <a:off x="5203" y="2629"/>
              <a:ext cx="230" cy="135"/>
            </a:xfrm>
            <a:custGeom>
              <a:avLst/>
              <a:gdLst>
                <a:gd name="T0" fmla="*/ 6557 w 181"/>
                <a:gd name="T1" fmla="*/ 2 h 171"/>
                <a:gd name="T2" fmla="*/ 6557 w 181"/>
                <a:gd name="T3" fmla="*/ 2 h 171"/>
                <a:gd name="T4" fmla="*/ 6557 w 181"/>
                <a:gd name="T5" fmla="*/ 2 h 171"/>
                <a:gd name="T6" fmla="*/ 6483 w 181"/>
                <a:gd name="T7" fmla="*/ 2 h 171"/>
                <a:gd name="T8" fmla="*/ 6483 w 181"/>
                <a:gd name="T9" fmla="*/ 1 h 171"/>
                <a:gd name="T10" fmla="*/ 6482 w 181"/>
                <a:gd name="T11" fmla="*/ 1 h 171"/>
                <a:gd name="T12" fmla="*/ 6482 w 181"/>
                <a:gd name="T13" fmla="*/ 0 h 171"/>
                <a:gd name="T14" fmla="*/ 6436 w 181"/>
                <a:gd name="T15" fmla="*/ 0 h 171"/>
                <a:gd name="T16" fmla="*/ 6436 w 181"/>
                <a:gd name="T17" fmla="*/ 0 h 171"/>
                <a:gd name="T18" fmla="*/ 6436 w 181"/>
                <a:gd name="T19" fmla="*/ 0 h 171"/>
                <a:gd name="T20" fmla="*/ 6422 w 181"/>
                <a:gd name="T21" fmla="*/ 0 h 171"/>
                <a:gd name="T22" fmla="*/ 6422 w 181"/>
                <a:gd name="T23" fmla="*/ 0 h 171"/>
                <a:gd name="T24" fmla="*/ 119 w 181"/>
                <a:gd name="T25" fmla="*/ 0 h 171"/>
                <a:gd name="T26" fmla="*/ 119 w 181"/>
                <a:gd name="T27" fmla="*/ 0 h 171"/>
                <a:gd name="T28" fmla="*/ 94 w 181"/>
                <a:gd name="T29" fmla="*/ 0 h 171"/>
                <a:gd name="T30" fmla="*/ 94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5 h 171"/>
                <a:gd name="T50" fmla="*/ 0 w 181"/>
                <a:gd name="T51" fmla="*/ 5 h 171"/>
                <a:gd name="T52" fmla="*/ 0 w 181"/>
                <a:gd name="T53" fmla="*/ 5 h 171"/>
                <a:gd name="T54" fmla="*/ 0 w 181"/>
                <a:gd name="T55" fmla="*/ 5 h 171"/>
                <a:gd name="T56" fmla="*/ 0 w 181"/>
                <a:gd name="T57" fmla="*/ 5 h 171"/>
                <a:gd name="T58" fmla="*/ 1 w 181"/>
                <a:gd name="T59" fmla="*/ 5 h 171"/>
                <a:gd name="T60" fmla="*/ 1 w 181"/>
                <a:gd name="T61" fmla="*/ 5 h 171"/>
                <a:gd name="T62" fmla="*/ 94 w 181"/>
                <a:gd name="T63" fmla="*/ 5 h 171"/>
                <a:gd name="T64" fmla="*/ 94 w 181"/>
                <a:gd name="T65" fmla="*/ 5 h 171"/>
                <a:gd name="T66" fmla="*/ 119 w 181"/>
                <a:gd name="T67" fmla="*/ 5 h 171"/>
                <a:gd name="T68" fmla="*/ 119 w 181"/>
                <a:gd name="T69" fmla="*/ 5 h 171"/>
                <a:gd name="T70" fmla="*/ 6422 w 181"/>
                <a:gd name="T71" fmla="*/ 5 h 171"/>
                <a:gd name="T72" fmla="*/ 6422 w 181"/>
                <a:gd name="T73" fmla="*/ 5 h 171"/>
                <a:gd name="T74" fmla="*/ 6436 w 181"/>
                <a:gd name="T75" fmla="*/ 5 h 171"/>
                <a:gd name="T76" fmla="*/ 6436 w 181"/>
                <a:gd name="T77" fmla="*/ 5 h 171"/>
                <a:gd name="T78" fmla="*/ 6482 w 181"/>
                <a:gd name="T79" fmla="*/ 5 h 171"/>
                <a:gd name="T80" fmla="*/ 6482 w 181"/>
                <a:gd name="T81" fmla="*/ 5 h 171"/>
                <a:gd name="T82" fmla="*/ 6482 w 181"/>
                <a:gd name="T83" fmla="*/ 5 h 171"/>
                <a:gd name="T84" fmla="*/ 6483 w 181"/>
                <a:gd name="T85" fmla="*/ 5 h 171"/>
                <a:gd name="T86" fmla="*/ 6483 w 181"/>
                <a:gd name="T87" fmla="*/ 5 h 171"/>
                <a:gd name="T88" fmla="*/ 6557 w 181"/>
                <a:gd name="T89" fmla="*/ 5 h 171"/>
                <a:gd name="T90" fmla="*/ 6557 w 181"/>
                <a:gd name="T91" fmla="*/ 5 h 171"/>
                <a:gd name="T92" fmla="*/ 655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3" name="Freeform 624"/>
            <p:cNvSpPr>
              <a:spLocks/>
            </p:cNvSpPr>
            <p:nvPr/>
          </p:nvSpPr>
          <p:spPr bwMode="auto">
            <a:xfrm>
              <a:off x="5205" y="2629"/>
              <a:ext cx="228" cy="133"/>
            </a:xfrm>
            <a:custGeom>
              <a:avLst/>
              <a:gdLst>
                <a:gd name="T0" fmla="*/ 6223 w 180"/>
                <a:gd name="T1" fmla="*/ 5 h 168"/>
                <a:gd name="T2" fmla="*/ 6223 w 180"/>
                <a:gd name="T3" fmla="*/ 5 h 168"/>
                <a:gd name="T4" fmla="*/ 6148 w 180"/>
                <a:gd name="T5" fmla="*/ 5 h 168"/>
                <a:gd name="T6" fmla="*/ 6148 w 180"/>
                <a:gd name="T7" fmla="*/ 5 h 168"/>
                <a:gd name="T8" fmla="*/ 6142 w 180"/>
                <a:gd name="T9" fmla="*/ 5 h 168"/>
                <a:gd name="T10" fmla="*/ 6142 w 180"/>
                <a:gd name="T11" fmla="*/ 5 h 168"/>
                <a:gd name="T12" fmla="*/ 6099 w 180"/>
                <a:gd name="T13" fmla="*/ 5 h 168"/>
                <a:gd name="T14" fmla="*/ 6099 w 180"/>
                <a:gd name="T15" fmla="*/ 5 h 168"/>
                <a:gd name="T16" fmla="*/ 84 w 180"/>
                <a:gd name="T17" fmla="*/ 5 h 168"/>
                <a:gd name="T18" fmla="*/ 84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84 w 180"/>
                <a:gd name="T53" fmla="*/ 0 h 168"/>
                <a:gd name="T54" fmla="*/ 84 w 180"/>
                <a:gd name="T55" fmla="*/ 0 h 168"/>
                <a:gd name="T56" fmla="*/ 6099 w 180"/>
                <a:gd name="T57" fmla="*/ 0 h 168"/>
                <a:gd name="T58" fmla="*/ 6099 w 180"/>
                <a:gd name="T59" fmla="*/ 0 h 168"/>
                <a:gd name="T60" fmla="*/ 6099 w 180"/>
                <a:gd name="T61" fmla="*/ 0 h 168"/>
                <a:gd name="T62" fmla="*/ 6142 w 180"/>
                <a:gd name="T63" fmla="*/ 0 h 168"/>
                <a:gd name="T64" fmla="*/ 6142 w 180"/>
                <a:gd name="T65" fmla="*/ 0 h 168"/>
                <a:gd name="T66" fmla="*/ 6142 w 180"/>
                <a:gd name="T67" fmla="*/ 1 h 168"/>
                <a:gd name="T68" fmla="*/ 6148 w 180"/>
                <a:gd name="T69" fmla="*/ 1 h 168"/>
                <a:gd name="T70" fmla="*/ 6148 w 180"/>
                <a:gd name="T71" fmla="*/ 1 h 168"/>
                <a:gd name="T72" fmla="*/ 6223 w 180"/>
                <a:gd name="T73" fmla="*/ 2 h 168"/>
                <a:gd name="T74" fmla="*/ 6223 w 180"/>
                <a:gd name="T75" fmla="*/ 2 h 168"/>
                <a:gd name="T76" fmla="*/ 6223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4" name="Freeform 625"/>
            <p:cNvSpPr>
              <a:spLocks/>
            </p:cNvSpPr>
            <p:nvPr/>
          </p:nvSpPr>
          <p:spPr bwMode="auto">
            <a:xfrm>
              <a:off x="5229" y="2647"/>
              <a:ext cx="180" cy="98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84 w 142"/>
                <a:gd name="T7" fmla="*/ 0 h 124"/>
                <a:gd name="T8" fmla="*/ 84 w 142"/>
                <a:gd name="T9" fmla="*/ 0 h 124"/>
                <a:gd name="T10" fmla="*/ 106 w 142"/>
                <a:gd name="T11" fmla="*/ 0 h 124"/>
                <a:gd name="T12" fmla="*/ 106 w 142"/>
                <a:gd name="T13" fmla="*/ 0 h 124"/>
                <a:gd name="T14" fmla="*/ 134 w 142"/>
                <a:gd name="T15" fmla="*/ 0 h 124"/>
                <a:gd name="T16" fmla="*/ 4733 w 142"/>
                <a:gd name="T17" fmla="*/ 0 h 124"/>
                <a:gd name="T18" fmla="*/ 4757 w 142"/>
                <a:gd name="T19" fmla="*/ 0 h 124"/>
                <a:gd name="T20" fmla="*/ 4817 w 142"/>
                <a:gd name="T21" fmla="*/ 0 h 124"/>
                <a:gd name="T22" fmla="*/ 4817 w 142"/>
                <a:gd name="T23" fmla="*/ 0 h 124"/>
                <a:gd name="T24" fmla="*/ 4833 w 142"/>
                <a:gd name="T25" fmla="*/ 0 h 124"/>
                <a:gd name="T26" fmla="*/ 4833 w 142"/>
                <a:gd name="T27" fmla="*/ 1 h 124"/>
                <a:gd name="T28" fmla="*/ 4871 w 142"/>
                <a:gd name="T29" fmla="*/ 1 h 124"/>
                <a:gd name="T30" fmla="*/ 4871 w 142"/>
                <a:gd name="T31" fmla="*/ 1 h 124"/>
                <a:gd name="T32" fmla="*/ 4888 w 142"/>
                <a:gd name="T33" fmla="*/ 2 h 124"/>
                <a:gd name="T34" fmla="*/ 4888 w 142"/>
                <a:gd name="T35" fmla="*/ 2 h 124"/>
                <a:gd name="T36" fmla="*/ 4958 w 142"/>
                <a:gd name="T37" fmla="*/ 2 h 124"/>
                <a:gd name="T38" fmla="*/ 4958 w 142"/>
                <a:gd name="T39" fmla="*/ 2 h 124"/>
                <a:gd name="T40" fmla="*/ 4958 w 142"/>
                <a:gd name="T41" fmla="*/ 2 h 124"/>
                <a:gd name="T42" fmla="*/ 4958 w 142"/>
                <a:gd name="T43" fmla="*/ 3 h 124"/>
                <a:gd name="T44" fmla="*/ 4958 w 142"/>
                <a:gd name="T45" fmla="*/ 3 h 124"/>
                <a:gd name="T46" fmla="*/ 4888 w 142"/>
                <a:gd name="T47" fmla="*/ 3 h 124"/>
                <a:gd name="T48" fmla="*/ 4888 w 142"/>
                <a:gd name="T49" fmla="*/ 4 h 124"/>
                <a:gd name="T50" fmla="*/ 4871 w 142"/>
                <a:gd name="T51" fmla="*/ 4 h 124"/>
                <a:gd name="T52" fmla="*/ 4871 w 142"/>
                <a:gd name="T53" fmla="*/ 4 h 124"/>
                <a:gd name="T54" fmla="*/ 4833 w 142"/>
                <a:gd name="T55" fmla="*/ 4 h 124"/>
                <a:gd name="T56" fmla="*/ 4833 w 142"/>
                <a:gd name="T57" fmla="*/ 4 h 124"/>
                <a:gd name="T58" fmla="*/ 4817 w 142"/>
                <a:gd name="T59" fmla="*/ 4 h 124"/>
                <a:gd name="T60" fmla="*/ 4817 w 142"/>
                <a:gd name="T61" fmla="*/ 4 h 124"/>
                <a:gd name="T62" fmla="*/ 4757 w 142"/>
                <a:gd name="T63" fmla="*/ 4 h 124"/>
                <a:gd name="T64" fmla="*/ 4733 w 142"/>
                <a:gd name="T65" fmla="*/ 4 h 124"/>
                <a:gd name="T66" fmla="*/ 134 w 142"/>
                <a:gd name="T67" fmla="*/ 4 h 124"/>
                <a:gd name="T68" fmla="*/ 106 w 142"/>
                <a:gd name="T69" fmla="*/ 4 h 124"/>
                <a:gd name="T70" fmla="*/ 106 w 142"/>
                <a:gd name="T71" fmla="*/ 4 h 124"/>
                <a:gd name="T72" fmla="*/ 84 w 142"/>
                <a:gd name="T73" fmla="*/ 4 h 124"/>
                <a:gd name="T74" fmla="*/ 84 w 142"/>
                <a:gd name="T75" fmla="*/ 4 h 124"/>
                <a:gd name="T76" fmla="*/ 1 w 142"/>
                <a:gd name="T77" fmla="*/ 4 h 124"/>
                <a:gd name="T78" fmla="*/ 1 w 142"/>
                <a:gd name="T79" fmla="*/ 4 h 124"/>
                <a:gd name="T80" fmla="*/ 0 w 142"/>
                <a:gd name="T81" fmla="*/ 4 h 124"/>
                <a:gd name="T82" fmla="*/ 0 w 142"/>
                <a:gd name="T83" fmla="*/ 4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5" name="Freeform 626"/>
            <p:cNvSpPr>
              <a:spLocks/>
            </p:cNvSpPr>
            <p:nvPr/>
          </p:nvSpPr>
          <p:spPr bwMode="auto">
            <a:xfrm>
              <a:off x="5222" y="2642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1 h 17"/>
                <a:gd name="T12" fmla="*/ 5669 w 153"/>
                <a:gd name="T13" fmla="*/ 1 h 17"/>
                <a:gd name="T14" fmla="*/ 5669 w 153"/>
                <a:gd name="T15" fmla="*/ 1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52 w 153"/>
                <a:gd name="T41" fmla="*/ 2 h 17"/>
                <a:gd name="T42" fmla="*/ 256 w 153"/>
                <a:gd name="T43" fmla="*/ 2 h 17"/>
                <a:gd name="T44" fmla="*/ 256 w 153"/>
                <a:gd name="T45" fmla="*/ 2 h 17"/>
                <a:gd name="T46" fmla="*/ 321 w 153"/>
                <a:gd name="T47" fmla="*/ 2 h 17"/>
                <a:gd name="T48" fmla="*/ 321 w 153"/>
                <a:gd name="T49" fmla="*/ 2 h 17"/>
                <a:gd name="T50" fmla="*/ 321 w 153"/>
                <a:gd name="T51" fmla="*/ 2 h 17"/>
                <a:gd name="T52" fmla="*/ 326 w 153"/>
                <a:gd name="T53" fmla="*/ 2 h 17"/>
                <a:gd name="T54" fmla="*/ 409 w 153"/>
                <a:gd name="T55" fmla="*/ 2 h 17"/>
                <a:gd name="T56" fmla="*/ 5307 w 153"/>
                <a:gd name="T57" fmla="*/ 2 h 17"/>
                <a:gd name="T58" fmla="*/ 5355 w 153"/>
                <a:gd name="T59" fmla="*/ 2 h 17"/>
                <a:gd name="T60" fmla="*/ 5401 w 153"/>
                <a:gd name="T61" fmla="*/ 2 h 17"/>
                <a:gd name="T62" fmla="*/ 5401 w 153"/>
                <a:gd name="T63" fmla="*/ 2 h 17"/>
                <a:gd name="T64" fmla="*/ 5431 w 153"/>
                <a:gd name="T65" fmla="*/ 2 h 17"/>
                <a:gd name="T66" fmla="*/ 5431 w 153"/>
                <a:gd name="T67" fmla="*/ 2 h 17"/>
                <a:gd name="T68" fmla="*/ 5431 w 153"/>
                <a:gd name="T69" fmla="*/ 2 h 17"/>
                <a:gd name="T70" fmla="*/ 5508 w 153"/>
                <a:gd name="T71" fmla="*/ 2 h 17"/>
                <a:gd name="T72" fmla="*/ 5777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6" name="Freeform 627"/>
            <p:cNvSpPr>
              <a:spLocks/>
            </p:cNvSpPr>
            <p:nvPr/>
          </p:nvSpPr>
          <p:spPr bwMode="auto">
            <a:xfrm>
              <a:off x="5220" y="2643"/>
              <a:ext cx="21" cy="107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4 h 135"/>
                <a:gd name="T16" fmla="*/ 0 w 17"/>
                <a:gd name="T17" fmla="*/ 4 h 135"/>
                <a:gd name="T18" fmla="*/ 0 w 17"/>
                <a:gd name="T19" fmla="*/ 4 h 135"/>
                <a:gd name="T20" fmla="*/ 0 w 17"/>
                <a:gd name="T21" fmla="*/ 4 h 135"/>
                <a:gd name="T22" fmla="*/ 0 w 17"/>
                <a:gd name="T23" fmla="*/ 4 h 135"/>
                <a:gd name="T24" fmla="*/ 1 w 17"/>
                <a:gd name="T25" fmla="*/ 4 h 135"/>
                <a:gd name="T26" fmla="*/ 2 w 17"/>
                <a:gd name="T27" fmla="*/ 4 h 135"/>
                <a:gd name="T28" fmla="*/ 2 w 17"/>
                <a:gd name="T29" fmla="*/ 4 h 135"/>
                <a:gd name="T30" fmla="*/ 75 w 17"/>
                <a:gd name="T31" fmla="*/ 4 h 135"/>
                <a:gd name="T32" fmla="*/ 392 w 17"/>
                <a:gd name="T33" fmla="*/ 4 h 135"/>
                <a:gd name="T34" fmla="*/ 352 w 17"/>
                <a:gd name="T35" fmla="*/ 4 h 135"/>
                <a:gd name="T36" fmla="*/ 352 w 17"/>
                <a:gd name="T37" fmla="*/ 4 h 135"/>
                <a:gd name="T38" fmla="*/ 330 w 17"/>
                <a:gd name="T39" fmla="*/ 4 h 135"/>
                <a:gd name="T40" fmla="*/ 330 w 17"/>
                <a:gd name="T41" fmla="*/ 4 h 135"/>
                <a:gd name="T42" fmla="*/ 317 w 17"/>
                <a:gd name="T43" fmla="*/ 4 h 135"/>
                <a:gd name="T44" fmla="*/ 317 w 17"/>
                <a:gd name="T45" fmla="*/ 4 h 135"/>
                <a:gd name="T46" fmla="*/ 317 w 17"/>
                <a:gd name="T47" fmla="*/ 2 h 135"/>
                <a:gd name="T48" fmla="*/ 317 w 17"/>
                <a:gd name="T49" fmla="*/ 2 h 135"/>
                <a:gd name="T50" fmla="*/ 317 w 17"/>
                <a:gd name="T51" fmla="*/ 2 h 135"/>
                <a:gd name="T52" fmla="*/ 330 w 17"/>
                <a:gd name="T53" fmla="*/ 2 h 135"/>
                <a:gd name="T54" fmla="*/ 352 w 17"/>
                <a:gd name="T55" fmla="*/ 2 h 135"/>
                <a:gd name="T56" fmla="*/ 352 w 17"/>
                <a:gd name="T57" fmla="*/ 2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7" name="Freeform 628"/>
            <p:cNvSpPr>
              <a:spLocks/>
            </p:cNvSpPr>
            <p:nvPr/>
          </p:nvSpPr>
          <p:spPr bwMode="auto">
            <a:xfrm>
              <a:off x="5222" y="2644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8" name="Freeform 629"/>
            <p:cNvSpPr>
              <a:spLocks/>
            </p:cNvSpPr>
            <p:nvPr/>
          </p:nvSpPr>
          <p:spPr bwMode="auto">
            <a:xfrm>
              <a:off x="5222" y="2642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2 h 17"/>
                <a:gd name="T12" fmla="*/ 5669 w 153"/>
                <a:gd name="T13" fmla="*/ 2 h 17"/>
                <a:gd name="T14" fmla="*/ 5669 w 153"/>
                <a:gd name="T15" fmla="*/ 2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79" name="Freeform 630"/>
            <p:cNvSpPr>
              <a:spLocks/>
            </p:cNvSpPr>
            <p:nvPr/>
          </p:nvSpPr>
          <p:spPr bwMode="auto">
            <a:xfrm>
              <a:off x="5186" y="2793"/>
              <a:ext cx="273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7692 w 215"/>
                <a:gd name="T5" fmla="*/ 0 h 72"/>
                <a:gd name="T6" fmla="*/ 7692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0" name="Freeform 631"/>
            <p:cNvSpPr>
              <a:spLocks/>
            </p:cNvSpPr>
            <p:nvPr/>
          </p:nvSpPr>
          <p:spPr bwMode="auto">
            <a:xfrm>
              <a:off x="5183" y="2793"/>
              <a:ext cx="278" cy="18"/>
            </a:xfrm>
            <a:custGeom>
              <a:avLst/>
              <a:gdLst>
                <a:gd name="T0" fmla="*/ 2823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7827 w 219"/>
                <a:gd name="T7" fmla="*/ 2 h 23"/>
                <a:gd name="T8" fmla="*/ 7712 w 219"/>
                <a:gd name="T9" fmla="*/ 0 h 23"/>
                <a:gd name="T10" fmla="*/ 4923 w 219"/>
                <a:gd name="T11" fmla="*/ 0 h 23"/>
                <a:gd name="T12" fmla="*/ 2823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1" name="Freeform 632"/>
            <p:cNvSpPr>
              <a:spLocks/>
            </p:cNvSpPr>
            <p:nvPr/>
          </p:nvSpPr>
          <p:spPr bwMode="auto">
            <a:xfrm>
              <a:off x="5374" y="2798"/>
              <a:ext cx="71" cy="13"/>
            </a:xfrm>
            <a:custGeom>
              <a:avLst/>
              <a:gdLst>
                <a:gd name="T0" fmla="*/ 0 w 56"/>
                <a:gd name="T1" fmla="*/ 2 h 17"/>
                <a:gd name="T2" fmla="*/ 647 w 56"/>
                <a:gd name="T3" fmla="*/ 2 h 17"/>
                <a:gd name="T4" fmla="*/ 647 w 56"/>
                <a:gd name="T5" fmla="*/ 0 h 17"/>
                <a:gd name="T6" fmla="*/ 1225 w 56"/>
                <a:gd name="T7" fmla="*/ 0 h 17"/>
                <a:gd name="T8" fmla="*/ 1225 w 56"/>
                <a:gd name="T9" fmla="*/ 2 h 17"/>
                <a:gd name="T10" fmla="*/ 1940 w 56"/>
                <a:gd name="T11" fmla="*/ 2 h 17"/>
                <a:gd name="T12" fmla="*/ 1940 w 56"/>
                <a:gd name="T13" fmla="*/ 2 h 17"/>
                <a:gd name="T14" fmla="*/ 1225 w 56"/>
                <a:gd name="T15" fmla="*/ 2 h 17"/>
                <a:gd name="T16" fmla="*/ 1225 w 56"/>
                <a:gd name="T17" fmla="*/ 2 h 17"/>
                <a:gd name="T18" fmla="*/ 647 w 56"/>
                <a:gd name="T19" fmla="*/ 2 h 17"/>
                <a:gd name="T20" fmla="*/ 64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2" name="Freeform 633"/>
            <p:cNvSpPr>
              <a:spLocks/>
            </p:cNvSpPr>
            <p:nvPr/>
          </p:nvSpPr>
          <p:spPr bwMode="auto">
            <a:xfrm>
              <a:off x="5374" y="2802"/>
              <a:ext cx="22" cy="14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3" name="Freeform 634"/>
            <p:cNvSpPr>
              <a:spLocks/>
            </p:cNvSpPr>
            <p:nvPr/>
          </p:nvSpPr>
          <p:spPr bwMode="auto">
            <a:xfrm>
              <a:off x="5398" y="2798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4" name="Freeform 635"/>
            <p:cNvSpPr>
              <a:spLocks/>
            </p:cNvSpPr>
            <p:nvPr/>
          </p:nvSpPr>
          <p:spPr bwMode="auto">
            <a:xfrm>
              <a:off x="5443" y="2805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5" name="Freeform 636"/>
            <p:cNvSpPr>
              <a:spLocks/>
            </p:cNvSpPr>
            <p:nvPr/>
          </p:nvSpPr>
          <p:spPr bwMode="auto">
            <a:xfrm>
              <a:off x="5420" y="2798"/>
              <a:ext cx="21" cy="13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6" name="Freeform 637"/>
            <p:cNvSpPr>
              <a:spLocks/>
            </p:cNvSpPr>
            <p:nvPr/>
          </p:nvSpPr>
          <p:spPr bwMode="auto">
            <a:xfrm>
              <a:off x="5399" y="2801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7" name="Freeform 638"/>
            <p:cNvSpPr>
              <a:spLocks/>
            </p:cNvSpPr>
            <p:nvPr/>
          </p:nvSpPr>
          <p:spPr bwMode="auto">
            <a:xfrm>
              <a:off x="5377" y="2803"/>
              <a:ext cx="68" cy="14"/>
            </a:xfrm>
            <a:custGeom>
              <a:avLst/>
              <a:gdLst>
                <a:gd name="T0" fmla="*/ 0 w 54"/>
                <a:gd name="T1" fmla="*/ 0 h 17"/>
                <a:gd name="T2" fmla="*/ 1665 w 54"/>
                <a:gd name="T3" fmla="*/ 0 h 17"/>
                <a:gd name="T4" fmla="*/ 1665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8" name="Freeform 639"/>
            <p:cNvSpPr>
              <a:spLocks/>
            </p:cNvSpPr>
            <p:nvPr/>
          </p:nvSpPr>
          <p:spPr bwMode="auto">
            <a:xfrm>
              <a:off x="5398" y="2799"/>
              <a:ext cx="24" cy="13"/>
            </a:xfrm>
            <a:custGeom>
              <a:avLst/>
              <a:gdLst>
                <a:gd name="T0" fmla="*/ 619 w 19"/>
                <a:gd name="T1" fmla="*/ 2 h 17"/>
                <a:gd name="T2" fmla="*/ 560 w 19"/>
                <a:gd name="T3" fmla="*/ 2 h 17"/>
                <a:gd name="T4" fmla="*/ 560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89" name="Freeform 640"/>
            <p:cNvSpPr>
              <a:spLocks/>
            </p:cNvSpPr>
            <p:nvPr/>
          </p:nvSpPr>
          <p:spPr bwMode="auto">
            <a:xfrm>
              <a:off x="5315" y="2806"/>
              <a:ext cx="22" cy="13"/>
            </a:xfrm>
            <a:custGeom>
              <a:avLst/>
              <a:gdLst>
                <a:gd name="T0" fmla="*/ 765 w 17"/>
                <a:gd name="T1" fmla="*/ 0 h 17"/>
                <a:gd name="T2" fmla="*/ 76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76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0" name="Freeform 641"/>
            <p:cNvSpPr>
              <a:spLocks/>
            </p:cNvSpPr>
            <p:nvPr/>
          </p:nvSpPr>
          <p:spPr bwMode="auto">
            <a:xfrm>
              <a:off x="5315" y="2806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1" name="Freeform 642"/>
            <p:cNvSpPr>
              <a:spLocks/>
            </p:cNvSpPr>
            <p:nvPr/>
          </p:nvSpPr>
          <p:spPr bwMode="auto">
            <a:xfrm>
              <a:off x="5296" y="2799"/>
              <a:ext cx="56" cy="14"/>
            </a:xfrm>
            <a:custGeom>
              <a:avLst/>
              <a:gdLst>
                <a:gd name="T0" fmla="*/ 527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527 w 44"/>
                <a:gd name="T7" fmla="*/ 2 h 17"/>
                <a:gd name="T8" fmla="*/ 527 w 44"/>
                <a:gd name="T9" fmla="*/ 0 h 17"/>
                <a:gd name="T10" fmla="*/ 1058 w 44"/>
                <a:gd name="T11" fmla="*/ 0 h 17"/>
                <a:gd name="T12" fmla="*/ 1058 w 44"/>
                <a:gd name="T13" fmla="*/ 2 h 17"/>
                <a:gd name="T14" fmla="*/ 1605 w 44"/>
                <a:gd name="T15" fmla="*/ 2 h 17"/>
                <a:gd name="T16" fmla="*/ 1605 w 44"/>
                <a:gd name="T17" fmla="*/ 2 h 17"/>
                <a:gd name="T18" fmla="*/ 1058 w 44"/>
                <a:gd name="T19" fmla="*/ 2 h 17"/>
                <a:gd name="T20" fmla="*/ 527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2" name="Freeform 643"/>
            <p:cNvSpPr>
              <a:spLocks/>
            </p:cNvSpPr>
            <p:nvPr/>
          </p:nvSpPr>
          <p:spPr bwMode="auto">
            <a:xfrm>
              <a:off x="5315" y="2799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3" name="Freeform 644"/>
            <p:cNvSpPr>
              <a:spLocks/>
            </p:cNvSpPr>
            <p:nvPr/>
          </p:nvSpPr>
          <p:spPr bwMode="auto">
            <a:xfrm>
              <a:off x="5254" y="2797"/>
              <a:ext cx="26" cy="13"/>
            </a:xfrm>
            <a:custGeom>
              <a:avLst/>
              <a:gdLst>
                <a:gd name="T0" fmla="*/ 287 w 20"/>
                <a:gd name="T1" fmla="*/ 2 h 17"/>
                <a:gd name="T2" fmla="*/ 170 w 20"/>
                <a:gd name="T3" fmla="*/ 2 h 17"/>
                <a:gd name="T4" fmla="*/ 131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131 w 20"/>
                <a:gd name="T25" fmla="*/ 1 h 17"/>
                <a:gd name="T26" fmla="*/ 170 w 20"/>
                <a:gd name="T27" fmla="*/ 0 h 17"/>
                <a:gd name="T28" fmla="*/ 221 w 20"/>
                <a:gd name="T29" fmla="*/ 0 h 17"/>
                <a:gd name="T30" fmla="*/ 287 w 20"/>
                <a:gd name="T31" fmla="*/ 0 h 17"/>
                <a:gd name="T32" fmla="*/ 630 w 20"/>
                <a:gd name="T33" fmla="*/ 0 h 17"/>
                <a:gd name="T34" fmla="*/ 676 w 20"/>
                <a:gd name="T35" fmla="*/ 0 h 17"/>
                <a:gd name="T36" fmla="*/ 754 w 20"/>
                <a:gd name="T37" fmla="*/ 0 h 17"/>
                <a:gd name="T38" fmla="*/ 819 w 20"/>
                <a:gd name="T39" fmla="*/ 1 h 17"/>
                <a:gd name="T40" fmla="*/ 879 w 20"/>
                <a:gd name="T41" fmla="*/ 2 h 17"/>
                <a:gd name="T42" fmla="*/ 879 w 20"/>
                <a:gd name="T43" fmla="*/ 2 h 17"/>
                <a:gd name="T44" fmla="*/ 916 w 20"/>
                <a:gd name="T45" fmla="*/ 2 h 17"/>
                <a:gd name="T46" fmla="*/ 916 w 20"/>
                <a:gd name="T47" fmla="*/ 2 h 17"/>
                <a:gd name="T48" fmla="*/ 916 w 20"/>
                <a:gd name="T49" fmla="*/ 2 h 17"/>
                <a:gd name="T50" fmla="*/ 916 w 20"/>
                <a:gd name="T51" fmla="*/ 2 h 17"/>
                <a:gd name="T52" fmla="*/ 879 w 20"/>
                <a:gd name="T53" fmla="*/ 2 h 17"/>
                <a:gd name="T54" fmla="*/ 819 w 20"/>
                <a:gd name="T55" fmla="*/ 2 h 17"/>
                <a:gd name="T56" fmla="*/ 754 w 20"/>
                <a:gd name="T57" fmla="*/ 2 h 17"/>
                <a:gd name="T58" fmla="*/ 676 w 20"/>
                <a:gd name="T59" fmla="*/ 2 h 17"/>
                <a:gd name="T60" fmla="*/ 676 w 20"/>
                <a:gd name="T61" fmla="*/ 2 h 17"/>
                <a:gd name="T62" fmla="*/ 630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4" name="Freeform 645"/>
            <p:cNvSpPr>
              <a:spLocks/>
            </p:cNvSpPr>
            <p:nvPr/>
          </p:nvSpPr>
          <p:spPr bwMode="auto">
            <a:xfrm>
              <a:off x="5285" y="2793"/>
              <a:ext cx="21" cy="30"/>
            </a:xfrm>
            <a:custGeom>
              <a:avLst/>
              <a:gdLst>
                <a:gd name="T0" fmla="*/ 187 w 17"/>
                <a:gd name="T1" fmla="*/ 0 h 38"/>
                <a:gd name="T2" fmla="*/ 0 w 17"/>
                <a:gd name="T3" fmla="*/ 2 h 38"/>
                <a:gd name="T4" fmla="*/ 392 w 17"/>
                <a:gd name="T5" fmla="*/ 2 h 38"/>
                <a:gd name="T6" fmla="*/ 392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5" name="Freeform 646"/>
            <p:cNvSpPr>
              <a:spLocks/>
            </p:cNvSpPr>
            <p:nvPr/>
          </p:nvSpPr>
          <p:spPr bwMode="auto">
            <a:xfrm>
              <a:off x="5358" y="2793"/>
              <a:ext cx="22" cy="57"/>
            </a:xfrm>
            <a:custGeom>
              <a:avLst/>
              <a:gdLst>
                <a:gd name="T0" fmla="*/ 0 w 17"/>
                <a:gd name="T1" fmla="*/ 0 h 72"/>
                <a:gd name="T2" fmla="*/ 765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6" name="Freeform 647"/>
            <p:cNvSpPr>
              <a:spLocks/>
            </p:cNvSpPr>
            <p:nvPr/>
          </p:nvSpPr>
          <p:spPr bwMode="auto">
            <a:xfrm>
              <a:off x="5201" y="2827"/>
              <a:ext cx="318" cy="32"/>
            </a:xfrm>
            <a:custGeom>
              <a:avLst/>
              <a:gdLst>
                <a:gd name="T0" fmla="*/ 0 w 250"/>
                <a:gd name="T1" fmla="*/ 2 h 41"/>
                <a:gd name="T2" fmla="*/ 9218 w 250"/>
                <a:gd name="T3" fmla="*/ 2 h 41"/>
                <a:gd name="T4" fmla="*/ 8852 w 250"/>
                <a:gd name="T5" fmla="*/ 0 h 41"/>
                <a:gd name="T6" fmla="*/ 40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7" name="Freeform 648"/>
            <p:cNvSpPr>
              <a:spLocks/>
            </p:cNvSpPr>
            <p:nvPr/>
          </p:nvSpPr>
          <p:spPr bwMode="auto">
            <a:xfrm>
              <a:off x="5201" y="2859"/>
              <a:ext cx="319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071 w 251"/>
                <a:gd name="T5" fmla="*/ 0 h 17"/>
                <a:gd name="T6" fmla="*/ 911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8" name="Freeform 649"/>
            <p:cNvSpPr>
              <a:spLocks/>
            </p:cNvSpPr>
            <p:nvPr/>
          </p:nvSpPr>
          <p:spPr bwMode="auto">
            <a:xfrm>
              <a:off x="5222" y="2832"/>
              <a:ext cx="284" cy="22"/>
            </a:xfrm>
            <a:custGeom>
              <a:avLst/>
              <a:gdLst>
                <a:gd name="T0" fmla="*/ 0 w 223"/>
                <a:gd name="T1" fmla="*/ 2 h 28"/>
                <a:gd name="T2" fmla="*/ 8326 w 223"/>
                <a:gd name="T3" fmla="*/ 2 h 28"/>
                <a:gd name="T4" fmla="*/ 8050 w 223"/>
                <a:gd name="T5" fmla="*/ 0 h 28"/>
                <a:gd name="T6" fmla="*/ 320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499" name="Freeform 650"/>
            <p:cNvSpPr>
              <a:spLocks/>
            </p:cNvSpPr>
            <p:nvPr/>
          </p:nvSpPr>
          <p:spPr bwMode="auto">
            <a:xfrm>
              <a:off x="4837" y="3443"/>
              <a:ext cx="263" cy="15"/>
            </a:xfrm>
            <a:custGeom>
              <a:avLst/>
              <a:gdLst>
                <a:gd name="T0" fmla="*/ 0 w 206"/>
                <a:gd name="T1" fmla="*/ 2 h 20"/>
                <a:gd name="T2" fmla="*/ 0 w 206"/>
                <a:gd name="T3" fmla="*/ 0 h 20"/>
                <a:gd name="T4" fmla="*/ 7992 w 206"/>
                <a:gd name="T5" fmla="*/ 0 h 20"/>
                <a:gd name="T6" fmla="*/ 7992 w 206"/>
                <a:gd name="T7" fmla="*/ 2 h 20"/>
                <a:gd name="T8" fmla="*/ 0 w 206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20"/>
                <a:gd name="T17" fmla="*/ 206 w 20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20">
                  <a:moveTo>
                    <a:pt x="0" y="19"/>
                  </a:moveTo>
                  <a:lnTo>
                    <a:pt x="0" y="0"/>
                  </a:lnTo>
                  <a:lnTo>
                    <a:pt x="205" y="0"/>
                  </a:lnTo>
                  <a:lnTo>
                    <a:pt x="205" y="19"/>
                  </a:lnTo>
                  <a:lnTo>
                    <a:pt x="0" y="19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0" name="Freeform 651"/>
            <p:cNvSpPr>
              <a:spLocks/>
            </p:cNvSpPr>
            <p:nvPr/>
          </p:nvSpPr>
          <p:spPr bwMode="auto">
            <a:xfrm>
              <a:off x="4827" y="3368"/>
              <a:ext cx="280" cy="27"/>
            </a:xfrm>
            <a:custGeom>
              <a:avLst/>
              <a:gdLst>
                <a:gd name="T0" fmla="*/ 7069 w 220"/>
                <a:gd name="T1" fmla="*/ 0 h 34"/>
                <a:gd name="T2" fmla="*/ 8166 w 220"/>
                <a:gd name="T3" fmla="*/ 2 h 34"/>
                <a:gd name="T4" fmla="*/ 0 w 220"/>
                <a:gd name="T5" fmla="*/ 2 h 34"/>
                <a:gd name="T6" fmla="*/ 1087 w 220"/>
                <a:gd name="T7" fmla="*/ 0 h 34"/>
                <a:gd name="T8" fmla="*/ 7069 w 2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34"/>
                <a:gd name="T17" fmla="*/ 220 w 22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34">
                  <a:moveTo>
                    <a:pt x="189" y="0"/>
                  </a:moveTo>
                  <a:lnTo>
                    <a:pt x="219" y="33"/>
                  </a:lnTo>
                  <a:lnTo>
                    <a:pt x="0" y="33"/>
                  </a:lnTo>
                  <a:lnTo>
                    <a:pt x="29" y="0"/>
                  </a:lnTo>
                  <a:lnTo>
                    <a:pt x="18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1" name="Freeform 652"/>
            <p:cNvSpPr>
              <a:spLocks/>
            </p:cNvSpPr>
            <p:nvPr/>
          </p:nvSpPr>
          <p:spPr bwMode="auto">
            <a:xfrm>
              <a:off x="4900" y="3365"/>
              <a:ext cx="132" cy="19"/>
            </a:xfrm>
            <a:custGeom>
              <a:avLst/>
              <a:gdLst>
                <a:gd name="T0" fmla="*/ 3631 w 104"/>
                <a:gd name="T1" fmla="*/ 2 h 24"/>
                <a:gd name="T2" fmla="*/ 3588 w 104"/>
                <a:gd name="T3" fmla="*/ 2 h 24"/>
                <a:gd name="T4" fmla="*/ 3462 w 104"/>
                <a:gd name="T5" fmla="*/ 2 h 24"/>
                <a:gd name="T6" fmla="*/ 3313 w 104"/>
                <a:gd name="T7" fmla="*/ 2 h 24"/>
                <a:gd name="T8" fmla="*/ 3111 w 104"/>
                <a:gd name="T9" fmla="*/ 2 h 24"/>
                <a:gd name="T10" fmla="*/ 2861 w 104"/>
                <a:gd name="T11" fmla="*/ 2 h 24"/>
                <a:gd name="T12" fmla="*/ 2577 w 104"/>
                <a:gd name="T13" fmla="*/ 1 h 24"/>
                <a:gd name="T14" fmla="*/ 2292 w 104"/>
                <a:gd name="T15" fmla="*/ 0 h 24"/>
                <a:gd name="T16" fmla="*/ 1974 w 104"/>
                <a:gd name="T17" fmla="*/ 0 h 24"/>
                <a:gd name="T18" fmla="*/ 1641 w 104"/>
                <a:gd name="T19" fmla="*/ 0 h 24"/>
                <a:gd name="T20" fmla="*/ 1323 w 104"/>
                <a:gd name="T21" fmla="*/ 0 h 24"/>
                <a:gd name="T22" fmla="*/ 1042 w 104"/>
                <a:gd name="T23" fmla="*/ 1 h 24"/>
                <a:gd name="T24" fmla="*/ 760 w 104"/>
                <a:gd name="T25" fmla="*/ 2 h 24"/>
                <a:gd name="T26" fmla="*/ 510 w 104"/>
                <a:gd name="T27" fmla="*/ 2 h 24"/>
                <a:gd name="T28" fmla="*/ 310 w 104"/>
                <a:gd name="T29" fmla="*/ 2 h 24"/>
                <a:gd name="T30" fmla="*/ 151 w 104"/>
                <a:gd name="T31" fmla="*/ 2 h 24"/>
                <a:gd name="T32" fmla="*/ 1 w 104"/>
                <a:gd name="T33" fmla="*/ 2 h 24"/>
                <a:gd name="T34" fmla="*/ 0 w 104"/>
                <a:gd name="T35" fmla="*/ 2 h 24"/>
                <a:gd name="T36" fmla="*/ 0 w 104"/>
                <a:gd name="T37" fmla="*/ 2 h 24"/>
                <a:gd name="T38" fmla="*/ 1 w 104"/>
                <a:gd name="T39" fmla="*/ 2 h 24"/>
                <a:gd name="T40" fmla="*/ 151 w 104"/>
                <a:gd name="T41" fmla="*/ 2 h 24"/>
                <a:gd name="T42" fmla="*/ 310 w 104"/>
                <a:gd name="T43" fmla="*/ 2 h 24"/>
                <a:gd name="T44" fmla="*/ 510 w 104"/>
                <a:gd name="T45" fmla="*/ 2 h 24"/>
                <a:gd name="T46" fmla="*/ 760 w 104"/>
                <a:gd name="T47" fmla="*/ 2 h 24"/>
                <a:gd name="T48" fmla="*/ 1042 w 104"/>
                <a:gd name="T49" fmla="*/ 2 h 24"/>
                <a:gd name="T50" fmla="*/ 1323 w 104"/>
                <a:gd name="T51" fmla="*/ 2 h 24"/>
                <a:gd name="T52" fmla="*/ 1641 w 104"/>
                <a:gd name="T53" fmla="*/ 2 h 24"/>
                <a:gd name="T54" fmla="*/ 1974 w 104"/>
                <a:gd name="T55" fmla="*/ 2 h 24"/>
                <a:gd name="T56" fmla="*/ 2292 w 104"/>
                <a:gd name="T57" fmla="*/ 2 h 24"/>
                <a:gd name="T58" fmla="*/ 2577 w 104"/>
                <a:gd name="T59" fmla="*/ 2 h 24"/>
                <a:gd name="T60" fmla="*/ 2861 w 104"/>
                <a:gd name="T61" fmla="*/ 2 h 24"/>
                <a:gd name="T62" fmla="*/ 3111 w 104"/>
                <a:gd name="T63" fmla="*/ 2 h 24"/>
                <a:gd name="T64" fmla="*/ 3313 w 104"/>
                <a:gd name="T65" fmla="*/ 2 h 24"/>
                <a:gd name="T66" fmla="*/ 3462 w 104"/>
                <a:gd name="T67" fmla="*/ 2 h 24"/>
                <a:gd name="T68" fmla="*/ 3588 w 104"/>
                <a:gd name="T69" fmla="*/ 2 h 24"/>
                <a:gd name="T70" fmla="*/ 3631 w 104"/>
                <a:gd name="T71" fmla="*/ 2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4"/>
                <a:gd name="T109" fmla="*/ 0 h 24"/>
                <a:gd name="T110" fmla="*/ 104 w 104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4" h="24">
                  <a:moveTo>
                    <a:pt x="103" y="11"/>
                  </a:moveTo>
                  <a:lnTo>
                    <a:pt x="102" y="10"/>
                  </a:lnTo>
                  <a:lnTo>
                    <a:pt x="102" y="9"/>
                  </a:lnTo>
                  <a:lnTo>
                    <a:pt x="101" y="8"/>
                  </a:lnTo>
                  <a:lnTo>
                    <a:pt x="99" y="7"/>
                  </a:lnTo>
                  <a:lnTo>
                    <a:pt x="97" y="6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4" y="19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9" y="21"/>
                  </a:lnTo>
                  <a:lnTo>
                    <a:pt x="33" y="22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6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2" y="21"/>
                  </a:lnTo>
                  <a:lnTo>
                    <a:pt x="76" y="21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7" y="19"/>
                  </a:lnTo>
                  <a:lnTo>
                    <a:pt x="90" y="18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1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2" name="Freeform 653"/>
            <p:cNvSpPr>
              <a:spLocks/>
            </p:cNvSpPr>
            <p:nvPr/>
          </p:nvSpPr>
          <p:spPr bwMode="auto">
            <a:xfrm>
              <a:off x="4900" y="3374"/>
              <a:ext cx="132" cy="14"/>
            </a:xfrm>
            <a:custGeom>
              <a:avLst/>
              <a:gdLst>
                <a:gd name="T0" fmla="*/ 3631 w 104"/>
                <a:gd name="T1" fmla="*/ 2 h 17"/>
                <a:gd name="T2" fmla="*/ 3588 w 104"/>
                <a:gd name="T3" fmla="*/ 2 h 17"/>
                <a:gd name="T4" fmla="*/ 3462 w 104"/>
                <a:gd name="T5" fmla="*/ 2 h 17"/>
                <a:gd name="T6" fmla="*/ 3313 w 104"/>
                <a:gd name="T7" fmla="*/ 2 h 17"/>
                <a:gd name="T8" fmla="*/ 3111 w 104"/>
                <a:gd name="T9" fmla="*/ 2 h 17"/>
                <a:gd name="T10" fmla="*/ 2861 w 104"/>
                <a:gd name="T11" fmla="*/ 2 h 17"/>
                <a:gd name="T12" fmla="*/ 2577 w 104"/>
                <a:gd name="T13" fmla="*/ 2 h 17"/>
                <a:gd name="T14" fmla="*/ 2292 w 104"/>
                <a:gd name="T15" fmla="*/ 2 h 17"/>
                <a:gd name="T16" fmla="*/ 1974 w 104"/>
                <a:gd name="T17" fmla="*/ 2 h 17"/>
                <a:gd name="T18" fmla="*/ 1641 w 104"/>
                <a:gd name="T19" fmla="*/ 2 h 17"/>
                <a:gd name="T20" fmla="*/ 1323 w 104"/>
                <a:gd name="T21" fmla="*/ 2 h 17"/>
                <a:gd name="T22" fmla="*/ 1042 w 104"/>
                <a:gd name="T23" fmla="*/ 2 h 17"/>
                <a:gd name="T24" fmla="*/ 760 w 104"/>
                <a:gd name="T25" fmla="*/ 2 h 17"/>
                <a:gd name="T26" fmla="*/ 510 w 104"/>
                <a:gd name="T27" fmla="*/ 2 h 17"/>
                <a:gd name="T28" fmla="*/ 310 w 104"/>
                <a:gd name="T29" fmla="*/ 2 h 17"/>
                <a:gd name="T30" fmla="*/ 151 w 104"/>
                <a:gd name="T31" fmla="*/ 2 h 17"/>
                <a:gd name="T32" fmla="*/ 1 w 104"/>
                <a:gd name="T33" fmla="*/ 2 h 17"/>
                <a:gd name="T34" fmla="*/ 0 w 104"/>
                <a:gd name="T35" fmla="*/ 2 h 17"/>
                <a:gd name="T36" fmla="*/ 0 w 104"/>
                <a:gd name="T37" fmla="*/ 0 h 17"/>
                <a:gd name="T38" fmla="*/ 0 w 104"/>
                <a:gd name="T39" fmla="*/ 2 h 17"/>
                <a:gd name="T40" fmla="*/ 119 w 104"/>
                <a:gd name="T41" fmla="*/ 2 h 17"/>
                <a:gd name="T42" fmla="*/ 244 w 104"/>
                <a:gd name="T43" fmla="*/ 2 h 17"/>
                <a:gd name="T44" fmla="*/ 407 w 104"/>
                <a:gd name="T45" fmla="*/ 2 h 17"/>
                <a:gd name="T46" fmla="*/ 633 w 104"/>
                <a:gd name="T47" fmla="*/ 2 h 17"/>
                <a:gd name="T48" fmla="*/ 918 w 104"/>
                <a:gd name="T49" fmla="*/ 2 h 17"/>
                <a:gd name="T50" fmla="*/ 1169 w 104"/>
                <a:gd name="T51" fmla="*/ 2 h 17"/>
                <a:gd name="T52" fmla="*/ 1484 w 104"/>
                <a:gd name="T53" fmla="*/ 2 h 17"/>
                <a:gd name="T54" fmla="*/ 1838 w 104"/>
                <a:gd name="T55" fmla="*/ 2 h 17"/>
                <a:gd name="T56" fmla="*/ 2131 w 104"/>
                <a:gd name="T57" fmla="*/ 2 h 17"/>
                <a:gd name="T58" fmla="*/ 2470 w 104"/>
                <a:gd name="T59" fmla="*/ 2 h 17"/>
                <a:gd name="T60" fmla="*/ 2705 w 104"/>
                <a:gd name="T61" fmla="*/ 2 h 17"/>
                <a:gd name="T62" fmla="*/ 3023 w 104"/>
                <a:gd name="T63" fmla="*/ 2 h 17"/>
                <a:gd name="T64" fmla="*/ 3229 w 104"/>
                <a:gd name="T65" fmla="*/ 2 h 17"/>
                <a:gd name="T66" fmla="*/ 3424 w 104"/>
                <a:gd name="T67" fmla="*/ 2 h 17"/>
                <a:gd name="T68" fmla="*/ 3549 w 104"/>
                <a:gd name="T69" fmla="*/ 2 h 17"/>
                <a:gd name="T70" fmla="*/ 3631 w 104"/>
                <a:gd name="T71" fmla="*/ 2 h 17"/>
                <a:gd name="T72" fmla="*/ 3692 w 104"/>
                <a:gd name="T73" fmla="*/ 0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7"/>
                <a:gd name="T113" fmla="*/ 104 w 104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7">
                  <a:moveTo>
                    <a:pt x="103" y="5"/>
                  </a:moveTo>
                  <a:lnTo>
                    <a:pt x="102" y="6"/>
                  </a:lnTo>
                  <a:lnTo>
                    <a:pt x="102" y="7"/>
                  </a:lnTo>
                  <a:lnTo>
                    <a:pt x="101" y="8"/>
                  </a:lnTo>
                  <a:lnTo>
                    <a:pt x="99" y="8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4" y="13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2" y="14"/>
                  </a:lnTo>
                  <a:lnTo>
                    <a:pt x="69" y="15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5" y="16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4"/>
                  </a:lnTo>
                  <a:lnTo>
                    <a:pt x="25" y="14"/>
                  </a:lnTo>
                  <a:lnTo>
                    <a:pt x="21" y="14"/>
                  </a:lnTo>
                  <a:lnTo>
                    <a:pt x="17" y="13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7" y="7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2" y="1"/>
                  </a:lnTo>
                  <a:lnTo>
                    <a:pt x="103" y="0"/>
                  </a:lnTo>
                  <a:lnTo>
                    <a:pt x="103" y="5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3" name="Freeform 654"/>
            <p:cNvSpPr>
              <a:spLocks/>
            </p:cNvSpPr>
            <p:nvPr/>
          </p:nvSpPr>
          <p:spPr bwMode="auto">
            <a:xfrm>
              <a:off x="4827" y="3394"/>
              <a:ext cx="280" cy="61"/>
            </a:xfrm>
            <a:custGeom>
              <a:avLst/>
              <a:gdLst>
                <a:gd name="T0" fmla="*/ 0 w 220"/>
                <a:gd name="T1" fmla="*/ 2 h 77"/>
                <a:gd name="T2" fmla="*/ 8166 w 220"/>
                <a:gd name="T3" fmla="*/ 2 h 77"/>
                <a:gd name="T4" fmla="*/ 8166 w 220"/>
                <a:gd name="T5" fmla="*/ 0 h 77"/>
                <a:gd name="T6" fmla="*/ 0 w 220"/>
                <a:gd name="T7" fmla="*/ 0 h 77"/>
                <a:gd name="T8" fmla="*/ 0 w 220"/>
                <a:gd name="T9" fmla="*/ 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77"/>
                <a:gd name="T17" fmla="*/ 220 w 22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77">
                  <a:moveTo>
                    <a:pt x="0" y="76"/>
                  </a:moveTo>
                  <a:lnTo>
                    <a:pt x="219" y="7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76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4" name="Freeform 655"/>
            <p:cNvSpPr>
              <a:spLocks/>
            </p:cNvSpPr>
            <p:nvPr/>
          </p:nvSpPr>
          <p:spPr bwMode="auto">
            <a:xfrm>
              <a:off x="4872" y="3365"/>
              <a:ext cx="88" cy="13"/>
            </a:xfrm>
            <a:custGeom>
              <a:avLst/>
              <a:gdLst>
                <a:gd name="T0" fmla="*/ 0 w 69"/>
                <a:gd name="T1" fmla="*/ 2 h 17"/>
                <a:gd name="T2" fmla="*/ 0 w 69"/>
                <a:gd name="T3" fmla="*/ 0 h 17"/>
                <a:gd name="T4" fmla="*/ 2635 w 69"/>
                <a:gd name="T5" fmla="*/ 0 h 17"/>
                <a:gd name="T6" fmla="*/ 2635 w 69"/>
                <a:gd name="T7" fmla="*/ 2 h 17"/>
                <a:gd name="T8" fmla="*/ 0 w 69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16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5" name="Freeform 656"/>
            <p:cNvSpPr>
              <a:spLocks/>
            </p:cNvSpPr>
            <p:nvPr/>
          </p:nvSpPr>
          <p:spPr bwMode="auto">
            <a:xfrm>
              <a:off x="4943" y="3366"/>
              <a:ext cx="120" cy="13"/>
            </a:xfrm>
            <a:custGeom>
              <a:avLst/>
              <a:gdLst>
                <a:gd name="T0" fmla="*/ 0 w 94"/>
                <a:gd name="T1" fmla="*/ 2 h 17"/>
                <a:gd name="T2" fmla="*/ 0 w 94"/>
                <a:gd name="T3" fmla="*/ 0 h 17"/>
                <a:gd name="T4" fmla="*/ 3649 w 94"/>
                <a:gd name="T5" fmla="*/ 0 h 17"/>
                <a:gd name="T6" fmla="*/ 3649 w 94"/>
                <a:gd name="T7" fmla="*/ 2 h 17"/>
                <a:gd name="T8" fmla="*/ 0 w 9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"/>
                <a:gd name="T17" fmla="*/ 94 w 9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">
                  <a:moveTo>
                    <a:pt x="0" y="16"/>
                  </a:moveTo>
                  <a:lnTo>
                    <a:pt x="0" y="0"/>
                  </a:lnTo>
                  <a:lnTo>
                    <a:pt x="93" y="0"/>
                  </a:lnTo>
                  <a:lnTo>
                    <a:pt x="93" y="16"/>
                  </a:lnTo>
                  <a:lnTo>
                    <a:pt x="0" y="1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6" name="Freeform 657"/>
            <p:cNvSpPr>
              <a:spLocks/>
            </p:cNvSpPr>
            <p:nvPr/>
          </p:nvSpPr>
          <p:spPr bwMode="auto">
            <a:xfrm>
              <a:off x="4875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7" name="Freeform 658"/>
            <p:cNvSpPr>
              <a:spLocks/>
            </p:cNvSpPr>
            <p:nvPr/>
          </p:nvSpPr>
          <p:spPr bwMode="auto">
            <a:xfrm>
              <a:off x="4878" y="336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71 w 17"/>
                <a:gd name="T5" fmla="*/ 2 h 17"/>
                <a:gd name="T6" fmla="*/ 171 w 17"/>
                <a:gd name="T7" fmla="*/ 2 h 17"/>
                <a:gd name="T8" fmla="*/ 370 w 17"/>
                <a:gd name="T9" fmla="*/ 2 h 17"/>
                <a:gd name="T10" fmla="*/ 591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8" name="Freeform 659"/>
            <p:cNvSpPr>
              <a:spLocks/>
            </p:cNvSpPr>
            <p:nvPr/>
          </p:nvSpPr>
          <p:spPr bwMode="auto">
            <a:xfrm>
              <a:off x="4882" y="336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765 w 17"/>
                <a:gd name="T7" fmla="*/ 2 h 17"/>
                <a:gd name="T8" fmla="*/ 765 w 17"/>
                <a:gd name="T9" fmla="*/ 2 h 17"/>
                <a:gd name="T10" fmla="*/ 765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09" name="Freeform 660"/>
            <p:cNvSpPr>
              <a:spLocks/>
            </p:cNvSpPr>
            <p:nvPr/>
          </p:nvSpPr>
          <p:spPr bwMode="auto">
            <a:xfrm>
              <a:off x="4885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0" name="Freeform 661"/>
            <p:cNvSpPr>
              <a:spLocks/>
            </p:cNvSpPr>
            <p:nvPr/>
          </p:nvSpPr>
          <p:spPr bwMode="auto">
            <a:xfrm>
              <a:off x="4888" y="336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1" name="Freeform 662"/>
            <p:cNvSpPr>
              <a:spLocks/>
            </p:cNvSpPr>
            <p:nvPr/>
          </p:nvSpPr>
          <p:spPr bwMode="auto">
            <a:xfrm>
              <a:off x="4891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2" name="Freeform 663"/>
            <p:cNvSpPr>
              <a:spLocks/>
            </p:cNvSpPr>
            <p:nvPr/>
          </p:nvSpPr>
          <p:spPr bwMode="auto">
            <a:xfrm>
              <a:off x="4895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3" name="Freeform 664"/>
            <p:cNvSpPr>
              <a:spLocks/>
            </p:cNvSpPr>
            <p:nvPr/>
          </p:nvSpPr>
          <p:spPr bwMode="auto">
            <a:xfrm>
              <a:off x="4896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4" name="Freeform 665"/>
            <p:cNvSpPr>
              <a:spLocks/>
            </p:cNvSpPr>
            <p:nvPr/>
          </p:nvSpPr>
          <p:spPr bwMode="auto">
            <a:xfrm>
              <a:off x="4901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5" name="Freeform 666"/>
            <p:cNvSpPr>
              <a:spLocks/>
            </p:cNvSpPr>
            <p:nvPr/>
          </p:nvSpPr>
          <p:spPr bwMode="auto">
            <a:xfrm>
              <a:off x="4904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6" name="Freeform 667"/>
            <p:cNvSpPr>
              <a:spLocks/>
            </p:cNvSpPr>
            <p:nvPr/>
          </p:nvSpPr>
          <p:spPr bwMode="auto">
            <a:xfrm>
              <a:off x="4906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0 w 17"/>
                <a:gd name="T5" fmla="*/ 2 h 17"/>
                <a:gd name="T6" fmla="*/ 187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7" name="Freeform 668"/>
            <p:cNvSpPr>
              <a:spLocks/>
            </p:cNvSpPr>
            <p:nvPr/>
          </p:nvSpPr>
          <p:spPr bwMode="auto">
            <a:xfrm>
              <a:off x="4910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8" name="Freeform 669"/>
            <p:cNvSpPr>
              <a:spLocks/>
            </p:cNvSpPr>
            <p:nvPr/>
          </p:nvSpPr>
          <p:spPr bwMode="auto">
            <a:xfrm>
              <a:off x="4914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231 w 17"/>
                <a:gd name="T9" fmla="*/ 2 h 17"/>
                <a:gd name="T10" fmla="*/ 392 w 17"/>
                <a:gd name="T11" fmla="*/ 2 h 17"/>
                <a:gd name="T12" fmla="*/ 392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19" name="Freeform 670"/>
            <p:cNvSpPr>
              <a:spLocks/>
            </p:cNvSpPr>
            <p:nvPr/>
          </p:nvSpPr>
          <p:spPr bwMode="auto">
            <a:xfrm>
              <a:off x="4916" y="336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370 w 17"/>
                <a:gd name="T5" fmla="*/ 2 h 17"/>
                <a:gd name="T6" fmla="*/ 370 w 17"/>
                <a:gd name="T7" fmla="*/ 2 h 17"/>
                <a:gd name="T8" fmla="*/ 765 w 17"/>
                <a:gd name="T9" fmla="*/ 2 h 17"/>
                <a:gd name="T10" fmla="*/ 765 w 17"/>
                <a:gd name="T11" fmla="*/ 2 h 17"/>
                <a:gd name="T12" fmla="*/ 765 w 17"/>
                <a:gd name="T13" fmla="*/ 0 h 17"/>
                <a:gd name="T14" fmla="*/ 0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0" name="Freeform 671"/>
            <p:cNvSpPr>
              <a:spLocks/>
            </p:cNvSpPr>
            <p:nvPr/>
          </p:nvSpPr>
          <p:spPr bwMode="auto">
            <a:xfrm>
              <a:off x="4919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1" name="Freeform 672"/>
            <p:cNvSpPr>
              <a:spLocks/>
            </p:cNvSpPr>
            <p:nvPr/>
          </p:nvSpPr>
          <p:spPr bwMode="auto">
            <a:xfrm>
              <a:off x="4924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2" name="Freeform 673"/>
            <p:cNvSpPr>
              <a:spLocks/>
            </p:cNvSpPr>
            <p:nvPr/>
          </p:nvSpPr>
          <p:spPr bwMode="auto">
            <a:xfrm>
              <a:off x="4926" y="3367"/>
              <a:ext cx="22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221 w 17"/>
                <a:gd name="T5" fmla="*/ 2 h 17"/>
                <a:gd name="T6" fmla="*/ 221 w 17"/>
                <a:gd name="T7" fmla="*/ 2 h 17"/>
                <a:gd name="T8" fmla="*/ 479 w 17"/>
                <a:gd name="T9" fmla="*/ 2 h 17"/>
                <a:gd name="T10" fmla="*/ 479 w 17"/>
                <a:gd name="T11" fmla="*/ 2 h 17"/>
                <a:gd name="T12" fmla="*/ 765 w 17"/>
                <a:gd name="T13" fmla="*/ 2 h 17"/>
                <a:gd name="T14" fmla="*/ 765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3" name="Freeform 674"/>
            <p:cNvSpPr>
              <a:spLocks/>
            </p:cNvSpPr>
            <p:nvPr/>
          </p:nvSpPr>
          <p:spPr bwMode="auto">
            <a:xfrm>
              <a:off x="4930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87 w 17"/>
                <a:gd name="T5" fmla="*/ 2 h 17"/>
                <a:gd name="T6" fmla="*/ 392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4" name="Freeform 675"/>
            <p:cNvSpPr>
              <a:spLocks/>
            </p:cNvSpPr>
            <p:nvPr/>
          </p:nvSpPr>
          <p:spPr bwMode="auto">
            <a:xfrm>
              <a:off x="4933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115 w 17"/>
                <a:gd name="T5" fmla="*/ 2 h 17"/>
                <a:gd name="T6" fmla="*/ 231 w 17"/>
                <a:gd name="T7" fmla="*/ 2 h 17"/>
                <a:gd name="T8" fmla="*/ 392 w 17"/>
                <a:gd name="T9" fmla="*/ 2 h 17"/>
                <a:gd name="T10" fmla="*/ 39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5" name="Freeform 676"/>
            <p:cNvSpPr>
              <a:spLocks/>
            </p:cNvSpPr>
            <p:nvPr/>
          </p:nvSpPr>
          <p:spPr bwMode="auto">
            <a:xfrm>
              <a:off x="4935" y="3367"/>
              <a:ext cx="21" cy="1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 h 17"/>
                <a:gd name="T4" fmla="*/ 93 w 17"/>
                <a:gd name="T5" fmla="*/ 2 h 17"/>
                <a:gd name="T6" fmla="*/ 187 w 17"/>
                <a:gd name="T7" fmla="*/ 2 h 17"/>
                <a:gd name="T8" fmla="*/ 285 w 17"/>
                <a:gd name="T9" fmla="*/ 2 h 17"/>
                <a:gd name="T10" fmla="*/ 285 w 17"/>
                <a:gd name="T11" fmla="*/ 2 h 17"/>
                <a:gd name="T12" fmla="*/ 392 w 17"/>
                <a:gd name="T13" fmla="*/ 2 h 17"/>
                <a:gd name="T14" fmla="*/ 392 w 17"/>
                <a:gd name="T15" fmla="*/ 0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6" name="Freeform 677"/>
            <p:cNvSpPr>
              <a:spLocks/>
            </p:cNvSpPr>
            <p:nvPr/>
          </p:nvSpPr>
          <p:spPr bwMode="auto">
            <a:xfrm>
              <a:off x="4846" y="3231"/>
              <a:ext cx="238" cy="137"/>
            </a:xfrm>
            <a:custGeom>
              <a:avLst/>
              <a:gdLst>
                <a:gd name="T0" fmla="*/ 6683 w 187"/>
                <a:gd name="T1" fmla="*/ 5 h 174"/>
                <a:gd name="T2" fmla="*/ 6683 w 187"/>
                <a:gd name="T3" fmla="*/ 5 h 174"/>
                <a:gd name="T4" fmla="*/ 6683 w 187"/>
                <a:gd name="T5" fmla="*/ 5 h 174"/>
                <a:gd name="T6" fmla="*/ 6771 w 187"/>
                <a:gd name="T7" fmla="*/ 5 h 174"/>
                <a:gd name="T8" fmla="*/ 6771 w 187"/>
                <a:gd name="T9" fmla="*/ 5 h 174"/>
                <a:gd name="T10" fmla="*/ 6821 w 187"/>
                <a:gd name="T11" fmla="*/ 5 h 174"/>
                <a:gd name="T12" fmla="*/ 6821 w 187"/>
                <a:gd name="T13" fmla="*/ 5 h 174"/>
                <a:gd name="T14" fmla="*/ 6841 w 187"/>
                <a:gd name="T15" fmla="*/ 5 h 174"/>
                <a:gd name="T16" fmla="*/ 6841 w 187"/>
                <a:gd name="T17" fmla="*/ 5 h 174"/>
                <a:gd name="T18" fmla="*/ 6841 w 187"/>
                <a:gd name="T19" fmla="*/ 5 h 174"/>
                <a:gd name="T20" fmla="*/ 6841 w 187"/>
                <a:gd name="T21" fmla="*/ 5 h 174"/>
                <a:gd name="T22" fmla="*/ 6878 w 187"/>
                <a:gd name="T23" fmla="*/ 5 h 174"/>
                <a:gd name="T24" fmla="*/ 6878 w 187"/>
                <a:gd name="T25" fmla="*/ 5 h 174"/>
                <a:gd name="T26" fmla="*/ 6939 w 187"/>
                <a:gd name="T27" fmla="*/ 5 h 174"/>
                <a:gd name="T28" fmla="*/ 6939 w 187"/>
                <a:gd name="T29" fmla="*/ 5 h 174"/>
                <a:gd name="T30" fmla="*/ 6939 w 187"/>
                <a:gd name="T31" fmla="*/ 2 h 174"/>
                <a:gd name="T32" fmla="*/ 6939 w 187"/>
                <a:gd name="T33" fmla="*/ 2 h 174"/>
                <a:gd name="T34" fmla="*/ 6939 w 187"/>
                <a:gd name="T35" fmla="*/ 2 h 174"/>
                <a:gd name="T36" fmla="*/ 6878 w 187"/>
                <a:gd name="T37" fmla="*/ 2 h 174"/>
                <a:gd name="T38" fmla="*/ 6878 w 187"/>
                <a:gd name="T39" fmla="*/ 2 h 174"/>
                <a:gd name="T40" fmla="*/ 6841 w 187"/>
                <a:gd name="T41" fmla="*/ 2 h 174"/>
                <a:gd name="T42" fmla="*/ 6841 w 187"/>
                <a:gd name="T43" fmla="*/ 2 h 174"/>
                <a:gd name="T44" fmla="*/ 6841 w 187"/>
                <a:gd name="T45" fmla="*/ 1 h 174"/>
                <a:gd name="T46" fmla="*/ 6821 w 187"/>
                <a:gd name="T47" fmla="*/ 1 h 174"/>
                <a:gd name="T48" fmla="*/ 6821 w 187"/>
                <a:gd name="T49" fmla="*/ 1 h 174"/>
                <a:gd name="T50" fmla="*/ 6771 w 187"/>
                <a:gd name="T51" fmla="*/ 1 h 174"/>
                <a:gd name="T52" fmla="*/ 6771 w 187"/>
                <a:gd name="T53" fmla="*/ 0 h 174"/>
                <a:gd name="T54" fmla="*/ 6683 w 187"/>
                <a:gd name="T55" fmla="*/ 0 h 174"/>
                <a:gd name="T56" fmla="*/ 6683 w 187"/>
                <a:gd name="T57" fmla="*/ 0 h 174"/>
                <a:gd name="T58" fmla="*/ 6683 w 187"/>
                <a:gd name="T59" fmla="*/ 0 h 174"/>
                <a:gd name="T60" fmla="*/ 196 w 187"/>
                <a:gd name="T61" fmla="*/ 0 h 174"/>
                <a:gd name="T62" fmla="*/ 154 w 187"/>
                <a:gd name="T63" fmla="*/ 0 h 174"/>
                <a:gd name="T64" fmla="*/ 121 w 187"/>
                <a:gd name="T65" fmla="*/ 0 h 174"/>
                <a:gd name="T66" fmla="*/ 121 w 187"/>
                <a:gd name="T67" fmla="*/ 0 h 174"/>
                <a:gd name="T68" fmla="*/ 95 w 187"/>
                <a:gd name="T69" fmla="*/ 0 h 174"/>
                <a:gd name="T70" fmla="*/ 95 w 187"/>
                <a:gd name="T71" fmla="*/ 1 h 174"/>
                <a:gd name="T72" fmla="*/ 1 w 187"/>
                <a:gd name="T73" fmla="*/ 1 h 174"/>
                <a:gd name="T74" fmla="*/ 1 w 187"/>
                <a:gd name="T75" fmla="*/ 1 h 174"/>
                <a:gd name="T76" fmla="*/ 1 w 187"/>
                <a:gd name="T77" fmla="*/ 2 h 174"/>
                <a:gd name="T78" fmla="*/ 0 w 187"/>
                <a:gd name="T79" fmla="*/ 2 h 174"/>
                <a:gd name="T80" fmla="*/ 0 w 187"/>
                <a:gd name="T81" fmla="*/ 2 h 174"/>
                <a:gd name="T82" fmla="*/ 0 w 187"/>
                <a:gd name="T83" fmla="*/ 2 h 174"/>
                <a:gd name="T84" fmla="*/ 0 w 187"/>
                <a:gd name="T85" fmla="*/ 2 h 174"/>
                <a:gd name="T86" fmla="*/ 0 w 187"/>
                <a:gd name="T87" fmla="*/ 2 h 174"/>
                <a:gd name="T88" fmla="*/ 0 w 187"/>
                <a:gd name="T89" fmla="*/ 2 h 174"/>
                <a:gd name="T90" fmla="*/ 0 w 187"/>
                <a:gd name="T91" fmla="*/ 5 h 174"/>
                <a:gd name="T92" fmla="*/ 0 w 187"/>
                <a:gd name="T93" fmla="*/ 5 h 174"/>
                <a:gd name="T94" fmla="*/ 0 w 187"/>
                <a:gd name="T95" fmla="*/ 5 h 174"/>
                <a:gd name="T96" fmla="*/ 0 w 187"/>
                <a:gd name="T97" fmla="*/ 5 h 174"/>
                <a:gd name="T98" fmla="*/ 0 w 187"/>
                <a:gd name="T99" fmla="*/ 5 h 174"/>
                <a:gd name="T100" fmla="*/ 0 w 187"/>
                <a:gd name="T101" fmla="*/ 5 h 174"/>
                <a:gd name="T102" fmla="*/ 1 w 187"/>
                <a:gd name="T103" fmla="*/ 5 h 174"/>
                <a:gd name="T104" fmla="*/ 1 w 187"/>
                <a:gd name="T105" fmla="*/ 5 h 174"/>
                <a:gd name="T106" fmla="*/ 1 w 187"/>
                <a:gd name="T107" fmla="*/ 5 h 174"/>
                <a:gd name="T108" fmla="*/ 95 w 187"/>
                <a:gd name="T109" fmla="*/ 5 h 174"/>
                <a:gd name="T110" fmla="*/ 95 w 187"/>
                <a:gd name="T111" fmla="*/ 5 h 174"/>
                <a:gd name="T112" fmla="*/ 95 w 187"/>
                <a:gd name="T113" fmla="*/ 5 h 174"/>
                <a:gd name="T114" fmla="*/ 121 w 187"/>
                <a:gd name="T115" fmla="*/ 5 h 174"/>
                <a:gd name="T116" fmla="*/ 121 w 187"/>
                <a:gd name="T117" fmla="*/ 5 h 174"/>
                <a:gd name="T118" fmla="*/ 154 w 187"/>
                <a:gd name="T119" fmla="*/ 5 h 174"/>
                <a:gd name="T120" fmla="*/ 196 w 187"/>
                <a:gd name="T121" fmla="*/ 5 h 174"/>
                <a:gd name="T122" fmla="*/ 6683 w 187"/>
                <a:gd name="T123" fmla="*/ 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7"/>
                <a:gd name="T187" fmla="*/ 0 h 174"/>
                <a:gd name="T188" fmla="*/ 187 w 187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7" h="174">
                  <a:moveTo>
                    <a:pt x="180" y="173"/>
                  </a:moveTo>
                  <a:lnTo>
                    <a:pt x="180" y="173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3" y="171"/>
                  </a:lnTo>
                  <a:lnTo>
                    <a:pt x="184" y="171"/>
                  </a:lnTo>
                  <a:lnTo>
                    <a:pt x="184" y="170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5" y="168"/>
                  </a:lnTo>
                  <a:lnTo>
                    <a:pt x="186" y="167"/>
                  </a:lnTo>
                  <a:lnTo>
                    <a:pt x="186" y="6"/>
                  </a:lnTo>
                  <a:lnTo>
                    <a:pt x="186" y="5"/>
                  </a:lnTo>
                  <a:lnTo>
                    <a:pt x="185" y="5"/>
                  </a:lnTo>
                  <a:lnTo>
                    <a:pt x="185" y="3"/>
                  </a:lnTo>
                  <a:lnTo>
                    <a:pt x="184" y="3"/>
                  </a:lnTo>
                  <a:lnTo>
                    <a:pt x="184" y="2"/>
                  </a:lnTo>
                  <a:lnTo>
                    <a:pt x="184" y="1"/>
                  </a:lnTo>
                  <a:lnTo>
                    <a:pt x="183" y="1"/>
                  </a:lnTo>
                  <a:lnTo>
                    <a:pt x="182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0" y="169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" y="171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3" y="172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180" y="17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7" name="Freeform 678"/>
            <p:cNvSpPr>
              <a:spLocks/>
            </p:cNvSpPr>
            <p:nvPr/>
          </p:nvSpPr>
          <p:spPr bwMode="auto">
            <a:xfrm>
              <a:off x="4846" y="3233"/>
              <a:ext cx="237" cy="135"/>
            </a:xfrm>
            <a:custGeom>
              <a:avLst/>
              <a:gdLst>
                <a:gd name="T0" fmla="*/ 7027 w 186"/>
                <a:gd name="T1" fmla="*/ 4 h 172"/>
                <a:gd name="T2" fmla="*/ 7027 w 186"/>
                <a:gd name="T3" fmla="*/ 4 h 172"/>
                <a:gd name="T4" fmla="*/ 7027 w 186"/>
                <a:gd name="T5" fmla="*/ 4 h 172"/>
                <a:gd name="T6" fmla="*/ 6962 w 186"/>
                <a:gd name="T7" fmla="*/ 4 h 172"/>
                <a:gd name="T8" fmla="*/ 6962 w 186"/>
                <a:gd name="T9" fmla="*/ 4 h 172"/>
                <a:gd name="T10" fmla="*/ 6920 w 186"/>
                <a:gd name="T11" fmla="*/ 4 h 172"/>
                <a:gd name="T12" fmla="*/ 6920 w 186"/>
                <a:gd name="T13" fmla="*/ 4 h 172"/>
                <a:gd name="T14" fmla="*/ 6910 w 186"/>
                <a:gd name="T15" fmla="*/ 4 h 172"/>
                <a:gd name="T16" fmla="*/ 6910 w 186"/>
                <a:gd name="T17" fmla="*/ 4 h 172"/>
                <a:gd name="T18" fmla="*/ 6870 w 186"/>
                <a:gd name="T19" fmla="*/ 4 h 172"/>
                <a:gd name="T20" fmla="*/ 6870 w 186"/>
                <a:gd name="T21" fmla="*/ 4 h 172"/>
                <a:gd name="T22" fmla="*/ 6819 w 186"/>
                <a:gd name="T23" fmla="*/ 4 h 172"/>
                <a:gd name="T24" fmla="*/ 6799 w 186"/>
                <a:gd name="T25" fmla="*/ 4 h 172"/>
                <a:gd name="T26" fmla="*/ 155 w 186"/>
                <a:gd name="T27" fmla="*/ 4 h 172"/>
                <a:gd name="T28" fmla="*/ 122 w 186"/>
                <a:gd name="T29" fmla="*/ 4 h 172"/>
                <a:gd name="T30" fmla="*/ 122 w 186"/>
                <a:gd name="T31" fmla="*/ 4 h 172"/>
                <a:gd name="T32" fmla="*/ 122 w 186"/>
                <a:gd name="T33" fmla="*/ 4 h 172"/>
                <a:gd name="T34" fmla="*/ 96 w 186"/>
                <a:gd name="T35" fmla="*/ 4 h 172"/>
                <a:gd name="T36" fmla="*/ 96 w 186"/>
                <a:gd name="T37" fmla="*/ 4 h 172"/>
                <a:gd name="T38" fmla="*/ 1 w 186"/>
                <a:gd name="T39" fmla="*/ 4 h 172"/>
                <a:gd name="T40" fmla="*/ 1 w 186"/>
                <a:gd name="T41" fmla="*/ 4 h 172"/>
                <a:gd name="T42" fmla="*/ 0 w 186"/>
                <a:gd name="T43" fmla="*/ 4 h 172"/>
                <a:gd name="T44" fmla="*/ 0 w 186"/>
                <a:gd name="T45" fmla="*/ 4 h 172"/>
                <a:gd name="T46" fmla="*/ 0 w 186"/>
                <a:gd name="T47" fmla="*/ 4 h 172"/>
                <a:gd name="T48" fmla="*/ 0 w 186"/>
                <a:gd name="T49" fmla="*/ 4 h 172"/>
                <a:gd name="T50" fmla="*/ 0 w 186"/>
                <a:gd name="T51" fmla="*/ 4 h 172"/>
                <a:gd name="T52" fmla="*/ 0 w 186"/>
                <a:gd name="T53" fmla="*/ 4 h 172"/>
                <a:gd name="T54" fmla="*/ 0 w 186"/>
                <a:gd name="T55" fmla="*/ 2 h 172"/>
                <a:gd name="T56" fmla="*/ 0 w 186"/>
                <a:gd name="T57" fmla="*/ 2 h 172"/>
                <a:gd name="T58" fmla="*/ 0 w 186"/>
                <a:gd name="T59" fmla="*/ 2 h 172"/>
                <a:gd name="T60" fmla="*/ 0 w 186"/>
                <a:gd name="T61" fmla="*/ 2 h 172"/>
                <a:gd name="T62" fmla="*/ 0 w 186"/>
                <a:gd name="T63" fmla="*/ 2 h 172"/>
                <a:gd name="T64" fmla="*/ 0 w 186"/>
                <a:gd name="T65" fmla="*/ 2 h 172"/>
                <a:gd name="T66" fmla="*/ 1 w 186"/>
                <a:gd name="T67" fmla="*/ 1 h 172"/>
                <a:gd name="T68" fmla="*/ 1 w 186"/>
                <a:gd name="T69" fmla="*/ 1 h 172"/>
                <a:gd name="T70" fmla="*/ 96 w 186"/>
                <a:gd name="T71" fmla="*/ 1 h 172"/>
                <a:gd name="T72" fmla="*/ 96 w 186"/>
                <a:gd name="T73" fmla="*/ 0 h 172"/>
                <a:gd name="T74" fmla="*/ 96 w 186"/>
                <a:gd name="T75" fmla="*/ 0 h 172"/>
                <a:gd name="T76" fmla="*/ 122 w 186"/>
                <a:gd name="T77" fmla="*/ 0 h 172"/>
                <a:gd name="T78" fmla="*/ 122 w 186"/>
                <a:gd name="T79" fmla="*/ 0 h 172"/>
                <a:gd name="T80" fmla="*/ 155 w 186"/>
                <a:gd name="T81" fmla="*/ 0 h 172"/>
                <a:gd name="T82" fmla="*/ 6799 w 186"/>
                <a:gd name="T83" fmla="*/ 0 h 172"/>
                <a:gd name="T84" fmla="*/ 6819 w 186"/>
                <a:gd name="T85" fmla="*/ 0 h 172"/>
                <a:gd name="T86" fmla="*/ 6870 w 186"/>
                <a:gd name="T87" fmla="*/ 0 h 172"/>
                <a:gd name="T88" fmla="*/ 6870 w 186"/>
                <a:gd name="T89" fmla="*/ 0 h 172"/>
                <a:gd name="T90" fmla="*/ 6910 w 186"/>
                <a:gd name="T91" fmla="*/ 0 h 172"/>
                <a:gd name="T92" fmla="*/ 6910 w 186"/>
                <a:gd name="T93" fmla="*/ 1 h 172"/>
                <a:gd name="T94" fmla="*/ 6920 w 186"/>
                <a:gd name="T95" fmla="*/ 1 h 172"/>
                <a:gd name="T96" fmla="*/ 6920 w 186"/>
                <a:gd name="T97" fmla="*/ 1 h 172"/>
                <a:gd name="T98" fmla="*/ 6920 w 186"/>
                <a:gd name="T99" fmla="*/ 2 h 172"/>
                <a:gd name="T100" fmla="*/ 6962 w 186"/>
                <a:gd name="T101" fmla="*/ 2 h 172"/>
                <a:gd name="T102" fmla="*/ 6962 w 186"/>
                <a:gd name="T103" fmla="*/ 2 h 172"/>
                <a:gd name="T104" fmla="*/ 7027 w 186"/>
                <a:gd name="T105" fmla="*/ 2 h 172"/>
                <a:gd name="T106" fmla="*/ 7027 w 186"/>
                <a:gd name="T107" fmla="*/ 2 h 172"/>
                <a:gd name="T108" fmla="*/ 7027 w 186"/>
                <a:gd name="T109" fmla="*/ 2 h 172"/>
                <a:gd name="T110" fmla="*/ 7027 w 186"/>
                <a:gd name="T111" fmla="*/ 4 h 1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172"/>
                <a:gd name="T170" fmla="*/ 186 w 186"/>
                <a:gd name="T171" fmla="*/ 172 h 1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172">
                  <a:moveTo>
                    <a:pt x="185" y="165"/>
                  </a:moveTo>
                  <a:lnTo>
                    <a:pt x="185" y="166"/>
                  </a:lnTo>
                  <a:lnTo>
                    <a:pt x="185" y="167"/>
                  </a:lnTo>
                  <a:lnTo>
                    <a:pt x="184" y="167"/>
                  </a:lnTo>
                  <a:lnTo>
                    <a:pt x="184" y="168"/>
                  </a:lnTo>
                  <a:lnTo>
                    <a:pt x="183" y="169"/>
                  </a:lnTo>
                  <a:lnTo>
                    <a:pt x="182" y="170"/>
                  </a:lnTo>
                  <a:lnTo>
                    <a:pt x="181" y="170"/>
                  </a:lnTo>
                  <a:lnTo>
                    <a:pt x="181" y="171"/>
                  </a:lnTo>
                  <a:lnTo>
                    <a:pt x="180" y="171"/>
                  </a:lnTo>
                  <a:lnTo>
                    <a:pt x="179" y="171"/>
                  </a:lnTo>
                  <a:lnTo>
                    <a:pt x="4" y="171"/>
                  </a:lnTo>
                  <a:lnTo>
                    <a:pt x="3" y="171"/>
                  </a:lnTo>
                  <a:lnTo>
                    <a:pt x="3" y="170"/>
                  </a:lnTo>
                  <a:lnTo>
                    <a:pt x="2" y="170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2"/>
                  </a:lnTo>
                  <a:lnTo>
                    <a:pt x="184" y="2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4"/>
                  </a:lnTo>
                  <a:lnTo>
                    <a:pt x="185" y="5"/>
                  </a:lnTo>
                  <a:lnTo>
                    <a:pt x="185" y="165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8" name="Freeform 679"/>
            <p:cNvSpPr>
              <a:spLocks/>
            </p:cNvSpPr>
            <p:nvPr/>
          </p:nvSpPr>
          <p:spPr bwMode="auto">
            <a:xfrm>
              <a:off x="4848" y="3233"/>
              <a:ext cx="231" cy="134"/>
            </a:xfrm>
            <a:custGeom>
              <a:avLst/>
              <a:gdLst>
                <a:gd name="T0" fmla="*/ 7007 w 181"/>
                <a:gd name="T1" fmla="*/ 2 h 171"/>
                <a:gd name="T2" fmla="*/ 7007 w 181"/>
                <a:gd name="T3" fmla="*/ 2 h 171"/>
                <a:gd name="T4" fmla="*/ 7007 w 181"/>
                <a:gd name="T5" fmla="*/ 2 h 171"/>
                <a:gd name="T6" fmla="*/ 6926 w 181"/>
                <a:gd name="T7" fmla="*/ 2 h 171"/>
                <a:gd name="T8" fmla="*/ 6926 w 181"/>
                <a:gd name="T9" fmla="*/ 1 h 171"/>
                <a:gd name="T10" fmla="*/ 6901 w 181"/>
                <a:gd name="T11" fmla="*/ 1 h 171"/>
                <a:gd name="T12" fmla="*/ 6901 w 181"/>
                <a:gd name="T13" fmla="*/ 0 h 171"/>
                <a:gd name="T14" fmla="*/ 6885 w 181"/>
                <a:gd name="T15" fmla="*/ 0 h 171"/>
                <a:gd name="T16" fmla="*/ 6885 w 181"/>
                <a:gd name="T17" fmla="*/ 0 h 171"/>
                <a:gd name="T18" fmla="*/ 6885 w 181"/>
                <a:gd name="T19" fmla="*/ 0 h 171"/>
                <a:gd name="T20" fmla="*/ 6832 w 181"/>
                <a:gd name="T21" fmla="*/ 0 h 171"/>
                <a:gd name="T22" fmla="*/ 6832 w 181"/>
                <a:gd name="T23" fmla="*/ 0 h 171"/>
                <a:gd name="T24" fmla="*/ 123 w 181"/>
                <a:gd name="T25" fmla="*/ 0 h 171"/>
                <a:gd name="T26" fmla="*/ 123 w 181"/>
                <a:gd name="T27" fmla="*/ 0 h 171"/>
                <a:gd name="T28" fmla="*/ 96 w 181"/>
                <a:gd name="T29" fmla="*/ 0 h 171"/>
                <a:gd name="T30" fmla="*/ 96 w 181"/>
                <a:gd name="T31" fmla="*/ 0 h 171"/>
                <a:gd name="T32" fmla="*/ 1 w 181"/>
                <a:gd name="T33" fmla="*/ 0 h 171"/>
                <a:gd name="T34" fmla="*/ 1 w 181"/>
                <a:gd name="T35" fmla="*/ 0 h 171"/>
                <a:gd name="T36" fmla="*/ 1 w 181"/>
                <a:gd name="T37" fmla="*/ 1 h 171"/>
                <a:gd name="T38" fmla="*/ 0 w 181"/>
                <a:gd name="T39" fmla="*/ 1 h 171"/>
                <a:gd name="T40" fmla="*/ 0 w 181"/>
                <a:gd name="T41" fmla="*/ 1 h 171"/>
                <a:gd name="T42" fmla="*/ 0 w 181"/>
                <a:gd name="T43" fmla="*/ 2 h 171"/>
                <a:gd name="T44" fmla="*/ 0 w 181"/>
                <a:gd name="T45" fmla="*/ 2 h 171"/>
                <a:gd name="T46" fmla="*/ 0 w 181"/>
                <a:gd name="T47" fmla="*/ 2 h 171"/>
                <a:gd name="T48" fmla="*/ 0 w 181"/>
                <a:gd name="T49" fmla="*/ 4 h 171"/>
                <a:gd name="T50" fmla="*/ 0 w 181"/>
                <a:gd name="T51" fmla="*/ 4 h 171"/>
                <a:gd name="T52" fmla="*/ 0 w 181"/>
                <a:gd name="T53" fmla="*/ 4 h 171"/>
                <a:gd name="T54" fmla="*/ 0 w 181"/>
                <a:gd name="T55" fmla="*/ 4 h 171"/>
                <a:gd name="T56" fmla="*/ 0 w 181"/>
                <a:gd name="T57" fmla="*/ 4 h 171"/>
                <a:gd name="T58" fmla="*/ 1 w 181"/>
                <a:gd name="T59" fmla="*/ 4 h 171"/>
                <a:gd name="T60" fmla="*/ 1 w 181"/>
                <a:gd name="T61" fmla="*/ 4 h 171"/>
                <a:gd name="T62" fmla="*/ 96 w 181"/>
                <a:gd name="T63" fmla="*/ 4 h 171"/>
                <a:gd name="T64" fmla="*/ 96 w 181"/>
                <a:gd name="T65" fmla="*/ 4 h 171"/>
                <a:gd name="T66" fmla="*/ 123 w 181"/>
                <a:gd name="T67" fmla="*/ 4 h 171"/>
                <a:gd name="T68" fmla="*/ 123 w 181"/>
                <a:gd name="T69" fmla="*/ 4 h 171"/>
                <a:gd name="T70" fmla="*/ 6832 w 181"/>
                <a:gd name="T71" fmla="*/ 4 h 171"/>
                <a:gd name="T72" fmla="*/ 6832 w 181"/>
                <a:gd name="T73" fmla="*/ 4 h 171"/>
                <a:gd name="T74" fmla="*/ 6885 w 181"/>
                <a:gd name="T75" fmla="*/ 4 h 171"/>
                <a:gd name="T76" fmla="*/ 6885 w 181"/>
                <a:gd name="T77" fmla="*/ 4 h 171"/>
                <a:gd name="T78" fmla="*/ 6901 w 181"/>
                <a:gd name="T79" fmla="*/ 4 h 171"/>
                <a:gd name="T80" fmla="*/ 6901 w 181"/>
                <a:gd name="T81" fmla="*/ 4 h 171"/>
                <a:gd name="T82" fmla="*/ 6901 w 181"/>
                <a:gd name="T83" fmla="*/ 4 h 171"/>
                <a:gd name="T84" fmla="*/ 6926 w 181"/>
                <a:gd name="T85" fmla="*/ 4 h 171"/>
                <a:gd name="T86" fmla="*/ 6926 w 181"/>
                <a:gd name="T87" fmla="*/ 4 h 171"/>
                <a:gd name="T88" fmla="*/ 7007 w 181"/>
                <a:gd name="T89" fmla="*/ 4 h 171"/>
                <a:gd name="T90" fmla="*/ 7007 w 181"/>
                <a:gd name="T91" fmla="*/ 4 h 171"/>
                <a:gd name="T92" fmla="*/ 7007 w 181"/>
                <a:gd name="T93" fmla="*/ 2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1"/>
                <a:gd name="T142" fmla="*/ 0 h 171"/>
                <a:gd name="T143" fmla="*/ 181 w 181"/>
                <a:gd name="T144" fmla="*/ 171 h 1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1" h="171">
                  <a:moveTo>
                    <a:pt x="180" y="3"/>
                  </a:moveTo>
                  <a:lnTo>
                    <a:pt x="180" y="3"/>
                  </a:lnTo>
                  <a:lnTo>
                    <a:pt x="180" y="2"/>
                  </a:lnTo>
                  <a:lnTo>
                    <a:pt x="179" y="2"/>
                  </a:lnTo>
                  <a:lnTo>
                    <a:pt x="179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2" y="169"/>
                  </a:lnTo>
                  <a:lnTo>
                    <a:pt x="3" y="170"/>
                  </a:lnTo>
                  <a:lnTo>
                    <a:pt x="176" y="170"/>
                  </a:lnTo>
                  <a:lnTo>
                    <a:pt x="176" y="169"/>
                  </a:lnTo>
                  <a:lnTo>
                    <a:pt x="177" y="169"/>
                  </a:lnTo>
                  <a:lnTo>
                    <a:pt x="178" y="169"/>
                  </a:lnTo>
                  <a:lnTo>
                    <a:pt x="178" y="168"/>
                  </a:lnTo>
                  <a:lnTo>
                    <a:pt x="179" y="168"/>
                  </a:lnTo>
                  <a:lnTo>
                    <a:pt x="179" y="167"/>
                  </a:lnTo>
                  <a:lnTo>
                    <a:pt x="180" y="166"/>
                  </a:lnTo>
                  <a:lnTo>
                    <a:pt x="180" y="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29" name="Freeform 680"/>
            <p:cNvSpPr>
              <a:spLocks/>
            </p:cNvSpPr>
            <p:nvPr/>
          </p:nvSpPr>
          <p:spPr bwMode="auto">
            <a:xfrm>
              <a:off x="4850" y="3233"/>
              <a:ext cx="229" cy="133"/>
            </a:xfrm>
            <a:custGeom>
              <a:avLst/>
              <a:gdLst>
                <a:gd name="T0" fmla="*/ 6636 w 180"/>
                <a:gd name="T1" fmla="*/ 5 h 168"/>
                <a:gd name="T2" fmla="*/ 6636 w 180"/>
                <a:gd name="T3" fmla="*/ 5 h 168"/>
                <a:gd name="T4" fmla="*/ 6580 w 180"/>
                <a:gd name="T5" fmla="*/ 5 h 168"/>
                <a:gd name="T6" fmla="*/ 6580 w 180"/>
                <a:gd name="T7" fmla="*/ 5 h 168"/>
                <a:gd name="T8" fmla="*/ 6538 w 180"/>
                <a:gd name="T9" fmla="*/ 5 h 168"/>
                <a:gd name="T10" fmla="*/ 6538 w 180"/>
                <a:gd name="T11" fmla="*/ 5 h 168"/>
                <a:gd name="T12" fmla="*/ 6534 w 180"/>
                <a:gd name="T13" fmla="*/ 5 h 168"/>
                <a:gd name="T14" fmla="*/ 6534 w 180"/>
                <a:gd name="T15" fmla="*/ 5 h 168"/>
                <a:gd name="T16" fmla="*/ 95 w 180"/>
                <a:gd name="T17" fmla="*/ 5 h 168"/>
                <a:gd name="T18" fmla="*/ 95 w 180"/>
                <a:gd name="T19" fmla="*/ 5 h 168"/>
                <a:gd name="T20" fmla="*/ 1 w 180"/>
                <a:gd name="T21" fmla="*/ 5 h 168"/>
                <a:gd name="T22" fmla="*/ 1 w 180"/>
                <a:gd name="T23" fmla="*/ 5 h 168"/>
                <a:gd name="T24" fmla="*/ 1 w 180"/>
                <a:gd name="T25" fmla="*/ 5 h 168"/>
                <a:gd name="T26" fmla="*/ 0 w 180"/>
                <a:gd name="T27" fmla="*/ 5 h 168"/>
                <a:gd name="T28" fmla="*/ 0 w 180"/>
                <a:gd name="T29" fmla="*/ 5 h 168"/>
                <a:gd name="T30" fmla="*/ 0 w 180"/>
                <a:gd name="T31" fmla="*/ 5 h 168"/>
                <a:gd name="T32" fmla="*/ 0 w 180"/>
                <a:gd name="T33" fmla="*/ 5 h 168"/>
                <a:gd name="T34" fmla="*/ 0 w 180"/>
                <a:gd name="T35" fmla="*/ 5 h 168"/>
                <a:gd name="T36" fmla="*/ 0 w 180"/>
                <a:gd name="T37" fmla="*/ 5 h 168"/>
                <a:gd name="T38" fmla="*/ 0 w 180"/>
                <a:gd name="T39" fmla="*/ 2 h 168"/>
                <a:gd name="T40" fmla="*/ 0 w 180"/>
                <a:gd name="T41" fmla="*/ 2 h 168"/>
                <a:gd name="T42" fmla="*/ 0 w 180"/>
                <a:gd name="T43" fmla="*/ 1 h 168"/>
                <a:gd name="T44" fmla="*/ 0 w 180"/>
                <a:gd name="T45" fmla="*/ 1 h 168"/>
                <a:gd name="T46" fmla="*/ 0 w 180"/>
                <a:gd name="T47" fmla="*/ 1 h 168"/>
                <a:gd name="T48" fmla="*/ 1 w 180"/>
                <a:gd name="T49" fmla="*/ 0 h 168"/>
                <a:gd name="T50" fmla="*/ 1 w 180"/>
                <a:gd name="T51" fmla="*/ 0 h 168"/>
                <a:gd name="T52" fmla="*/ 95 w 180"/>
                <a:gd name="T53" fmla="*/ 0 h 168"/>
                <a:gd name="T54" fmla="*/ 95 w 180"/>
                <a:gd name="T55" fmla="*/ 0 h 168"/>
                <a:gd name="T56" fmla="*/ 6534 w 180"/>
                <a:gd name="T57" fmla="*/ 0 h 168"/>
                <a:gd name="T58" fmla="*/ 6534 w 180"/>
                <a:gd name="T59" fmla="*/ 0 h 168"/>
                <a:gd name="T60" fmla="*/ 6534 w 180"/>
                <a:gd name="T61" fmla="*/ 0 h 168"/>
                <a:gd name="T62" fmla="*/ 6538 w 180"/>
                <a:gd name="T63" fmla="*/ 0 h 168"/>
                <a:gd name="T64" fmla="*/ 6538 w 180"/>
                <a:gd name="T65" fmla="*/ 0 h 168"/>
                <a:gd name="T66" fmla="*/ 6538 w 180"/>
                <a:gd name="T67" fmla="*/ 1 h 168"/>
                <a:gd name="T68" fmla="*/ 6580 w 180"/>
                <a:gd name="T69" fmla="*/ 1 h 168"/>
                <a:gd name="T70" fmla="*/ 6580 w 180"/>
                <a:gd name="T71" fmla="*/ 1 h 168"/>
                <a:gd name="T72" fmla="*/ 6636 w 180"/>
                <a:gd name="T73" fmla="*/ 2 h 168"/>
                <a:gd name="T74" fmla="*/ 6636 w 180"/>
                <a:gd name="T75" fmla="*/ 2 h 168"/>
                <a:gd name="T76" fmla="*/ 6636 w 180"/>
                <a:gd name="T77" fmla="*/ 5 h 1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0"/>
                <a:gd name="T118" fmla="*/ 0 h 168"/>
                <a:gd name="T119" fmla="*/ 180 w 180"/>
                <a:gd name="T120" fmla="*/ 168 h 1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0" h="168">
                  <a:moveTo>
                    <a:pt x="179" y="163"/>
                  </a:moveTo>
                  <a:lnTo>
                    <a:pt x="179" y="164"/>
                  </a:lnTo>
                  <a:lnTo>
                    <a:pt x="178" y="165"/>
                  </a:lnTo>
                  <a:lnTo>
                    <a:pt x="177" y="166"/>
                  </a:lnTo>
                  <a:lnTo>
                    <a:pt x="176" y="167"/>
                  </a:lnTo>
                  <a:lnTo>
                    <a:pt x="2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9" y="163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0" name="Freeform 681"/>
            <p:cNvSpPr>
              <a:spLocks/>
            </p:cNvSpPr>
            <p:nvPr/>
          </p:nvSpPr>
          <p:spPr bwMode="auto">
            <a:xfrm>
              <a:off x="4875" y="3251"/>
              <a:ext cx="179" cy="97"/>
            </a:xfrm>
            <a:custGeom>
              <a:avLst/>
              <a:gdLst>
                <a:gd name="T0" fmla="*/ 0 w 142"/>
                <a:gd name="T1" fmla="*/ 1 h 124"/>
                <a:gd name="T2" fmla="*/ 1 w 142"/>
                <a:gd name="T3" fmla="*/ 1 h 124"/>
                <a:gd name="T4" fmla="*/ 1 w 142"/>
                <a:gd name="T5" fmla="*/ 1 h 124"/>
                <a:gd name="T6" fmla="*/ 79 w 142"/>
                <a:gd name="T7" fmla="*/ 0 h 124"/>
                <a:gd name="T8" fmla="*/ 79 w 142"/>
                <a:gd name="T9" fmla="*/ 0 h 124"/>
                <a:gd name="T10" fmla="*/ 100 w 142"/>
                <a:gd name="T11" fmla="*/ 0 h 124"/>
                <a:gd name="T12" fmla="*/ 100 w 142"/>
                <a:gd name="T13" fmla="*/ 0 h 124"/>
                <a:gd name="T14" fmla="*/ 126 w 142"/>
                <a:gd name="T15" fmla="*/ 0 h 124"/>
                <a:gd name="T16" fmla="*/ 4349 w 142"/>
                <a:gd name="T17" fmla="*/ 0 h 124"/>
                <a:gd name="T18" fmla="*/ 4383 w 142"/>
                <a:gd name="T19" fmla="*/ 0 h 124"/>
                <a:gd name="T20" fmla="*/ 4430 w 142"/>
                <a:gd name="T21" fmla="*/ 0 h 124"/>
                <a:gd name="T22" fmla="*/ 4430 w 142"/>
                <a:gd name="T23" fmla="*/ 0 h 124"/>
                <a:gd name="T24" fmla="*/ 4446 w 142"/>
                <a:gd name="T25" fmla="*/ 0 h 124"/>
                <a:gd name="T26" fmla="*/ 4446 w 142"/>
                <a:gd name="T27" fmla="*/ 1 h 124"/>
                <a:gd name="T28" fmla="*/ 4499 w 142"/>
                <a:gd name="T29" fmla="*/ 1 h 124"/>
                <a:gd name="T30" fmla="*/ 4499 w 142"/>
                <a:gd name="T31" fmla="*/ 1 h 124"/>
                <a:gd name="T32" fmla="*/ 4507 w 142"/>
                <a:gd name="T33" fmla="*/ 2 h 124"/>
                <a:gd name="T34" fmla="*/ 4507 w 142"/>
                <a:gd name="T35" fmla="*/ 2 h 124"/>
                <a:gd name="T36" fmla="*/ 4527 w 142"/>
                <a:gd name="T37" fmla="*/ 2 h 124"/>
                <a:gd name="T38" fmla="*/ 4527 w 142"/>
                <a:gd name="T39" fmla="*/ 2 h 124"/>
                <a:gd name="T40" fmla="*/ 4527 w 142"/>
                <a:gd name="T41" fmla="*/ 2 h 124"/>
                <a:gd name="T42" fmla="*/ 4527 w 142"/>
                <a:gd name="T43" fmla="*/ 3 h 124"/>
                <a:gd name="T44" fmla="*/ 4527 w 142"/>
                <a:gd name="T45" fmla="*/ 3 h 124"/>
                <a:gd name="T46" fmla="*/ 4507 w 142"/>
                <a:gd name="T47" fmla="*/ 3 h 124"/>
                <a:gd name="T48" fmla="*/ 4507 w 142"/>
                <a:gd name="T49" fmla="*/ 3 h 124"/>
                <a:gd name="T50" fmla="*/ 4499 w 142"/>
                <a:gd name="T51" fmla="*/ 3 h 124"/>
                <a:gd name="T52" fmla="*/ 4499 w 142"/>
                <a:gd name="T53" fmla="*/ 3 h 124"/>
                <a:gd name="T54" fmla="*/ 4446 w 142"/>
                <a:gd name="T55" fmla="*/ 3 h 124"/>
                <a:gd name="T56" fmla="*/ 4446 w 142"/>
                <a:gd name="T57" fmla="*/ 3 h 124"/>
                <a:gd name="T58" fmla="*/ 4430 w 142"/>
                <a:gd name="T59" fmla="*/ 3 h 124"/>
                <a:gd name="T60" fmla="*/ 4430 w 142"/>
                <a:gd name="T61" fmla="*/ 3 h 124"/>
                <a:gd name="T62" fmla="*/ 4383 w 142"/>
                <a:gd name="T63" fmla="*/ 3 h 124"/>
                <a:gd name="T64" fmla="*/ 4349 w 142"/>
                <a:gd name="T65" fmla="*/ 3 h 124"/>
                <a:gd name="T66" fmla="*/ 126 w 142"/>
                <a:gd name="T67" fmla="*/ 3 h 124"/>
                <a:gd name="T68" fmla="*/ 100 w 142"/>
                <a:gd name="T69" fmla="*/ 3 h 124"/>
                <a:gd name="T70" fmla="*/ 100 w 142"/>
                <a:gd name="T71" fmla="*/ 3 h 124"/>
                <a:gd name="T72" fmla="*/ 79 w 142"/>
                <a:gd name="T73" fmla="*/ 3 h 124"/>
                <a:gd name="T74" fmla="*/ 79 w 142"/>
                <a:gd name="T75" fmla="*/ 3 h 124"/>
                <a:gd name="T76" fmla="*/ 1 w 142"/>
                <a:gd name="T77" fmla="*/ 3 h 124"/>
                <a:gd name="T78" fmla="*/ 1 w 142"/>
                <a:gd name="T79" fmla="*/ 3 h 124"/>
                <a:gd name="T80" fmla="*/ 0 w 142"/>
                <a:gd name="T81" fmla="*/ 3 h 124"/>
                <a:gd name="T82" fmla="*/ 0 w 142"/>
                <a:gd name="T83" fmla="*/ 3 h 124"/>
                <a:gd name="T84" fmla="*/ 0 w 142"/>
                <a:gd name="T85" fmla="*/ 3 h 124"/>
                <a:gd name="T86" fmla="*/ 0 w 142"/>
                <a:gd name="T87" fmla="*/ 3 h 124"/>
                <a:gd name="T88" fmla="*/ 0 w 142"/>
                <a:gd name="T89" fmla="*/ 3 h 124"/>
                <a:gd name="T90" fmla="*/ 0 w 142"/>
                <a:gd name="T91" fmla="*/ 2 h 124"/>
                <a:gd name="T92" fmla="*/ 0 w 142"/>
                <a:gd name="T93" fmla="*/ 2 h 124"/>
                <a:gd name="T94" fmla="*/ 0 w 142"/>
                <a:gd name="T95" fmla="*/ 2 h 124"/>
                <a:gd name="T96" fmla="*/ 0 w 142"/>
                <a:gd name="T97" fmla="*/ 2 h 124"/>
                <a:gd name="T98" fmla="*/ 0 w 142"/>
                <a:gd name="T99" fmla="*/ 2 h 124"/>
                <a:gd name="T100" fmla="*/ 0 w 142"/>
                <a:gd name="T101" fmla="*/ 1 h 1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2"/>
                <a:gd name="T154" fmla="*/ 0 h 124"/>
                <a:gd name="T155" fmla="*/ 142 w 142"/>
                <a:gd name="T156" fmla="*/ 124 h 1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2" h="124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1" y="4"/>
                  </a:lnTo>
                  <a:lnTo>
                    <a:pt x="141" y="5"/>
                  </a:lnTo>
                  <a:lnTo>
                    <a:pt x="141" y="117"/>
                  </a:lnTo>
                  <a:lnTo>
                    <a:pt x="141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3"/>
                  </a:lnTo>
                  <a:lnTo>
                    <a:pt x="4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1" y="122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27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1" name="Freeform 682"/>
            <p:cNvSpPr>
              <a:spLocks/>
            </p:cNvSpPr>
            <p:nvPr/>
          </p:nvSpPr>
          <p:spPr bwMode="auto">
            <a:xfrm>
              <a:off x="4868" y="3246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1 h 17"/>
                <a:gd name="T12" fmla="*/ 5669 w 153"/>
                <a:gd name="T13" fmla="*/ 1 h 17"/>
                <a:gd name="T14" fmla="*/ 5669 w 153"/>
                <a:gd name="T15" fmla="*/ 1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1 h 17"/>
                <a:gd name="T32" fmla="*/ 1 w 153"/>
                <a:gd name="T33" fmla="*/ 1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252 w 153"/>
                <a:gd name="T41" fmla="*/ 2 h 17"/>
                <a:gd name="T42" fmla="*/ 256 w 153"/>
                <a:gd name="T43" fmla="*/ 2 h 17"/>
                <a:gd name="T44" fmla="*/ 256 w 153"/>
                <a:gd name="T45" fmla="*/ 2 h 17"/>
                <a:gd name="T46" fmla="*/ 321 w 153"/>
                <a:gd name="T47" fmla="*/ 2 h 17"/>
                <a:gd name="T48" fmla="*/ 321 w 153"/>
                <a:gd name="T49" fmla="*/ 2 h 17"/>
                <a:gd name="T50" fmla="*/ 321 w 153"/>
                <a:gd name="T51" fmla="*/ 2 h 17"/>
                <a:gd name="T52" fmla="*/ 326 w 153"/>
                <a:gd name="T53" fmla="*/ 2 h 17"/>
                <a:gd name="T54" fmla="*/ 409 w 153"/>
                <a:gd name="T55" fmla="*/ 2 h 17"/>
                <a:gd name="T56" fmla="*/ 5307 w 153"/>
                <a:gd name="T57" fmla="*/ 2 h 17"/>
                <a:gd name="T58" fmla="*/ 5355 w 153"/>
                <a:gd name="T59" fmla="*/ 2 h 17"/>
                <a:gd name="T60" fmla="*/ 5401 w 153"/>
                <a:gd name="T61" fmla="*/ 2 h 17"/>
                <a:gd name="T62" fmla="*/ 5401 w 153"/>
                <a:gd name="T63" fmla="*/ 2 h 17"/>
                <a:gd name="T64" fmla="*/ 5431 w 153"/>
                <a:gd name="T65" fmla="*/ 2 h 17"/>
                <a:gd name="T66" fmla="*/ 5431 w 153"/>
                <a:gd name="T67" fmla="*/ 2 h 17"/>
                <a:gd name="T68" fmla="*/ 5431 w 153"/>
                <a:gd name="T69" fmla="*/ 2 h 17"/>
                <a:gd name="T70" fmla="*/ 5508 w 153"/>
                <a:gd name="T71" fmla="*/ 2 h 17"/>
                <a:gd name="T72" fmla="*/ 5777 w 153"/>
                <a:gd name="T73" fmla="*/ 2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3"/>
                <a:gd name="T112" fmla="*/ 0 h 17"/>
                <a:gd name="T113" fmla="*/ 153 w 153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3" h="17">
                  <a:moveTo>
                    <a:pt x="152" y="4"/>
                  </a:moveTo>
                  <a:lnTo>
                    <a:pt x="151" y="3"/>
                  </a:lnTo>
                  <a:lnTo>
                    <a:pt x="151" y="2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6" y="16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40" y="12"/>
                  </a:lnTo>
                  <a:lnTo>
                    <a:pt x="141" y="12"/>
                  </a:lnTo>
                  <a:lnTo>
                    <a:pt x="142" y="12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52" y="4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2" name="Freeform 683"/>
            <p:cNvSpPr>
              <a:spLocks/>
            </p:cNvSpPr>
            <p:nvPr/>
          </p:nvSpPr>
          <p:spPr bwMode="auto">
            <a:xfrm>
              <a:off x="4866" y="3247"/>
              <a:ext cx="21" cy="106"/>
            </a:xfrm>
            <a:custGeom>
              <a:avLst/>
              <a:gdLst>
                <a:gd name="T0" fmla="*/ 2 w 17"/>
                <a:gd name="T1" fmla="*/ 0 h 135"/>
                <a:gd name="T2" fmla="*/ 1 w 17"/>
                <a:gd name="T3" fmla="*/ 0 h 135"/>
                <a:gd name="T4" fmla="*/ 0 w 17"/>
                <a:gd name="T5" fmla="*/ 1 h 135"/>
                <a:gd name="T6" fmla="*/ 0 w 17"/>
                <a:gd name="T7" fmla="*/ 2 h 135"/>
                <a:gd name="T8" fmla="*/ 0 w 17"/>
                <a:gd name="T9" fmla="*/ 2 h 135"/>
                <a:gd name="T10" fmla="*/ 0 w 17"/>
                <a:gd name="T11" fmla="*/ 2 h 135"/>
                <a:gd name="T12" fmla="*/ 0 w 17"/>
                <a:gd name="T13" fmla="*/ 2 h 135"/>
                <a:gd name="T14" fmla="*/ 0 w 17"/>
                <a:gd name="T15" fmla="*/ 3 h 135"/>
                <a:gd name="T16" fmla="*/ 0 w 17"/>
                <a:gd name="T17" fmla="*/ 3 h 135"/>
                <a:gd name="T18" fmla="*/ 0 w 17"/>
                <a:gd name="T19" fmla="*/ 3 h 135"/>
                <a:gd name="T20" fmla="*/ 0 w 17"/>
                <a:gd name="T21" fmla="*/ 3 h 135"/>
                <a:gd name="T22" fmla="*/ 0 w 17"/>
                <a:gd name="T23" fmla="*/ 3 h 135"/>
                <a:gd name="T24" fmla="*/ 1 w 17"/>
                <a:gd name="T25" fmla="*/ 3 h 135"/>
                <a:gd name="T26" fmla="*/ 2 w 17"/>
                <a:gd name="T27" fmla="*/ 3 h 135"/>
                <a:gd name="T28" fmla="*/ 2 w 17"/>
                <a:gd name="T29" fmla="*/ 3 h 135"/>
                <a:gd name="T30" fmla="*/ 75 w 17"/>
                <a:gd name="T31" fmla="*/ 3 h 135"/>
                <a:gd name="T32" fmla="*/ 392 w 17"/>
                <a:gd name="T33" fmla="*/ 3 h 135"/>
                <a:gd name="T34" fmla="*/ 352 w 17"/>
                <a:gd name="T35" fmla="*/ 3 h 135"/>
                <a:gd name="T36" fmla="*/ 352 w 17"/>
                <a:gd name="T37" fmla="*/ 3 h 135"/>
                <a:gd name="T38" fmla="*/ 330 w 17"/>
                <a:gd name="T39" fmla="*/ 3 h 135"/>
                <a:gd name="T40" fmla="*/ 330 w 17"/>
                <a:gd name="T41" fmla="*/ 3 h 135"/>
                <a:gd name="T42" fmla="*/ 317 w 17"/>
                <a:gd name="T43" fmla="*/ 3 h 135"/>
                <a:gd name="T44" fmla="*/ 317 w 17"/>
                <a:gd name="T45" fmla="*/ 3 h 135"/>
                <a:gd name="T46" fmla="*/ 317 w 17"/>
                <a:gd name="T47" fmla="*/ 2 h 135"/>
                <a:gd name="T48" fmla="*/ 317 w 17"/>
                <a:gd name="T49" fmla="*/ 2 h 135"/>
                <a:gd name="T50" fmla="*/ 317 w 17"/>
                <a:gd name="T51" fmla="*/ 2 h 135"/>
                <a:gd name="T52" fmla="*/ 330 w 17"/>
                <a:gd name="T53" fmla="*/ 2 h 135"/>
                <a:gd name="T54" fmla="*/ 352 w 17"/>
                <a:gd name="T55" fmla="*/ 2 h 135"/>
                <a:gd name="T56" fmla="*/ 352 w 17"/>
                <a:gd name="T57" fmla="*/ 2 h 135"/>
                <a:gd name="T58" fmla="*/ 2 w 17"/>
                <a:gd name="T59" fmla="*/ 0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35"/>
                <a:gd name="T92" fmla="*/ 17 w 17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35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0" y="132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16" y="127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3" y="12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2" y="0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3" name="Freeform 684"/>
            <p:cNvSpPr>
              <a:spLocks/>
            </p:cNvSpPr>
            <p:nvPr/>
          </p:nvSpPr>
          <p:spPr bwMode="auto">
            <a:xfrm>
              <a:off x="4868" y="3248"/>
              <a:ext cx="198" cy="107"/>
            </a:xfrm>
            <a:custGeom>
              <a:avLst/>
              <a:gdLst>
                <a:gd name="T0" fmla="*/ 0 w 155"/>
                <a:gd name="T1" fmla="*/ 4 h 136"/>
                <a:gd name="T2" fmla="*/ 0 w 155"/>
                <a:gd name="T3" fmla="*/ 4 h 136"/>
                <a:gd name="T4" fmla="*/ 0 w 155"/>
                <a:gd name="T5" fmla="*/ 4 h 136"/>
                <a:gd name="T6" fmla="*/ 1 w 155"/>
                <a:gd name="T7" fmla="*/ 4 h 136"/>
                <a:gd name="T8" fmla="*/ 1 w 155"/>
                <a:gd name="T9" fmla="*/ 4 h 136"/>
                <a:gd name="T10" fmla="*/ 96 w 155"/>
                <a:gd name="T11" fmla="*/ 4 h 136"/>
                <a:gd name="T12" fmla="*/ 96 w 155"/>
                <a:gd name="T13" fmla="*/ 4 h 136"/>
                <a:gd name="T14" fmla="*/ 123 w 155"/>
                <a:gd name="T15" fmla="*/ 4 h 136"/>
                <a:gd name="T16" fmla="*/ 5807 w 155"/>
                <a:gd name="T17" fmla="*/ 4 h 136"/>
                <a:gd name="T18" fmla="*/ 5909 w 155"/>
                <a:gd name="T19" fmla="*/ 4 h 136"/>
                <a:gd name="T20" fmla="*/ 5972 w 155"/>
                <a:gd name="T21" fmla="*/ 4 h 136"/>
                <a:gd name="T22" fmla="*/ 5972 w 155"/>
                <a:gd name="T23" fmla="*/ 4 h 136"/>
                <a:gd name="T24" fmla="*/ 5981 w 155"/>
                <a:gd name="T25" fmla="*/ 4 h 136"/>
                <a:gd name="T26" fmla="*/ 5981 w 155"/>
                <a:gd name="T27" fmla="*/ 4 h 136"/>
                <a:gd name="T28" fmla="*/ 6005 w 155"/>
                <a:gd name="T29" fmla="*/ 4 h 136"/>
                <a:gd name="T30" fmla="*/ 6005 w 155"/>
                <a:gd name="T31" fmla="*/ 4 h 136"/>
                <a:gd name="T32" fmla="*/ 6078 w 155"/>
                <a:gd name="T33" fmla="*/ 4 h 136"/>
                <a:gd name="T34" fmla="*/ 6078 w 155"/>
                <a:gd name="T35" fmla="*/ 4 h 136"/>
                <a:gd name="T36" fmla="*/ 6078 w 155"/>
                <a:gd name="T37" fmla="*/ 4 h 136"/>
                <a:gd name="T38" fmla="*/ 6078 w 155"/>
                <a:gd name="T39" fmla="*/ 2 h 136"/>
                <a:gd name="T40" fmla="*/ 6078 w 155"/>
                <a:gd name="T41" fmla="*/ 2 h 136"/>
                <a:gd name="T42" fmla="*/ 6078 w 155"/>
                <a:gd name="T43" fmla="*/ 1 h 136"/>
                <a:gd name="T44" fmla="*/ 6078 w 155"/>
                <a:gd name="T45" fmla="*/ 1 h 136"/>
                <a:gd name="T46" fmla="*/ 6005 w 155"/>
                <a:gd name="T47" fmla="*/ 1 h 136"/>
                <a:gd name="T48" fmla="*/ 6005 w 155"/>
                <a:gd name="T49" fmla="*/ 0 h 136"/>
                <a:gd name="T50" fmla="*/ 6005 w 155"/>
                <a:gd name="T51" fmla="*/ 0 h 136"/>
                <a:gd name="T52" fmla="*/ 5686 w 155"/>
                <a:gd name="T53" fmla="*/ 2 h 136"/>
                <a:gd name="T54" fmla="*/ 5686 w 155"/>
                <a:gd name="T55" fmla="*/ 2 h 136"/>
                <a:gd name="T56" fmla="*/ 5760 w 155"/>
                <a:gd name="T57" fmla="*/ 2 h 136"/>
                <a:gd name="T58" fmla="*/ 5760 w 155"/>
                <a:gd name="T59" fmla="*/ 2 h 136"/>
                <a:gd name="T60" fmla="*/ 5760 w 155"/>
                <a:gd name="T61" fmla="*/ 2 h 136"/>
                <a:gd name="T62" fmla="*/ 5760 w 155"/>
                <a:gd name="T63" fmla="*/ 2 h 136"/>
                <a:gd name="T64" fmla="*/ 5760 w 155"/>
                <a:gd name="T65" fmla="*/ 2 h 136"/>
                <a:gd name="T66" fmla="*/ 5760 w 155"/>
                <a:gd name="T67" fmla="*/ 2 h 136"/>
                <a:gd name="T68" fmla="*/ 5760 w 155"/>
                <a:gd name="T69" fmla="*/ 2 h 136"/>
                <a:gd name="T70" fmla="*/ 5760 w 155"/>
                <a:gd name="T71" fmla="*/ 4 h 136"/>
                <a:gd name="T72" fmla="*/ 5760 w 155"/>
                <a:gd name="T73" fmla="*/ 4 h 136"/>
                <a:gd name="T74" fmla="*/ 5760 w 155"/>
                <a:gd name="T75" fmla="*/ 4 h 136"/>
                <a:gd name="T76" fmla="*/ 5760 w 155"/>
                <a:gd name="T77" fmla="*/ 4 h 136"/>
                <a:gd name="T78" fmla="*/ 5760 w 155"/>
                <a:gd name="T79" fmla="*/ 4 h 136"/>
                <a:gd name="T80" fmla="*/ 5686 w 155"/>
                <a:gd name="T81" fmla="*/ 4 h 136"/>
                <a:gd name="T82" fmla="*/ 5686 w 155"/>
                <a:gd name="T83" fmla="*/ 4 h 136"/>
                <a:gd name="T84" fmla="*/ 5656 w 155"/>
                <a:gd name="T85" fmla="*/ 4 h 136"/>
                <a:gd name="T86" fmla="*/ 5642 w 155"/>
                <a:gd name="T87" fmla="*/ 4 h 136"/>
                <a:gd name="T88" fmla="*/ 5642 w 155"/>
                <a:gd name="T89" fmla="*/ 4 h 136"/>
                <a:gd name="T90" fmla="*/ 5577 w 155"/>
                <a:gd name="T91" fmla="*/ 4 h 136"/>
                <a:gd name="T92" fmla="*/ 5577 w 155"/>
                <a:gd name="T93" fmla="*/ 4 h 136"/>
                <a:gd name="T94" fmla="*/ 333 w 155"/>
                <a:gd name="T95" fmla="*/ 4 h 136"/>
                <a:gd name="T96" fmla="*/ 328 w 155"/>
                <a:gd name="T97" fmla="*/ 4 h 136"/>
                <a:gd name="T98" fmla="*/ 328 w 155"/>
                <a:gd name="T99" fmla="*/ 4 h 136"/>
                <a:gd name="T100" fmla="*/ 328 w 155"/>
                <a:gd name="T101" fmla="*/ 4 h 136"/>
                <a:gd name="T102" fmla="*/ 261 w 155"/>
                <a:gd name="T103" fmla="*/ 4 h 136"/>
                <a:gd name="T104" fmla="*/ 261 w 155"/>
                <a:gd name="T105" fmla="*/ 4 h 136"/>
                <a:gd name="T106" fmla="*/ 257 w 155"/>
                <a:gd name="T107" fmla="*/ 4 h 136"/>
                <a:gd name="T108" fmla="*/ 257 w 155"/>
                <a:gd name="T109" fmla="*/ 4 h 136"/>
                <a:gd name="T110" fmla="*/ 0 w 155"/>
                <a:gd name="T111" fmla="*/ 4 h 1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"/>
                <a:gd name="T169" fmla="*/ 0 h 136"/>
                <a:gd name="T170" fmla="*/ 155 w 155"/>
                <a:gd name="T171" fmla="*/ 136 h 1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" h="136">
                  <a:moveTo>
                    <a:pt x="0" y="133"/>
                  </a:moveTo>
                  <a:lnTo>
                    <a:pt x="0" y="134"/>
                  </a:lnTo>
                  <a:lnTo>
                    <a:pt x="1" y="134"/>
                  </a:lnTo>
                  <a:lnTo>
                    <a:pt x="2" y="135"/>
                  </a:lnTo>
                  <a:lnTo>
                    <a:pt x="3" y="135"/>
                  </a:lnTo>
                  <a:lnTo>
                    <a:pt x="148" y="135"/>
                  </a:lnTo>
                  <a:lnTo>
                    <a:pt x="150" y="134"/>
                  </a:lnTo>
                  <a:lnTo>
                    <a:pt x="151" y="134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3" y="132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1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145" y="5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6" y="125"/>
                  </a:lnTo>
                  <a:lnTo>
                    <a:pt x="145" y="126"/>
                  </a:lnTo>
                  <a:lnTo>
                    <a:pt x="145" y="127"/>
                  </a:lnTo>
                  <a:lnTo>
                    <a:pt x="144" y="127"/>
                  </a:lnTo>
                  <a:lnTo>
                    <a:pt x="143" y="127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9" y="128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0" y="133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4" name="Freeform 685"/>
            <p:cNvSpPr>
              <a:spLocks/>
            </p:cNvSpPr>
            <p:nvPr/>
          </p:nvSpPr>
          <p:spPr bwMode="auto">
            <a:xfrm>
              <a:off x="4868" y="3246"/>
              <a:ext cx="195" cy="13"/>
            </a:xfrm>
            <a:custGeom>
              <a:avLst/>
              <a:gdLst>
                <a:gd name="T0" fmla="*/ 5777 w 153"/>
                <a:gd name="T1" fmla="*/ 2 h 17"/>
                <a:gd name="T2" fmla="*/ 5730 w 153"/>
                <a:gd name="T3" fmla="*/ 2 h 17"/>
                <a:gd name="T4" fmla="*/ 5730 w 153"/>
                <a:gd name="T5" fmla="*/ 2 h 17"/>
                <a:gd name="T6" fmla="*/ 5687 w 153"/>
                <a:gd name="T7" fmla="*/ 2 h 17"/>
                <a:gd name="T8" fmla="*/ 5687 w 153"/>
                <a:gd name="T9" fmla="*/ 2 h 17"/>
                <a:gd name="T10" fmla="*/ 5687 w 153"/>
                <a:gd name="T11" fmla="*/ 2 h 17"/>
                <a:gd name="T12" fmla="*/ 5669 w 153"/>
                <a:gd name="T13" fmla="*/ 2 h 17"/>
                <a:gd name="T14" fmla="*/ 5669 w 153"/>
                <a:gd name="T15" fmla="*/ 2 h 17"/>
                <a:gd name="T16" fmla="*/ 5633 w 153"/>
                <a:gd name="T17" fmla="*/ 0 h 17"/>
                <a:gd name="T18" fmla="*/ 5633 w 153"/>
                <a:gd name="T19" fmla="*/ 0 h 17"/>
                <a:gd name="T20" fmla="*/ 5558 w 153"/>
                <a:gd name="T21" fmla="*/ 0 h 17"/>
                <a:gd name="T22" fmla="*/ 5556 w 153"/>
                <a:gd name="T23" fmla="*/ 0 h 17"/>
                <a:gd name="T24" fmla="*/ 122 w 153"/>
                <a:gd name="T25" fmla="*/ 0 h 17"/>
                <a:gd name="T26" fmla="*/ 122 w 153"/>
                <a:gd name="T27" fmla="*/ 0 h 17"/>
                <a:gd name="T28" fmla="*/ 96 w 153"/>
                <a:gd name="T29" fmla="*/ 0 h 17"/>
                <a:gd name="T30" fmla="*/ 1 w 153"/>
                <a:gd name="T31" fmla="*/ 2 h 17"/>
                <a:gd name="T32" fmla="*/ 1 w 153"/>
                <a:gd name="T33" fmla="*/ 2 h 17"/>
                <a:gd name="T34" fmla="*/ 0 w 153"/>
                <a:gd name="T35" fmla="*/ 2 h 17"/>
                <a:gd name="T36" fmla="*/ 0 w 153"/>
                <a:gd name="T37" fmla="*/ 2 h 17"/>
                <a:gd name="T38" fmla="*/ 0 w 153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7"/>
                <a:gd name="T62" fmla="*/ 153 w 15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7">
                  <a:moveTo>
                    <a:pt x="152" y="16"/>
                  </a:moveTo>
                  <a:lnTo>
                    <a:pt x="151" y="16"/>
                  </a:lnTo>
                  <a:lnTo>
                    <a:pt x="151" y="10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5" name="Freeform 686"/>
            <p:cNvSpPr>
              <a:spLocks/>
            </p:cNvSpPr>
            <p:nvPr/>
          </p:nvSpPr>
          <p:spPr bwMode="auto">
            <a:xfrm>
              <a:off x="4831" y="3396"/>
              <a:ext cx="274" cy="57"/>
            </a:xfrm>
            <a:custGeom>
              <a:avLst/>
              <a:gdLst>
                <a:gd name="T0" fmla="*/ 0 w 215"/>
                <a:gd name="T1" fmla="*/ 2 h 72"/>
                <a:gd name="T2" fmla="*/ 0 w 215"/>
                <a:gd name="T3" fmla="*/ 0 h 72"/>
                <a:gd name="T4" fmla="*/ 8138 w 215"/>
                <a:gd name="T5" fmla="*/ 0 h 72"/>
                <a:gd name="T6" fmla="*/ 8138 w 215"/>
                <a:gd name="T7" fmla="*/ 2 h 72"/>
                <a:gd name="T8" fmla="*/ 0 w 215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"/>
                <a:gd name="T16" fmla="*/ 0 h 72"/>
                <a:gd name="T17" fmla="*/ 215 w 21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" h="72">
                  <a:moveTo>
                    <a:pt x="0" y="71"/>
                  </a:moveTo>
                  <a:lnTo>
                    <a:pt x="0" y="0"/>
                  </a:lnTo>
                  <a:lnTo>
                    <a:pt x="214" y="0"/>
                  </a:lnTo>
                  <a:lnTo>
                    <a:pt x="214" y="71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6" name="Freeform 687"/>
            <p:cNvSpPr>
              <a:spLocks/>
            </p:cNvSpPr>
            <p:nvPr/>
          </p:nvSpPr>
          <p:spPr bwMode="auto">
            <a:xfrm>
              <a:off x="4828" y="3396"/>
              <a:ext cx="279" cy="18"/>
            </a:xfrm>
            <a:custGeom>
              <a:avLst/>
              <a:gdLst>
                <a:gd name="T0" fmla="*/ 2998 w 219"/>
                <a:gd name="T1" fmla="*/ 0 h 23"/>
                <a:gd name="T2" fmla="*/ 0 w 219"/>
                <a:gd name="T3" fmla="*/ 0 h 23"/>
                <a:gd name="T4" fmla="*/ 0 w 219"/>
                <a:gd name="T5" fmla="*/ 2 h 23"/>
                <a:gd name="T6" fmla="*/ 8257 w 219"/>
                <a:gd name="T7" fmla="*/ 2 h 23"/>
                <a:gd name="T8" fmla="*/ 8133 w 219"/>
                <a:gd name="T9" fmla="*/ 0 h 23"/>
                <a:gd name="T10" fmla="*/ 5191 w 219"/>
                <a:gd name="T11" fmla="*/ 0 h 23"/>
                <a:gd name="T12" fmla="*/ 2998 w 219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23"/>
                <a:gd name="T23" fmla="*/ 219 w 21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23">
                  <a:moveTo>
                    <a:pt x="7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218" y="22"/>
                  </a:lnTo>
                  <a:lnTo>
                    <a:pt x="215" y="0"/>
                  </a:lnTo>
                  <a:lnTo>
                    <a:pt x="137" y="0"/>
                  </a:lnTo>
                  <a:lnTo>
                    <a:pt x="79" y="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7" name="Freeform 688"/>
            <p:cNvSpPr>
              <a:spLocks/>
            </p:cNvSpPr>
            <p:nvPr/>
          </p:nvSpPr>
          <p:spPr bwMode="auto">
            <a:xfrm>
              <a:off x="5019" y="3401"/>
              <a:ext cx="72" cy="13"/>
            </a:xfrm>
            <a:custGeom>
              <a:avLst/>
              <a:gdLst>
                <a:gd name="T0" fmla="*/ 0 w 56"/>
                <a:gd name="T1" fmla="*/ 2 h 17"/>
                <a:gd name="T2" fmla="*/ 787 w 56"/>
                <a:gd name="T3" fmla="*/ 2 h 17"/>
                <a:gd name="T4" fmla="*/ 787 w 56"/>
                <a:gd name="T5" fmla="*/ 0 h 17"/>
                <a:gd name="T6" fmla="*/ 1517 w 56"/>
                <a:gd name="T7" fmla="*/ 0 h 17"/>
                <a:gd name="T8" fmla="*/ 1517 w 56"/>
                <a:gd name="T9" fmla="*/ 2 h 17"/>
                <a:gd name="T10" fmla="*/ 2382 w 56"/>
                <a:gd name="T11" fmla="*/ 2 h 17"/>
                <a:gd name="T12" fmla="*/ 2382 w 56"/>
                <a:gd name="T13" fmla="*/ 2 h 17"/>
                <a:gd name="T14" fmla="*/ 1517 w 56"/>
                <a:gd name="T15" fmla="*/ 2 h 17"/>
                <a:gd name="T16" fmla="*/ 1517 w 56"/>
                <a:gd name="T17" fmla="*/ 2 h 17"/>
                <a:gd name="T18" fmla="*/ 787 w 56"/>
                <a:gd name="T19" fmla="*/ 2 h 17"/>
                <a:gd name="T20" fmla="*/ 787 w 56"/>
                <a:gd name="T21" fmla="*/ 2 h 17"/>
                <a:gd name="T22" fmla="*/ 0 w 56"/>
                <a:gd name="T23" fmla="*/ 2 h 17"/>
                <a:gd name="T24" fmla="*/ 0 w 5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7"/>
                <a:gd name="T41" fmla="*/ 56 w 5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7">
                  <a:moveTo>
                    <a:pt x="0" y="6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55" y="6"/>
                  </a:lnTo>
                  <a:lnTo>
                    <a:pt x="55" y="10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8" name="Freeform 689"/>
            <p:cNvSpPr>
              <a:spLocks/>
            </p:cNvSpPr>
            <p:nvPr/>
          </p:nvSpPr>
          <p:spPr bwMode="auto">
            <a:xfrm>
              <a:off x="5019" y="3406"/>
              <a:ext cx="22" cy="13"/>
            </a:xfrm>
            <a:custGeom>
              <a:avLst/>
              <a:gdLst>
                <a:gd name="T0" fmla="*/ 0 w 17"/>
                <a:gd name="T1" fmla="*/ 2 h 17"/>
                <a:gd name="T2" fmla="*/ 765 w 17"/>
                <a:gd name="T3" fmla="*/ 2 h 17"/>
                <a:gd name="T4" fmla="*/ 765 w 17"/>
                <a:gd name="T5" fmla="*/ 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39" name="Freeform 690"/>
            <p:cNvSpPr>
              <a:spLocks/>
            </p:cNvSpPr>
            <p:nvPr/>
          </p:nvSpPr>
          <p:spPr bwMode="auto">
            <a:xfrm>
              <a:off x="5043" y="3401"/>
              <a:ext cx="23" cy="13"/>
            </a:xfrm>
            <a:custGeom>
              <a:avLst/>
              <a:gdLst>
                <a:gd name="T0" fmla="*/ 0 w 17"/>
                <a:gd name="T1" fmla="*/ 0 h 17"/>
                <a:gd name="T2" fmla="*/ 152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0" name="Freeform 691"/>
            <p:cNvSpPr>
              <a:spLocks/>
            </p:cNvSpPr>
            <p:nvPr/>
          </p:nvSpPr>
          <p:spPr bwMode="auto">
            <a:xfrm>
              <a:off x="5089" y="3408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2 h 17"/>
                <a:gd name="T4" fmla="*/ 0 w 17"/>
                <a:gd name="T5" fmla="*/ 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1" name="Freeform 692"/>
            <p:cNvSpPr>
              <a:spLocks/>
            </p:cNvSpPr>
            <p:nvPr/>
          </p:nvSpPr>
          <p:spPr bwMode="auto">
            <a:xfrm>
              <a:off x="5066" y="3401"/>
              <a:ext cx="21" cy="13"/>
            </a:xfrm>
            <a:custGeom>
              <a:avLst/>
              <a:gdLst>
                <a:gd name="T0" fmla="*/ 0 w 17"/>
                <a:gd name="T1" fmla="*/ 2 h 17"/>
                <a:gd name="T2" fmla="*/ 392 w 17"/>
                <a:gd name="T3" fmla="*/ 0 h 17"/>
                <a:gd name="T4" fmla="*/ 0 w 17"/>
                <a:gd name="T5" fmla="*/ 2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rgbClr val="EFEF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2" name="Freeform 693"/>
            <p:cNvSpPr>
              <a:spLocks/>
            </p:cNvSpPr>
            <p:nvPr/>
          </p:nvSpPr>
          <p:spPr bwMode="auto">
            <a:xfrm>
              <a:off x="5044" y="3404"/>
              <a:ext cx="23" cy="14"/>
            </a:xfrm>
            <a:custGeom>
              <a:avLst/>
              <a:gdLst>
                <a:gd name="T0" fmla="*/ 0 w 17"/>
                <a:gd name="T1" fmla="*/ 2 h 17"/>
                <a:gd name="T2" fmla="*/ 1525 w 17"/>
                <a:gd name="T3" fmla="*/ 2 h 17"/>
                <a:gd name="T4" fmla="*/ 1525 w 17"/>
                <a:gd name="T5" fmla="*/ 0 h 17"/>
                <a:gd name="T6" fmla="*/ 0 w 17"/>
                <a:gd name="T7" fmla="*/ 0 h 17"/>
                <a:gd name="T8" fmla="*/ 0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9F9FA2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3" name="Freeform 694"/>
            <p:cNvSpPr>
              <a:spLocks/>
            </p:cNvSpPr>
            <p:nvPr/>
          </p:nvSpPr>
          <p:spPr bwMode="auto">
            <a:xfrm>
              <a:off x="5022" y="3407"/>
              <a:ext cx="69" cy="13"/>
            </a:xfrm>
            <a:custGeom>
              <a:avLst/>
              <a:gdLst>
                <a:gd name="T0" fmla="*/ 0 w 54"/>
                <a:gd name="T1" fmla="*/ 0 h 17"/>
                <a:gd name="T2" fmla="*/ 2098 w 54"/>
                <a:gd name="T3" fmla="*/ 0 h 17"/>
                <a:gd name="T4" fmla="*/ 2098 w 54"/>
                <a:gd name="T5" fmla="*/ 2 h 17"/>
                <a:gd name="T6" fmla="*/ 0 w 54"/>
                <a:gd name="T7" fmla="*/ 2 h 17"/>
                <a:gd name="T8" fmla="*/ 0 w 5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7"/>
                <a:gd name="T17" fmla="*/ 54 w 5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7">
                  <a:moveTo>
                    <a:pt x="0" y="0"/>
                  </a:moveTo>
                  <a:lnTo>
                    <a:pt x="53" y="0"/>
                  </a:ln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4" name="Freeform 695"/>
            <p:cNvSpPr>
              <a:spLocks/>
            </p:cNvSpPr>
            <p:nvPr/>
          </p:nvSpPr>
          <p:spPr bwMode="auto">
            <a:xfrm>
              <a:off x="5043" y="3402"/>
              <a:ext cx="25" cy="13"/>
            </a:xfrm>
            <a:custGeom>
              <a:avLst/>
              <a:gdLst>
                <a:gd name="T0" fmla="*/ 1120 w 19"/>
                <a:gd name="T1" fmla="*/ 2 h 17"/>
                <a:gd name="T2" fmla="*/ 1024 w 19"/>
                <a:gd name="T3" fmla="*/ 2 h 17"/>
                <a:gd name="T4" fmla="*/ 1024 w 19"/>
                <a:gd name="T5" fmla="*/ 0 h 17"/>
                <a:gd name="T6" fmla="*/ 0 w 19"/>
                <a:gd name="T7" fmla="*/ 0 h 17"/>
                <a:gd name="T8" fmla="*/ 0 w 19"/>
                <a:gd name="T9" fmla="*/ 2 h 17"/>
                <a:gd name="T10" fmla="*/ 0 w 19"/>
                <a:gd name="T11" fmla="*/ 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12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5" name="Freeform 696"/>
            <p:cNvSpPr>
              <a:spLocks/>
            </p:cNvSpPr>
            <p:nvPr/>
          </p:nvSpPr>
          <p:spPr bwMode="auto">
            <a:xfrm>
              <a:off x="4961" y="3409"/>
              <a:ext cx="22" cy="13"/>
            </a:xfrm>
            <a:custGeom>
              <a:avLst/>
              <a:gdLst>
                <a:gd name="T0" fmla="*/ 765 w 17"/>
                <a:gd name="T1" fmla="*/ 0 h 17"/>
                <a:gd name="T2" fmla="*/ 765 w 17"/>
                <a:gd name="T3" fmla="*/ 2 h 17"/>
                <a:gd name="T4" fmla="*/ 0 w 17"/>
                <a:gd name="T5" fmla="*/ 2 h 17"/>
                <a:gd name="T6" fmla="*/ 0 w 17"/>
                <a:gd name="T7" fmla="*/ 0 h 17"/>
                <a:gd name="T8" fmla="*/ 76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6" name="Freeform 697"/>
            <p:cNvSpPr>
              <a:spLocks/>
            </p:cNvSpPr>
            <p:nvPr/>
          </p:nvSpPr>
          <p:spPr bwMode="auto">
            <a:xfrm>
              <a:off x="4961" y="3409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7" name="Freeform 698"/>
            <p:cNvSpPr>
              <a:spLocks/>
            </p:cNvSpPr>
            <p:nvPr/>
          </p:nvSpPr>
          <p:spPr bwMode="auto">
            <a:xfrm>
              <a:off x="4941" y="3403"/>
              <a:ext cx="57" cy="13"/>
            </a:xfrm>
            <a:custGeom>
              <a:avLst/>
              <a:gdLst>
                <a:gd name="T0" fmla="*/ 680 w 44"/>
                <a:gd name="T1" fmla="*/ 2 h 17"/>
                <a:gd name="T2" fmla="*/ 0 w 44"/>
                <a:gd name="T3" fmla="*/ 2 h 17"/>
                <a:gd name="T4" fmla="*/ 0 w 44"/>
                <a:gd name="T5" fmla="*/ 2 h 17"/>
                <a:gd name="T6" fmla="*/ 680 w 44"/>
                <a:gd name="T7" fmla="*/ 2 h 17"/>
                <a:gd name="T8" fmla="*/ 680 w 44"/>
                <a:gd name="T9" fmla="*/ 0 h 17"/>
                <a:gd name="T10" fmla="*/ 1362 w 44"/>
                <a:gd name="T11" fmla="*/ 0 h 17"/>
                <a:gd name="T12" fmla="*/ 1362 w 44"/>
                <a:gd name="T13" fmla="*/ 2 h 17"/>
                <a:gd name="T14" fmla="*/ 2114 w 44"/>
                <a:gd name="T15" fmla="*/ 2 h 17"/>
                <a:gd name="T16" fmla="*/ 2114 w 44"/>
                <a:gd name="T17" fmla="*/ 2 h 17"/>
                <a:gd name="T18" fmla="*/ 1362 w 44"/>
                <a:gd name="T19" fmla="*/ 2 h 17"/>
                <a:gd name="T20" fmla="*/ 680 w 44"/>
                <a:gd name="T21" fmla="*/ 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7"/>
                <a:gd name="T35" fmla="*/ 44 w 4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4" y="8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3" y="8"/>
                  </a:lnTo>
                  <a:lnTo>
                    <a:pt x="43" y="16"/>
                  </a:lnTo>
                  <a:lnTo>
                    <a:pt x="28" y="16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8" name="Freeform 699"/>
            <p:cNvSpPr>
              <a:spLocks/>
            </p:cNvSpPr>
            <p:nvPr/>
          </p:nvSpPr>
          <p:spPr bwMode="auto">
            <a:xfrm>
              <a:off x="4961" y="3403"/>
              <a:ext cx="22" cy="13"/>
            </a:xfrm>
            <a:custGeom>
              <a:avLst/>
              <a:gdLst>
                <a:gd name="T0" fmla="*/ 0 w 17"/>
                <a:gd name="T1" fmla="*/ 0 h 17"/>
                <a:gd name="T2" fmla="*/ 765 w 17"/>
                <a:gd name="T3" fmla="*/ 0 h 17"/>
                <a:gd name="T4" fmla="*/ 765 w 17"/>
                <a:gd name="T5" fmla="*/ 2 h 17"/>
                <a:gd name="T6" fmla="*/ 0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49" name="Freeform 700"/>
            <p:cNvSpPr>
              <a:spLocks/>
            </p:cNvSpPr>
            <p:nvPr/>
          </p:nvSpPr>
          <p:spPr bwMode="auto">
            <a:xfrm>
              <a:off x="4900" y="3400"/>
              <a:ext cx="25" cy="14"/>
            </a:xfrm>
            <a:custGeom>
              <a:avLst/>
              <a:gdLst>
                <a:gd name="T0" fmla="*/ 120 w 20"/>
                <a:gd name="T1" fmla="*/ 2 h 17"/>
                <a:gd name="T2" fmla="*/ 77 w 20"/>
                <a:gd name="T3" fmla="*/ 2 h 17"/>
                <a:gd name="T4" fmla="*/ 62 w 20"/>
                <a:gd name="T5" fmla="*/ 2 h 17"/>
                <a:gd name="T6" fmla="*/ 1 w 20"/>
                <a:gd name="T7" fmla="*/ 2 h 17"/>
                <a:gd name="T8" fmla="*/ 1 w 20"/>
                <a:gd name="T9" fmla="*/ 2 h 17"/>
                <a:gd name="T10" fmla="*/ 0 w 20"/>
                <a:gd name="T11" fmla="*/ 2 h 17"/>
                <a:gd name="T12" fmla="*/ 0 w 20"/>
                <a:gd name="T13" fmla="*/ 2 h 17"/>
                <a:gd name="T14" fmla="*/ 0 w 20"/>
                <a:gd name="T15" fmla="*/ 2 h 17"/>
                <a:gd name="T16" fmla="*/ 0 w 20"/>
                <a:gd name="T17" fmla="*/ 2 h 17"/>
                <a:gd name="T18" fmla="*/ 0 w 20"/>
                <a:gd name="T19" fmla="*/ 2 h 17"/>
                <a:gd name="T20" fmla="*/ 0 w 20"/>
                <a:gd name="T21" fmla="*/ 2 h 17"/>
                <a:gd name="T22" fmla="*/ 1 w 20"/>
                <a:gd name="T23" fmla="*/ 2 h 17"/>
                <a:gd name="T24" fmla="*/ 62 w 20"/>
                <a:gd name="T25" fmla="*/ 1 h 17"/>
                <a:gd name="T26" fmla="*/ 77 w 20"/>
                <a:gd name="T27" fmla="*/ 0 h 17"/>
                <a:gd name="T28" fmla="*/ 96 w 20"/>
                <a:gd name="T29" fmla="*/ 0 h 17"/>
                <a:gd name="T30" fmla="*/ 120 w 20"/>
                <a:gd name="T31" fmla="*/ 0 h 17"/>
                <a:gd name="T32" fmla="*/ 339 w 20"/>
                <a:gd name="T33" fmla="*/ 0 h 17"/>
                <a:gd name="T34" fmla="*/ 363 w 20"/>
                <a:gd name="T35" fmla="*/ 0 h 17"/>
                <a:gd name="T36" fmla="*/ 424 w 20"/>
                <a:gd name="T37" fmla="*/ 0 h 17"/>
                <a:gd name="T38" fmla="*/ 454 w 20"/>
                <a:gd name="T39" fmla="*/ 1 h 17"/>
                <a:gd name="T40" fmla="*/ 460 w 20"/>
                <a:gd name="T41" fmla="*/ 2 h 17"/>
                <a:gd name="T42" fmla="*/ 460 w 20"/>
                <a:gd name="T43" fmla="*/ 2 h 17"/>
                <a:gd name="T44" fmla="*/ 521 w 20"/>
                <a:gd name="T45" fmla="*/ 2 h 17"/>
                <a:gd name="T46" fmla="*/ 521 w 20"/>
                <a:gd name="T47" fmla="*/ 2 h 17"/>
                <a:gd name="T48" fmla="*/ 521 w 20"/>
                <a:gd name="T49" fmla="*/ 2 h 17"/>
                <a:gd name="T50" fmla="*/ 521 w 20"/>
                <a:gd name="T51" fmla="*/ 2 h 17"/>
                <a:gd name="T52" fmla="*/ 460 w 20"/>
                <a:gd name="T53" fmla="*/ 2 h 17"/>
                <a:gd name="T54" fmla="*/ 454 w 20"/>
                <a:gd name="T55" fmla="*/ 2 h 17"/>
                <a:gd name="T56" fmla="*/ 424 w 20"/>
                <a:gd name="T57" fmla="*/ 2 h 17"/>
                <a:gd name="T58" fmla="*/ 363 w 20"/>
                <a:gd name="T59" fmla="*/ 2 h 17"/>
                <a:gd name="T60" fmla="*/ 363 w 20"/>
                <a:gd name="T61" fmla="*/ 2 h 17"/>
                <a:gd name="T62" fmla="*/ 339 w 20"/>
                <a:gd name="T63" fmla="*/ 2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17"/>
                <a:gd name="T98" fmla="*/ 20 w 20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17">
                  <a:moveTo>
                    <a:pt x="5" y="16"/>
                  </a:move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5" y="16"/>
                  </a:lnTo>
                </a:path>
              </a:pathLst>
            </a:custGeom>
            <a:solidFill>
              <a:srgbClr val="666666"/>
            </a:solidFill>
            <a:ln w="12700">
              <a:solidFill>
                <a:srgbClr val="66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50" name="Freeform 701"/>
            <p:cNvSpPr>
              <a:spLocks/>
            </p:cNvSpPr>
            <p:nvPr/>
          </p:nvSpPr>
          <p:spPr bwMode="auto">
            <a:xfrm>
              <a:off x="4930" y="3396"/>
              <a:ext cx="21" cy="30"/>
            </a:xfrm>
            <a:custGeom>
              <a:avLst/>
              <a:gdLst>
                <a:gd name="T0" fmla="*/ 187 w 17"/>
                <a:gd name="T1" fmla="*/ 0 h 38"/>
                <a:gd name="T2" fmla="*/ 0 w 17"/>
                <a:gd name="T3" fmla="*/ 2 h 38"/>
                <a:gd name="T4" fmla="*/ 392 w 17"/>
                <a:gd name="T5" fmla="*/ 2 h 38"/>
                <a:gd name="T6" fmla="*/ 392 w 17"/>
                <a:gd name="T7" fmla="*/ 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8"/>
                <a:gd name="T14" fmla="*/ 17 w 1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8">
                  <a:moveTo>
                    <a:pt x="8" y="0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16" y="37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51" name="Freeform 702"/>
            <p:cNvSpPr>
              <a:spLocks/>
            </p:cNvSpPr>
            <p:nvPr/>
          </p:nvSpPr>
          <p:spPr bwMode="auto">
            <a:xfrm>
              <a:off x="5004" y="3396"/>
              <a:ext cx="21" cy="57"/>
            </a:xfrm>
            <a:custGeom>
              <a:avLst/>
              <a:gdLst>
                <a:gd name="T0" fmla="*/ 0 w 17"/>
                <a:gd name="T1" fmla="*/ 0 h 72"/>
                <a:gd name="T2" fmla="*/ 392 w 17"/>
                <a:gd name="T3" fmla="*/ 2 h 72"/>
                <a:gd name="T4" fmla="*/ 0 w 17"/>
                <a:gd name="T5" fmla="*/ 2 h 72"/>
                <a:gd name="T6" fmla="*/ 0 w 17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2"/>
                <a:gd name="T14" fmla="*/ 17 w 1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2">
                  <a:moveTo>
                    <a:pt x="0" y="0"/>
                  </a:moveTo>
                  <a:lnTo>
                    <a:pt x="16" y="22"/>
                  </a:lnTo>
                  <a:lnTo>
                    <a:pt x="0" y="22"/>
                  </a:lnTo>
                  <a:lnTo>
                    <a:pt x="0" y="71"/>
                  </a:lnTo>
                </a:path>
              </a:pathLst>
            </a:custGeom>
            <a:noFill/>
            <a:ln w="12700">
              <a:solidFill>
                <a:srgbClr val="9F9FA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52" name="Freeform 703"/>
            <p:cNvSpPr>
              <a:spLocks/>
            </p:cNvSpPr>
            <p:nvPr/>
          </p:nvSpPr>
          <p:spPr bwMode="auto">
            <a:xfrm>
              <a:off x="4846" y="3430"/>
              <a:ext cx="319" cy="32"/>
            </a:xfrm>
            <a:custGeom>
              <a:avLst/>
              <a:gdLst>
                <a:gd name="T0" fmla="*/ 0 w 250"/>
                <a:gd name="T1" fmla="*/ 2 h 41"/>
                <a:gd name="T2" fmla="*/ 9650 w 250"/>
                <a:gd name="T3" fmla="*/ 2 h 41"/>
                <a:gd name="T4" fmla="*/ 9273 w 250"/>
                <a:gd name="T5" fmla="*/ 0 h 41"/>
                <a:gd name="T6" fmla="*/ 413 w 250"/>
                <a:gd name="T7" fmla="*/ 0 h 41"/>
                <a:gd name="T8" fmla="*/ 0 w 250"/>
                <a:gd name="T9" fmla="*/ 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41"/>
                <a:gd name="T17" fmla="*/ 250 w 25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41">
                  <a:moveTo>
                    <a:pt x="0" y="40"/>
                  </a:moveTo>
                  <a:lnTo>
                    <a:pt x="249" y="40"/>
                  </a:lnTo>
                  <a:lnTo>
                    <a:pt x="240" y="0"/>
                  </a:lnTo>
                  <a:lnTo>
                    <a:pt x="10" y="0"/>
                  </a:lnTo>
                  <a:lnTo>
                    <a:pt x="0" y="40"/>
                  </a:lnTo>
                </a:path>
              </a:pathLst>
            </a:custGeom>
            <a:solidFill>
              <a:srgbClr val="EFEFD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53" name="Freeform 704"/>
            <p:cNvSpPr>
              <a:spLocks/>
            </p:cNvSpPr>
            <p:nvPr/>
          </p:nvSpPr>
          <p:spPr bwMode="auto">
            <a:xfrm>
              <a:off x="4846" y="3462"/>
              <a:ext cx="320" cy="13"/>
            </a:xfrm>
            <a:custGeom>
              <a:avLst/>
              <a:gdLst>
                <a:gd name="T0" fmla="*/ 0 w 251"/>
                <a:gd name="T1" fmla="*/ 2 h 17"/>
                <a:gd name="T2" fmla="*/ 0 w 251"/>
                <a:gd name="T3" fmla="*/ 0 h 17"/>
                <a:gd name="T4" fmla="*/ 9501 w 251"/>
                <a:gd name="T5" fmla="*/ 0 h 17"/>
                <a:gd name="T6" fmla="*/ 9578 w 251"/>
                <a:gd name="T7" fmla="*/ 2 h 17"/>
                <a:gd name="T8" fmla="*/ 0 w 251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"/>
                <a:gd name="T16" fmla="*/ 0 h 17"/>
                <a:gd name="T17" fmla="*/ 251 w 2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" h="17">
                  <a:moveTo>
                    <a:pt x="0" y="16"/>
                  </a:moveTo>
                  <a:lnTo>
                    <a:pt x="0" y="0"/>
                  </a:lnTo>
                  <a:lnTo>
                    <a:pt x="249" y="0"/>
                  </a:lnTo>
                  <a:lnTo>
                    <a:pt x="250" y="16"/>
                  </a:lnTo>
                  <a:lnTo>
                    <a:pt x="0" y="16"/>
                  </a:lnTo>
                </a:path>
              </a:pathLst>
            </a:custGeom>
            <a:solidFill>
              <a:srgbClr val="CCCC6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54" name="Freeform 705"/>
            <p:cNvSpPr>
              <a:spLocks/>
            </p:cNvSpPr>
            <p:nvPr/>
          </p:nvSpPr>
          <p:spPr bwMode="auto">
            <a:xfrm>
              <a:off x="4868" y="3435"/>
              <a:ext cx="283" cy="22"/>
            </a:xfrm>
            <a:custGeom>
              <a:avLst/>
              <a:gdLst>
                <a:gd name="T0" fmla="*/ 0 w 223"/>
                <a:gd name="T1" fmla="*/ 2 h 28"/>
                <a:gd name="T2" fmla="*/ 7924 w 223"/>
                <a:gd name="T3" fmla="*/ 2 h 28"/>
                <a:gd name="T4" fmla="*/ 7649 w 223"/>
                <a:gd name="T5" fmla="*/ 0 h 28"/>
                <a:gd name="T6" fmla="*/ 279 w 223"/>
                <a:gd name="T7" fmla="*/ 0 h 28"/>
                <a:gd name="T8" fmla="*/ 0 w 223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28"/>
                <a:gd name="T17" fmla="*/ 223 w 2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28">
                  <a:moveTo>
                    <a:pt x="0" y="27"/>
                  </a:moveTo>
                  <a:lnTo>
                    <a:pt x="222" y="27"/>
                  </a:lnTo>
                  <a:lnTo>
                    <a:pt x="214" y="0"/>
                  </a:lnTo>
                  <a:lnTo>
                    <a:pt x="8" y="0"/>
                  </a:lnTo>
                  <a:lnTo>
                    <a:pt x="0" y="27"/>
                  </a:lnTo>
                </a:path>
              </a:pathLst>
            </a:custGeom>
            <a:solidFill>
              <a:srgbClr val="999999"/>
            </a:solidFill>
            <a:ln w="12700">
              <a:solidFill>
                <a:srgbClr val="9F9FA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555" name="Line 706"/>
            <p:cNvSpPr>
              <a:spLocks noChangeShapeType="1"/>
            </p:cNvSpPr>
            <p:nvPr/>
          </p:nvSpPr>
          <p:spPr bwMode="auto">
            <a:xfrm>
              <a:off x="4740" y="2771"/>
              <a:ext cx="19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556" name="Text Box 707"/>
            <p:cNvSpPr txBox="1">
              <a:spLocks noChangeArrowheads="1"/>
            </p:cNvSpPr>
            <p:nvPr/>
          </p:nvSpPr>
          <p:spPr bwMode="auto">
            <a:xfrm>
              <a:off x="4136" y="2343"/>
              <a:ext cx="86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100 Mbps links</a:t>
              </a:r>
            </a:p>
          </p:txBody>
        </p:sp>
        <p:sp>
          <p:nvSpPr>
            <p:cNvPr id="79557" name="Text Box 708"/>
            <p:cNvSpPr txBox="1">
              <a:spLocks noChangeArrowheads="1"/>
            </p:cNvSpPr>
            <p:nvPr/>
          </p:nvSpPr>
          <p:spPr bwMode="auto">
            <a:xfrm>
              <a:off x="4349" y="2882"/>
              <a:ext cx="79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10 Mbps links</a:t>
              </a:r>
            </a:p>
          </p:txBody>
        </p:sp>
        <p:sp>
          <p:nvSpPr>
            <p:cNvPr id="79558" name="Line 709"/>
            <p:cNvSpPr>
              <a:spLocks noChangeShapeType="1"/>
            </p:cNvSpPr>
            <p:nvPr/>
          </p:nvSpPr>
          <p:spPr bwMode="auto">
            <a:xfrm flipV="1">
              <a:off x="1406" y="1642"/>
              <a:ext cx="533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59" name="Line 710"/>
            <p:cNvSpPr>
              <a:spLocks noChangeShapeType="1"/>
            </p:cNvSpPr>
            <p:nvPr/>
          </p:nvSpPr>
          <p:spPr bwMode="auto">
            <a:xfrm flipV="1">
              <a:off x="1543" y="1650"/>
              <a:ext cx="2230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60" name="Line 711"/>
            <p:cNvSpPr>
              <a:spLocks noChangeShapeType="1"/>
            </p:cNvSpPr>
            <p:nvPr/>
          </p:nvSpPr>
          <p:spPr bwMode="auto">
            <a:xfrm flipH="1" flipV="1">
              <a:off x="2044" y="1634"/>
              <a:ext cx="1059" cy="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61" name="Line 712"/>
            <p:cNvSpPr>
              <a:spLocks noChangeShapeType="1"/>
            </p:cNvSpPr>
            <p:nvPr/>
          </p:nvSpPr>
          <p:spPr bwMode="auto">
            <a:xfrm flipV="1">
              <a:off x="3289" y="1618"/>
              <a:ext cx="614" cy="4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62" name="Line 713"/>
            <p:cNvSpPr>
              <a:spLocks noChangeShapeType="1"/>
            </p:cNvSpPr>
            <p:nvPr/>
          </p:nvSpPr>
          <p:spPr bwMode="auto">
            <a:xfrm flipH="1" flipV="1">
              <a:off x="4048" y="1634"/>
              <a:ext cx="913" cy="4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63" name="Line 714"/>
            <p:cNvSpPr>
              <a:spLocks noChangeShapeType="1"/>
            </p:cNvSpPr>
            <p:nvPr/>
          </p:nvSpPr>
          <p:spPr bwMode="auto">
            <a:xfrm flipH="1" flipV="1">
              <a:off x="2190" y="1626"/>
              <a:ext cx="2521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grpSp>
          <p:nvGrpSpPr>
            <p:cNvPr id="79564" name="Group 715"/>
            <p:cNvGrpSpPr>
              <a:grpSpLocks/>
            </p:cNvGrpSpPr>
            <p:nvPr/>
          </p:nvGrpSpPr>
          <p:grpSpPr bwMode="auto">
            <a:xfrm>
              <a:off x="2509" y="821"/>
              <a:ext cx="402" cy="305"/>
              <a:chOff x="2509" y="821"/>
              <a:chExt cx="402" cy="305"/>
            </a:xfrm>
          </p:grpSpPr>
          <p:pic>
            <p:nvPicPr>
              <p:cNvPr id="79589" name="Picture 71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35" y="821"/>
                <a:ext cx="376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590" name="Text Box 717"/>
              <p:cNvSpPr txBox="1">
                <a:spLocks noChangeArrowheads="1"/>
              </p:cNvSpPr>
              <p:nvPr/>
            </p:nvSpPr>
            <p:spPr bwMode="auto">
              <a:xfrm>
                <a:off x="2509" y="877"/>
                <a:ext cx="39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200">
                    <a:solidFill>
                      <a:schemeClr val="accent1"/>
                    </a:solidFill>
                    <a:latin typeface="Arial" charset="0"/>
                  </a:rPr>
                  <a:t>Server</a:t>
                </a:r>
              </a:p>
            </p:txBody>
          </p:sp>
        </p:grpSp>
        <p:sp>
          <p:nvSpPr>
            <p:cNvPr id="79565" name="Line 718"/>
            <p:cNvSpPr>
              <a:spLocks noChangeShapeType="1"/>
            </p:cNvSpPr>
            <p:nvPr/>
          </p:nvSpPr>
          <p:spPr bwMode="auto">
            <a:xfrm flipH="1">
              <a:off x="1891" y="1074"/>
              <a:ext cx="67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66" name="Line 719"/>
            <p:cNvSpPr>
              <a:spLocks noChangeShapeType="1"/>
            </p:cNvSpPr>
            <p:nvPr/>
          </p:nvSpPr>
          <p:spPr bwMode="auto">
            <a:xfrm>
              <a:off x="2780" y="1090"/>
              <a:ext cx="937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67" name="Line 720"/>
            <p:cNvSpPr>
              <a:spLocks noChangeShapeType="1"/>
            </p:cNvSpPr>
            <p:nvPr/>
          </p:nvSpPr>
          <p:spPr bwMode="auto">
            <a:xfrm flipH="1">
              <a:off x="2044" y="1074"/>
              <a:ext cx="929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68" name="Line 721"/>
            <p:cNvSpPr>
              <a:spLocks noChangeShapeType="1"/>
            </p:cNvSpPr>
            <p:nvPr/>
          </p:nvSpPr>
          <p:spPr bwMode="auto">
            <a:xfrm>
              <a:off x="3054" y="1090"/>
              <a:ext cx="938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69" name="Line 722"/>
            <p:cNvSpPr>
              <a:spLocks noChangeShapeType="1"/>
            </p:cNvSpPr>
            <p:nvPr/>
          </p:nvSpPr>
          <p:spPr bwMode="auto">
            <a:xfrm flipH="1">
              <a:off x="2311" y="1074"/>
              <a:ext cx="1139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70" name="Line 723"/>
            <p:cNvSpPr>
              <a:spLocks noChangeShapeType="1"/>
            </p:cNvSpPr>
            <p:nvPr/>
          </p:nvSpPr>
          <p:spPr bwMode="auto">
            <a:xfrm>
              <a:off x="3604" y="1074"/>
              <a:ext cx="509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71" name="Text Box 724"/>
            <p:cNvSpPr txBox="1">
              <a:spLocks noChangeArrowheads="1"/>
            </p:cNvSpPr>
            <p:nvPr/>
          </p:nvSpPr>
          <p:spPr bwMode="auto">
            <a:xfrm>
              <a:off x="2485" y="1527"/>
              <a:ext cx="11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Gigabit Ethernet links</a:t>
              </a:r>
            </a:p>
          </p:txBody>
        </p:sp>
        <p:sp>
          <p:nvSpPr>
            <p:cNvPr id="79572" name="Text Box 725"/>
            <p:cNvSpPr txBox="1">
              <a:spLocks noChangeArrowheads="1"/>
            </p:cNvSpPr>
            <p:nvPr/>
          </p:nvSpPr>
          <p:spPr bwMode="auto">
            <a:xfrm>
              <a:off x="2477" y="1327"/>
              <a:ext cx="11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Gigabit Ethernet links</a:t>
              </a:r>
            </a:p>
          </p:txBody>
        </p:sp>
        <p:sp>
          <p:nvSpPr>
            <p:cNvPr id="79573" name="Oval 726"/>
            <p:cNvSpPr>
              <a:spLocks noChangeArrowheads="1"/>
            </p:cNvSpPr>
            <p:nvPr/>
          </p:nvSpPr>
          <p:spPr bwMode="auto">
            <a:xfrm>
              <a:off x="2327" y="730"/>
              <a:ext cx="1511" cy="46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74" name="Text Box 727"/>
            <p:cNvSpPr txBox="1">
              <a:spLocks noChangeArrowheads="1"/>
            </p:cNvSpPr>
            <p:nvPr/>
          </p:nvSpPr>
          <p:spPr bwMode="auto">
            <a:xfrm>
              <a:off x="2726" y="567"/>
              <a:ext cx="69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Server farm</a:t>
              </a:r>
            </a:p>
          </p:txBody>
        </p:sp>
        <p:sp>
          <p:nvSpPr>
            <p:cNvPr id="79575" name="Text Box 728"/>
            <p:cNvSpPr txBox="1">
              <a:spLocks noChangeArrowheads="1"/>
            </p:cNvSpPr>
            <p:nvPr/>
          </p:nvSpPr>
          <p:spPr bwMode="auto">
            <a:xfrm>
              <a:off x="705" y="3615"/>
              <a:ext cx="8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Department A</a:t>
              </a:r>
            </a:p>
          </p:txBody>
        </p:sp>
        <p:sp>
          <p:nvSpPr>
            <p:cNvPr id="79576" name="Text Box 729"/>
            <p:cNvSpPr txBox="1">
              <a:spLocks noChangeArrowheads="1"/>
            </p:cNvSpPr>
            <p:nvPr/>
          </p:nvSpPr>
          <p:spPr bwMode="auto">
            <a:xfrm>
              <a:off x="2595" y="3599"/>
              <a:ext cx="8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Department B</a:t>
              </a:r>
            </a:p>
          </p:txBody>
        </p:sp>
        <p:sp>
          <p:nvSpPr>
            <p:cNvPr id="79577" name="Text Box 730"/>
            <p:cNvSpPr txBox="1">
              <a:spLocks noChangeArrowheads="1"/>
            </p:cNvSpPr>
            <p:nvPr/>
          </p:nvSpPr>
          <p:spPr bwMode="auto">
            <a:xfrm>
              <a:off x="4484" y="3583"/>
              <a:ext cx="81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Department C</a:t>
              </a:r>
            </a:p>
          </p:txBody>
        </p:sp>
        <p:sp>
          <p:nvSpPr>
            <p:cNvPr id="79578" name="Oval 731"/>
            <p:cNvSpPr>
              <a:spLocks noChangeArrowheads="1"/>
            </p:cNvSpPr>
            <p:nvPr/>
          </p:nvSpPr>
          <p:spPr bwMode="auto">
            <a:xfrm>
              <a:off x="40" y="1882"/>
              <a:ext cx="2004" cy="17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79" name="Oval 732"/>
            <p:cNvSpPr>
              <a:spLocks noChangeArrowheads="1"/>
            </p:cNvSpPr>
            <p:nvPr/>
          </p:nvSpPr>
          <p:spPr bwMode="auto">
            <a:xfrm>
              <a:off x="2076" y="1906"/>
              <a:ext cx="1746" cy="17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80" name="Oval 733"/>
            <p:cNvSpPr>
              <a:spLocks noChangeArrowheads="1"/>
            </p:cNvSpPr>
            <p:nvPr/>
          </p:nvSpPr>
          <p:spPr bwMode="auto">
            <a:xfrm>
              <a:off x="3814" y="1874"/>
              <a:ext cx="1802" cy="17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GB"/>
            </a:p>
          </p:txBody>
        </p:sp>
        <p:sp>
          <p:nvSpPr>
            <p:cNvPr id="79581" name="Rectangle 734"/>
            <p:cNvSpPr>
              <a:spLocks noChangeArrowheads="1"/>
            </p:cNvSpPr>
            <p:nvPr/>
          </p:nvSpPr>
          <p:spPr bwMode="auto">
            <a:xfrm>
              <a:off x="731" y="2654"/>
              <a:ext cx="572" cy="198"/>
            </a:xfrm>
            <a:prstGeom prst="rect">
              <a:avLst/>
            </a:prstGeom>
            <a:solidFill>
              <a:srgbClr val="B1CC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Hub </a:t>
              </a:r>
            </a:p>
          </p:txBody>
        </p:sp>
        <p:sp>
          <p:nvSpPr>
            <p:cNvPr id="79582" name="Rectangle 735"/>
            <p:cNvSpPr>
              <a:spLocks noChangeArrowheads="1"/>
            </p:cNvSpPr>
            <p:nvPr/>
          </p:nvSpPr>
          <p:spPr bwMode="auto">
            <a:xfrm>
              <a:off x="2590" y="2638"/>
              <a:ext cx="571" cy="198"/>
            </a:xfrm>
            <a:prstGeom prst="rect">
              <a:avLst/>
            </a:prstGeom>
            <a:solidFill>
              <a:srgbClr val="B1CC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Hub </a:t>
              </a:r>
            </a:p>
          </p:txBody>
        </p:sp>
        <p:sp>
          <p:nvSpPr>
            <p:cNvPr id="79583" name="Rectangle 736"/>
            <p:cNvSpPr>
              <a:spLocks noChangeArrowheads="1"/>
            </p:cNvSpPr>
            <p:nvPr/>
          </p:nvSpPr>
          <p:spPr bwMode="auto">
            <a:xfrm>
              <a:off x="4319" y="2598"/>
              <a:ext cx="572" cy="198"/>
            </a:xfrm>
            <a:prstGeom prst="rect">
              <a:avLst/>
            </a:prstGeom>
            <a:solidFill>
              <a:srgbClr val="B1CC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Hub </a:t>
              </a:r>
            </a:p>
          </p:txBody>
        </p:sp>
        <p:sp>
          <p:nvSpPr>
            <p:cNvPr id="79584" name="Rectangle 737"/>
            <p:cNvSpPr>
              <a:spLocks noChangeArrowheads="1"/>
            </p:cNvSpPr>
            <p:nvPr/>
          </p:nvSpPr>
          <p:spPr bwMode="auto">
            <a:xfrm>
              <a:off x="1056" y="2105"/>
              <a:ext cx="572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Ethernet switch </a:t>
              </a:r>
            </a:p>
          </p:txBody>
        </p:sp>
        <p:sp>
          <p:nvSpPr>
            <p:cNvPr id="79585" name="Rectangle 738"/>
            <p:cNvSpPr>
              <a:spLocks noChangeArrowheads="1"/>
            </p:cNvSpPr>
            <p:nvPr/>
          </p:nvSpPr>
          <p:spPr bwMode="auto">
            <a:xfrm>
              <a:off x="2915" y="2089"/>
              <a:ext cx="572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Ethernet switch </a:t>
              </a:r>
            </a:p>
          </p:txBody>
        </p:sp>
        <p:sp>
          <p:nvSpPr>
            <p:cNvPr id="79586" name="Rectangle 739"/>
            <p:cNvSpPr>
              <a:spLocks noChangeArrowheads="1"/>
            </p:cNvSpPr>
            <p:nvPr/>
          </p:nvSpPr>
          <p:spPr bwMode="auto">
            <a:xfrm>
              <a:off x="4644" y="2049"/>
              <a:ext cx="572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Ethernet switch </a:t>
              </a:r>
            </a:p>
          </p:txBody>
        </p:sp>
        <p:sp>
          <p:nvSpPr>
            <p:cNvPr id="79587" name="Rectangle 740"/>
            <p:cNvSpPr>
              <a:spLocks noChangeArrowheads="1"/>
            </p:cNvSpPr>
            <p:nvPr/>
          </p:nvSpPr>
          <p:spPr bwMode="auto">
            <a:xfrm>
              <a:off x="1672" y="1433"/>
              <a:ext cx="800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Switch/router </a:t>
              </a:r>
            </a:p>
          </p:txBody>
        </p:sp>
        <p:sp>
          <p:nvSpPr>
            <p:cNvPr id="79588" name="Rectangle 741"/>
            <p:cNvSpPr>
              <a:spLocks noChangeArrowheads="1"/>
            </p:cNvSpPr>
            <p:nvPr/>
          </p:nvSpPr>
          <p:spPr bwMode="auto">
            <a:xfrm>
              <a:off x="3618" y="1449"/>
              <a:ext cx="798" cy="1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400">
                  <a:latin typeface="Arial" charset="0"/>
                </a:rPr>
                <a:t>Switch/router </a:t>
              </a:r>
            </a:p>
          </p:txBody>
        </p:sp>
      </p:grpSp>
      <p:sp>
        <p:nvSpPr>
          <p:cNvPr id="79875" name="Rectangle 7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5000"/>
                  </a:schemeClr>
                </a:solidFill>
              </a:rPr>
              <a:t>Example Ethernet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2"/>
          <p:cNvSpPr>
            <a:spLocks noGrp="1"/>
          </p:cNvSpPr>
          <p:nvPr>
            <p:ph type="ctrTitle"/>
          </p:nvPr>
        </p:nvSpPr>
        <p:spPr>
          <a:xfrm>
            <a:off x="2097088" y="2478088"/>
            <a:ext cx="5403850" cy="1908175"/>
          </a:xfrm>
        </p:spPr>
        <p:txBody>
          <a:bodyPr/>
          <a:lstStyle/>
          <a:p>
            <a:pPr algn="r" eaLnBrk="1" hangingPunct="1"/>
            <a:r>
              <a:rPr lang="en-US" sz="2800" smtClean="0"/>
              <a:t>LAN Bridges and Ethernet Switches</a:t>
            </a:r>
            <a:br>
              <a:rPr lang="en-US" sz="2800" smtClean="0"/>
            </a:br>
            <a:r>
              <a:rPr lang="en-US" sz="2800" smtClean="0"/>
              <a:t>(Section 6.11 in the course text)</a:t>
            </a: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244475"/>
          </a:xfrm>
        </p:spPr>
        <p:txBody>
          <a:bodyPr/>
          <a:lstStyle/>
          <a:p>
            <a:r>
              <a:rPr lang="en-GB" smtClean="0"/>
              <a:t>Interconnecting Networks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00125"/>
            <a:ext cx="8482013" cy="54768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200" smtClean="0"/>
              <a:t>	There are several ways of interconnecting or extending networks: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200" smtClean="0"/>
          </a:p>
          <a:p>
            <a:pPr lvl="1">
              <a:lnSpc>
                <a:spcPct val="90000"/>
              </a:lnSpc>
            </a:pPr>
            <a:r>
              <a:rPr lang="en-GB" sz="2200" smtClean="0"/>
              <a:t>When two or more networks are connected at the </a:t>
            </a:r>
            <a:r>
              <a:rPr lang="en-GB" sz="2200" smtClean="0">
                <a:solidFill>
                  <a:srgbClr val="0070C0"/>
                </a:solidFill>
              </a:rPr>
              <a:t>physical</a:t>
            </a:r>
            <a:r>
              <a:rPr lang="en-GB" sz="2200" smtClean="0"/>
              <a:t> layer, the type of device is called a </a:t>
            </a:r>
            <a:r>
              <a:rPr lang="en-GB" sz="2200" smtClean="0">
                <a:solidFill>
                  <a:srgbClr val="0070C0"/>
                </a:solidFill>
              </a:rPr>
              <a:t>repeater</a:t>
            </a:r>
            <a:r>
              <a:rPr lang="en-GB" sz="2200" smtClean="0"/>
              <a:t>.  A </a:t>
            </a:r>
            <a:r>
              <a:rPr lang="en-GB" sz="2200" smtClean="0">
                <a:solidFill>
                  <a:srgbClr val="0070C0"/>
                </a:solidFill>
              </a:rPr>
              <a:t>multi-port repeater</a:t>
            </a:r>
            <a:r>
              <a:rPr lang="en-GB" sz="2200" smtClean="0"/>
              <a:t> is a </a:t>
            </a:r>
            <a:r>
              <a:rPr lang="en-GB" sz="2200" smtClean="0">
                <a:solidFill>
                  <a:srgbClr val="0070C0"/>
                </a:solidFill>
              </a:rPr>
              <a:t>hub</a:t>
            </a:r>
            <a:r>
              <a:rPr lang="en-GB" sz="220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When two or more networks are connected at the </a:t>
            </a:r>
            <a:r>
              <a:rPr lang="en-GB" sz="2200" smtClean="0">
                <a:solidFill>
                  <a:srgbClr val="0070C0"/>
                </a:solidFill>
              </a:rPr>
              <a:t>MAC or data link</a:t>
            </a:r>
            <a:r>
              <a:rPr lang="en-GB" sz="2200" smtClean="0"/>
              <a:t> layer, the type of device is called a </a:t>
            </a:r>
            <a:r>
              <a:rPr lang="en-GB" sz="2200" smtClean="0">
                <a:solidFill>
                  <a:srgbClr val="0070C0"/>
                </a:solidFill>
              </a:rPr>
              <a:t>bridge</a:t>
            </a:r>
            <a:r>
              <a:rPr lang="en-GB" sz="220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When two or more networks are connected at the </a:t>
            </a:r>
            <a:r>
              <a:rPr lang="en-GB" sz="2200" smtClean="0">
                <a:solidFill>
                  <a:srgbClr val="0070C0"/>
                </a:solidFill>
              </a:rPr>
              <a:t>network</a:t>
            </a:r>
            <a:r>
              <a:rPr lang="en-GB" sz="2200" smtClean="0"/>
              <a:t> layer, the type of device is called a </a:t>
            </a:r>
            <a:r>
              <a:rPr lang="en-GB" sz="2200" smtClean="0">
                <a:solidFill>
                  <a:srgbClr val="0070C0"/>
                </a:solidFill>
              </a:rPr>
              <a:t>router</a:t>
            </a:r>
            <a:r>
              <a:rPr lang="en-GB" sz="220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Repeaters simply copy everything, including errors, so we are limited to how many repeaters we can have.</a:t>
            </a:r>
          </a:p>
          <a:p>
            <a:pPr lvl="1">
              <a:lnSpc>
                <a:spcPct val="90000"/>
              </a:lnSpc>
            </a:pPr>
            <a:r>
              <a:rPr lang="en-GB" sz="2200" smtClean="0"/>
              <a:t>Interconnections at </a:t>
            </a:r>
            <a:r>
              <a:rPr lang="en-GB" sz="2200" smtClean="0">
                <a:solidFill>
                  <a:srgbClr val="0070C0"/>
                </a:solidFill>
              </a:rPr>
              <a:t>higher layers</a:t>
            </a:r>
            <a:r>
              <a:rPr lang="en-GB" sz="2200" smtClean="0"/>
              <a:t> is done less frequently.  The device that connects at a higher level is usually called a </a:t>
            </a:r>
            <a:r>
              <a:rPr lang="en-GB" sz="2200" smtClean="0">
                <a:solidFill>
                  <a:srgbClr val="0070C0"/>
                </a:solidFill>
              </a:rPr>
              <a:t>gateway</a:t>
            </a:r>
            <a:r>
              <a:rPr lang="en-GB" sz="2200" smtClean="0"/>
              <a:t>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244475"/>
          </a:xfrm>
        </p:spPr>
        <p:txBody>
          <a:bodyPr/>
          <a:lstStyle/>
          <a:p>
            <a:r>
              <a:rPr lang="en-GB" smtClean="0"/>
              <a:t>What is a Switch?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00125"/>
            <a:ext cx="4910138" cy="5476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The term “LAN bridge” found in standards is often referred to as a “LAN switch” in industry.  In the course text these terms are used as synonyms.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We will use the terminology used in the course text.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Multi-layer switches are devices that can work at layer 2 (data link) and layer 3 (network).  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endParaRPr lang="en-GB" sz="2400" smtClean="0"/>
          </a:p>
        </p:txBody>
      </p:sp>
      <p:pic>
        <p:nvPicPr>
          <p:cNvPr id="81924" name="Picture 2" descr="http://content.answers.com/main/content/img/CDE/LANHARD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19100"/>
            <a:ext cx="34004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8534400" cy="244475"/>
          </a:xfrm>
        </p:spPr>
        <p:txBody>
          <a:bodyPr/>
          <a:lstStyle/>
          <a:p>
            <a:r>
              <a:rPr lang="en-GB" smtClean="0"/>
              <a:t>Hubs vs Bridges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00125"/>
            <a:ext cx="4695825" cy="5476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Repeaters and hubs aren’t intelligent. They copy all traffic, including errors, onto all connections. 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This creates one larger collision domain which will tend to saturate as the number of stations increase or the amount of traffic increases. 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Bridges extend LANs by creating multiple collision domains.  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They examine the MAC addresses of frames. Only frames destined for an address on the other side of the bridge are sent.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  <p:pic>
        <p:nvPicPr>
          <p:cNvPr id="82948" name="Picture 2" descr="http://content.answers.com/main/content/img/CDE/LANHARD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419100"/>
            <a:ext cx="34004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4645719" cy="56007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 smtClean="0"/>
              <a:t>IEEE 802.1d defines transparent bridges. The term transparent refers to the fact that stations are unaware of the presence of the bridge.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“Ethernet switches are simply multiport transparent bridges for interconnecting stations using Ethernet links.”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transparent bridge does the following:</a:t>
            </a:r>
          </a:p>
          <a:p>
            <a:pPr marL="812800" lvl="1" indent="-342900">
              <a:lnSpc>
                <a:spcPct val="90000"/>
              </a:lnSpc>
            </a:pPr>
            <a:r>
              <a:rPr lang="en-US" sz="1600" dirty="0" smtClean="0"/>
              <a:t>Forwards frames from one LAN to another.</a:t>
            </a:r>
          </a:p>
          <a:p>
            <a:pPr marL="812800" lvl="1" indent="-342900">
              <a:lnSpc>
                <a:spcPct val="90000"/>
              </a:lnSpc>
            </a:pPr>
            <a:r>
              <a:rPr lang="en-US" sz="1600" dirty="0" smtClean="0"/>
              <a:t>Learns where stations are attached to the LAN.</a:t>
            </a:r>
          </a:p>
          <a:p>
            <a:pPr marL="812800" lvl="1" indent="-342900">
              <a:lnSpc>
                <a:spcPct val="90000"/>
              </a:lnSpc>
            </a:pPr>
            <a:r>
              <a:rPr lang="en-US" sz="1600" dirty="0" smtClean="0"/>
              <a:t>Prevents loops in the topology.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Transparent Bridges</a:t>
            </a:r>
          </a:p>
        </p:txBody>
      </p:sp>
      <p:grpSp>
        <p:nvGrpSpPr>
          <p:cNvPr id="4106" name="Group 4"/>
          <p:cNvGrpSpPr>
            <a:grpSpLocks/>
          </p:cNvGrpSpPr>
          <p:nvPr/>
        </p:nvGrpSpPr>
        <p:grpSpPr bwMode="auto">
          <a:xfrm>
            <a:off x="4860032" y="2132856"/>
            <a:ext cx="3960242" cy="3328417"/>
            <a:chOff x="3220" y="1311"/>
            <a:chExt cx="2540" cy="2142"/>
          </a:xfrm>
        </p:grpSpPr>
        <p:sp>
          <p:nvSpPr>
            <p:cNvPr id="4107" name="Line 5"/>
            <p:cNvSpPr>
              <a:spLocks noChangeShapeType="1"/>
            </p:cNvSpPr>
            <p:nvPr/>
          </p:nvSpPr>
          <p:spPr bwMode="auto">
            <a:xfrm>
              <a:off x="3220" y="1841"/>
              <a:ext cx="2362" cy="0"/>
            </a:xfrm>
            <a:prstGeom prst="line">
              <a:avLst/>
            </a:prstGeom>
            <a:noFill/>
            <a:ln w="793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Line 6"/>
            <p:cNvSpPr>
              <a:spLocks noChangeShapeType="1"/>
            </p:cNvSpPr>
            <p:nvPr/>
          </p:nvSpPr>
          <p:spPr bwMode="auto">
            <a:xfrm>
              <a:off x="3317" y="2751"/>
              <a:ext cx="2289" cy="1"/>
            </a:xfrm>
            <a:prstGeom prst="line">
              <a:avLst/>
            </a:prstGeom>
            <a:noFill/>
            <a:ln w="793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9" name="Rectangle 7"/>
            <p:cNvSpPr>
              <a:spLocks noChangeArrowheads="1"/>
            </p:cNvSpPr>
            <p:nvPr/>
          </p:nvSpPr>
          <p:spPr bwMode="auto">
            <a:xfrm>
              <a:off x="3650" y="2128"/>
              <a:ext cx="613" cy="357"/>
            </a:xfrm>
            <a:prstGeom prst="rect">
              <a:avLst/>
            </a:prstGeom>
            <a:solidFill>
              <a:schemeClr val="accent2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Line 8"/>
            <p:cNvSpPr>
              <a:spLocks noChangeShapeType="1"/>
            </p:cNvSpPr>
            <p:nvPr/>
          </p:nvSpPr>
          <p:spPr bwMode="auto">
            <a:xfrm flipH="1" flipV="1">
              <a:off x="3957" y="1826"/>
              <a:ext cx="4" cy="30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Line 9"/>
            <p:cNvSpPr>
              <a:spLocks noChangeShapeType="1"/>
            </p:cNvSpPr>
            <p:nvPr/>
          </p:nvSpPr>
          <p:spPr bwMode="auto">
            <a:xfrm>
              <a:off x="3951" y="2472"/>
              <a:ext cx="6" cy="2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Rectangle 10"/>
            <p:cNvSpPr>
              <a:spLocks noChangeArrowheads="1"/>
            </p:cNvSpPr>
            <p:nvPr/>
          </p:nvSpPr>
          <p:spPr bwMode="auto">
            <a:xfrm>
              <a:off x="3691" y="2230"/>
              <a:ext cx="50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Bridge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4113" name="Rectangle 11"/>
            <p:cNvSpPr>
              <a:spLocks noChangeArrowheads="1"/>
            </p:cNvSpPr>
            <p:nvPr/>
          </p:nvSpPr>
          <p:spPr bwMode="auto">
            <a:xfrm>
              <a:off x="3668" y="1334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S1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4114" name="Rectangle 12"/>
            <p:cNvSpPr>
              <a:spLocks noChangeArrowheads="1"/>
            </p:cNvSpPr>
            <p:nvPr/>
          </p:nvSpPr>
          <p:spPr bwMode="auto">
            <a:xfrm>
              <a:off x="4624" y="1334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S2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4115" name="Rectangle 13"/>
            <p:cNvSpPr>
              <a:spLocks noChangeArrowheads="1"/>
            </p:cNvSpPr>
            <p:nvPr/>
          </p:nvSpPr>
          <p:spPr bwMode="auto">
            <a:xfrm>
              <a:off x="3712" y="3242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S4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4116" name="Line 14"/>
            <p:cNvSpPr>
              <a:spLocks noChangeShapeType="1"/>
            </p:cNvSpPr>
            <p:nvPr/>
          </p:nvSpPr>
          <p:spPr bwMode="auto">
            <a:xfrm>
              <a:off x="3513" y="2759"/>
              <a:ext cx="1" cy="38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7" name="Line 15"/>
            <p:cNvSpPr>
              <a:spLocks noChangeShapeType="1"/>
            </p:cNvSpPr>
            <p:nvPr/>
          </p:nvSpPr>
          <p:spPr bwMode="auto">
            <a:xfrm>
              <a:off x="3508" y="1609"/>
              <a:ext cx="1" cy="2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8" name="Line 16"/>
            <p:cNvSpPr>
              <a:spLocks noChangeShapeType="1"/>
            </p:cNvSpPr>
            <p:nvPr/>
          </p:nvSpPr>
          <p:spPr bwMode="auto">
            <a:xfrm>
              <a:off x="4463" y="1609"/>
              <a:ext cx="1" cy="2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9" name="Rectangle 17"/>
            <p:cNvSpPr>
              <a:spLocks noChangeArrowheads="1"/>
            </p:cNvSpPr>
            <p:nvPr/>
          </p:nvSpPr>
          <p:spPr bwMode="auto">
            <a:xfrm>
              <a:off x="5442" y="1334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S3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4120" name="Line 18"/>
            <p:cNvSpPr>
              <a:spLocks noChangeShapeType="1"/>
            </p:cNvSpPr>
            <p:nvPr/>
          </p:nvSpPr>
          <p:spPr bwMode="auto">
            <a:xfrm>
              <a:off x="5282" y="1609"/>
              <a:ext cx="1" cy="2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1" name="Rectangle 19"/>
            <p:cNvSpPr>
              <a:spLocks noChangeArrowheads="1"/>
            </p:cNvSpPr>
            <p:nvPr/>
          </p:nvSpPr>
          <p:spPr bwMode="auto">
            <a:xfrm>
              <a:off x="4686" y="3242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S5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4122" name="Line 20"/>
            <p:cNvSpPr>
              <a:spLocks noChangeShapeType="1"/>
            </p:cNvSpPr>
            <p:nvPr/>
          </p:nvSpPr>
          <p:spPr bwMode="auto">
            <a:xfrm>
              <a:off x="4487" y="2759"/>
              <a:ext cx="1" cy="38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3" name="Rectangle 21"/>
            <p:cNvSpPr>
              <a:spLocks noChangeArrowheads="1"/>
            </p:cNvSpPr>
            <p:nvPr/>
          </p:nvSpPr>
          <p:spPr bwMode="auto">
            <a:xfrm>
              <a:off x="5545" y="3194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S6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4124" name="Line 22"/>
            <p:cNvSpPr>
              <a:spLocks noChangeShapeType="1"/>
            </p:cNvSpPr>
            <p:nvPr/>
          </p:nvSpPr>
          <p:spPr bwMode="auto">
            <a:xfrm>
              <a:off x="5347" y="2759"/>
              <a:ext cx="0" cy="38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25" name="Rectangle 23"/>
            <p:cNvSpPr>
              <a:spLocks noChangeArrowheads="1"/>
            </p:cNvSpPr>
            <p:nvPr/>
          </p:nvSpPr>
          <p:spPr bwMode="auto">
            <a:xfrm>
              <a:off x="4673" y="1937"/>
              <a:ext cx="4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LAN1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4126" name="Rectangle 24"/>
            <p:cNvSpPr>
              <a:spLocks noChangeArrowheads="1"/>
            </p:cNvSpPr>
            <p:nvPr/>
          </p:nvSpPr>
          <p:spPr bwMode="auto">
            <a:xfrm>
              <a:off x="4673" y="2495"/>
              <a:ext cx="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LAN2</a:t>
              </a:r>
              <a:endParaRPr lang="en-US" sz="1200">
                <a:latin typeface="Arial" charset="0"/>
              </a:endParaRPr>
            </a:p>
          </p:txBody>
        </p: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3331" y="1311"/>
            <a:ext cx="347" cy="300"/>
          </p:xfrm>
          <a:graphic>
            <a:graphicData uri="http://schemas.openxmlformats.org/presentationml/2006/ole">
              <p:oleObj spid="_x0000_s4098" name="Clip" r:id="rId4" imgW="942840" imgH="838080" progId="">
                <p:embed/>
              </p:oleObj>
            </a:graphicData>
          </a:graphic>
        </p:graphicFrame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4291" y="1311"/>
            <a:ext cx="347" cy="300"/>
          </p:xfrm>
          <a:graphic>
            <a:graphicData uri="http://schemas.openxmlformats.org/presentationml/2006/ole">
              <p:oleObj spid="_x0000_s4099" name="Clip" r:id="rId5" imgW="942840" imgH="838080" progId="">
                <p:embed/>
              </p:oleObj>
            </a:graphicData>
          </a:graphic>
        </p:graphicFrame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5109" y="1311"/>
            <a:ext cx="347" cy="300"/>
          </p:xfrm>
          <a:graphic>
            <a:graphicData uri="http://schemas.openxmlformats.org/presentationml/2006/ole">
              <p:oleObj spid="_x0000_s4100" name="Clip" r:id="rId6" imgW="942840" imgH="838080" progId="">
                <p:embed/>
              </p:oleObj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334" y="3137"/>
            <a:ext cx="348" cy="300"/>
          </p:xfrm>
          <a:graphic>
            <a:graphicData uri="http://schemas.openxmlformats.org/presentationml/2006/ole">
              <p:oleObj spid="_x0000_s4101" name="Clip" r:id="rId7" imgW="942840" imgH="838080" progId="">
                <p:embed/>
              </p:oleObj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4332" y="3144"/>
            <a:ext cx="347" cy="300"/>
          </p:xfrm>
          <a:graphic>
            <a:graphicData uri="http://schemas.openxmlformats.org/presentationml/2006/ole">
              <p:oleObj spid="_x0000_s4102" name="Clip" r:id="rId8" imgW="942840" imgH="838080" progId="">
                <p:embed/>
              </p:oleObj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5178" y="3137"/>
            <a:ext cx="347" cy="300"/>
          </p:xfrm>
          <a:graphic>
            <a:graphicData uri="http://schemas.openxmlformats.org/presentationml/2006/ole">
              <p:oleObj spid="_x0000_s4103" name="Clip" r:id="rId9" imgW="942840" imgH="838080" progId="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4857750" cy="56007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mtClean="0"/>
              <a:t>Bridges create and use lookup tables called forwarding tables or forwarding databases.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They</a:t>
            </a:r>
          </a:p>
          <a:p>
            <a:pPr marL="744538" lvl="1" indent="-287338">
              <a:lnSpc>
                <a:spcPct val="90000"/>
              </a:lnSpc>
            </a:pPr>
            <a:r>
              <a:rPr lang="en-US" sz="1800" smtClean="0"/>
              <a:t>discard frames, if the source and destination are in the same LAN.</a:t>
            </a:r>
          </a:p>
          <a:p>
            <a:pPr marL="744538" lvl="1" indent="-287338">
              <a:lnSpc>
                <a:spcPct val="90000"/>
              </a:lnSpc>
            </a:pPr>
            <a:r>
              <a:rPr lang="en-US" sz="1800" smtClean="0"/>
              <a:t>forward frames, if the source and destination are in different LANs.</a:t>
            </a:r>
          </a:p>
          <a:p>
            <a:pPr marL="744538" lvl="1" indent="-287338">
              <a:lnSpc>
                <a:spcPct val="90000"/>
              </a:lnSpc>
            </a:pPr>
            <a:r>
              <a:rPr lang="en-US" sz="1800" smtClean="0"/>
              <a:t>use flooding, if the destination is unknown.</a:t>
            </a:r>
          </a:p>
          <a:p>
            <a:pPr marL="744538" lvl="1" indent="-287338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mtClean="0"/>
              <a:t>Use backward learning to build their forwarding table.  They</a:t>
            </a:r>
          </a:p>
          <a:p>
            <a:pPr marL="744538" lvl="1" indent="-287338">
              <a:lnSpc>
                <a:spcPct val="90000"/>
              </a:lnSpc>
            </a:pPr>
            <a:r>
              <a:rPr lang="en-US" sz="1800" smtClean="0"/>
              <a:t>observe source addresses of frames from arriving LANs.</a:t>
            </a:r>
          </a:p>
          <a:p>
            <a:pPr marL="744538" lvl="1" indent="-287338">
              <a:lnSpc>
                <a:spcPct val="90000"/>
              </a:lnSpc>
            </a:pPr>
            <a:r>
              <a:rPr lang="en-US" sz="1800" smtClean="0"/>
              <a:t>handle topology changes by removing old entries.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Transparent Bridges</a:t>
            </a:r>
          </a:p>
        </p:txBody>
      </p:sp>
      <p:grpSp>
        <p:nvGrpSpPr>
          <p:cNvPr id="5130" name="Group 4"/>
          <p:cNvGrpSpPr>
            <a:grpSpLocks/>
          </p:cNvGrpSpPr>
          <p:nvPr/>
        </p:nvGrpSpPr>
        <p:grpSpPr bwMode="auto">
          <a:xfrm>
            <a:off x="5076056" y="2132856"/>
            <a:ext cx="3923928" cy="3276774"/>
            <a:chOff x="3220" y="1311"/>
            <a:chExt cx="2540" cy="2142"/>
          </a:xfrm>
        </p:grpSpPr>
        <p:sp>
          <p:nvSpPr>
            <p:cNvPr id="5131" name="Line 5"/>
            <p:cNvSpPr>
              <a:spLocks noChangeShapeType="1"/>
            </p:cNvSpPr>
            <p:nvPr/>
          </p:nvSpPr>
          <p:spPr bwMode="auto">
            <a:xfrm>
              <a:off x="3220" y="1841"/>
              <a:ext cx="2362" cy="0"/>
            </a:xfrm>
            <a:prstGeom prst="line">
              <a:avLst/>
            </a:prstGeom>
            <a:noFill/>
            <a:ln w="793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2" name="Line 6"/>
            <p:cNvSpPr>
              <a:spLocks noChangeShapeType="1"/>
            </p:cNvSpPr>
            <p:nvPr/>
          </p:nvSpPr>
          <p:spPr bwMode="auto">
            <a:xfrm>
              <a:off x="3317" y="2751"/>
              <a:ext cx="2289" cy="1"/>
            </a:xfrm>
            <a:prstGeom prst="line">
              <a:avLst/>
            </a:prstGeom>
            <a:noFill/>
            <a:ln w="793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3" name="Rectangle 7"/>
            <p:cNvSpPr>
              <a:spLocks noChangeArrowheads="1"/>
            </p:cNvSpPr>
            <p:nvPr/>
          </p:nvSpPr>
          <p:spPr bwMode="auto">
            <a:xfrm>
              <a:off x="3650" y="2128"/>
              <a:ext cx="613" cy="357"/>
            </a:xfrm>
            <a:prstGeom prst="rect">
              <a:avLst/>
            </a:prstGeom>
            <a:solidFill>
              <a:schemeClr val="accent2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4" name="Line 8"/>
            <p:cNvSpPr>
              <a:spLocks noChangeShapeType="1"/>
            </p:cNvSpPr>
            <p:nvPr/>
          </p:nvSpPr>
          <p:spPr bwMode="auto">
            <a:xfrm flipH="1" flipV="1">
              <a:off x="3957" y="1826"/>
              <a:ext cx="4" cy="30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Line 9"/>
            <p:cNvSpPr>
              <a:spLocks noChangeShapeType="1"/>
            </p:cNvSpPr>
            <p:nvPr/>
          </p:nvSpPr>
          <p:spPr bwMode="auto">
            <a:xfrm>
              <a:off x="3951" y="2472"/>
              <a:ext cx="6" cy="2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6" name="Rectangle 10"/>
            <p:cNvSpPr>
              <a:spLocks noChangeArrowheads="1"/>
            </p:cNvSpPr>
            <p:nvPr/>
          </p:nvSpPr>
          <p:spPr bwMode="auto">
            <a:xfrm>
              <a:off x="3691" y="2230"/>
              <a:ext cx="50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Bridge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137" name="Rectangle 11"/>
            <p:cNvSpPr>
              <a:spLocks noChangeArrowheads="1"/>
            </p:cNvSpPr>
            <p:nvPr/>
          </p:nvSpPr>
          <p:spPr bwMode="auto">
            <a:xfrm>
              <a:off x="3668" y="1334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S1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138" name="Rectangle 12"/>
            <p:cNvSpPr>
              <a:spLocks noChangeArrowheads="1"/>
            </p:cNvSpPr>
            <p:nvPr/>
          </p:nvSpPr>
          <p:spPr bwMode="auto">
            <a:xfrm>
              <a:off x="4624" y="1334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S2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139" name="Rectangle 13"/>
            <p:cNvSpPr>
              <a:spLocks noChangeArrowheads="1"/>
            </p:cNvSpPr>
            <p:nvPr/>
          </p:nvSpPr>
          <p:spPr bwMode="auto">
            <a:xfrm>
              <a:off x="3712" y="3242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S4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140" name="Line 14"/>
            <p:cNvSpPr>
              <a:spLocks noChangeShapeType="1"/>
            </p:cNvSpPr>
            <p:nvPr/>
          </p:nvSpPr>
          <p:spPr bwMode="auto">
            <a:xfrm>
              <a:off x="3513" y="2759"/>
              <a:ext cx="1" cy="38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Line 15"/>
            <p:cNvSpPr>
              <a:spLocks noChangeShapeType="1"/>
            </p:cNvSpPr>
            <p:nvPr/>
          </p:nvSpPr>
          <p:spPr bwMode="auto">
            <a:xfrm>
              <a:off x="3508" y="1609"/>
              <a:ext cx="1" cy="2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2" name="Line 16"/>
            <p:cNvSpPr>
              <a:spLocks noChangeShapeType="1"/>
            </p:cNvSpPr>
            <p:nvPr/>
          </p:nvSpPr>
          <p:spPr bwMode="auto">
            <a:xfrm>
              <a:off x="4463" y="1609"/>
              <a:ext cx="1" cy="2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3" name="Rectangle 17"/>
            <p:cNvSpPr>
              <a:spLocks noChangeArrowheads="1"/>
            </p:cNvSpPr>
            <p:nvPr/>
          </p:nvSpPr>
          <p:spPr bwMode="auto">
            <a:xfrm>
              <a:off x="5442" y="1334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S3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144" name="Line 18"/>
            <p:cNvSpPr>
              <a:spLocks noChangeShapeType="1"/>
            </p:cNvSpPr>
            <p:nvPr/>
          </p:nvSpPr>
          <p:spPr bwMode="auto">
            <a:xfrm>
              <a:off x="5282" y="1609"/>
              <a:ext cx="1" cy="2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5" name="Rectangle 19"/>
            <p:cNvSpPr>
              <a:spLocks noChangeArrowheads="1"/>
            </p:cNvSpPr>
            <p:nvPr/>
          </p:nvSpPr>
          <p:spPr bwMode="auto">
            <a:xfrm>
              <a:off x="4686" y="3242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S5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146" name="Line 20"/>
            <p:cNvSpPr>
              <a:spLocks noChangeShapeType="1"/>
            </p:cNvSpPr>
            <p:nvPr/>
          </p:nvSpPr>
          <p:spPr bwMode="auto">
            <a:xfrm>
              <a:off x="4487" y="2759"/>
              <a:ext cx="1" cy="38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7" name="Rectangle 21"/>
            <p:cNvSpPr>
              <a:spLocks noChangeArrowheads="1"/>
            </p:cNvSpPr>
            <p:nvPr/>
          </p:nvSpPr>
          <p:spPr bwMode="auto">
            <a:xfrm>
              <a:off x="5545" y="3194"/>
              <a:ext cx="21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S6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148" name="Line 22"/>
            <p:cNvSpPr>
              <a:spLocks noChangeShapeType="1"/>
            </p:cNvSpPr>
            <p:nvPr/>
          </p:nvSpPr>
          <p:spPr bwMode="auto">
            <a:xfrm>
              <a:off x="5347" y="2759"/>
              <a:ext cx="0" cy="38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9" name="Rectangle 23"/>
            <p:cNvSpPr>
              <a:spLocks noChangeArrowheads="1"/>
            </p:cNvSpPr>
            <p:nvPr/>
          </p:nvSpPr>
          <p:spPr bwMode="auto">
            <a:xfrm>
              <a:off x="4673" y="1937"/>
              <a:ext cx="4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LAN1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5150" name="Rectangle 24"/>
            <p:cNvSpPr>
              <a:spLocks noChangeArrowheads="1"/>
            </p:cNvSpPr>
            <p:nvPr/>
          </p:nvSpPr>
          <p:spPr bwMode="auto">
            <a:xfrm>
              <a:off x="4673" y="2495"/>
              <a:ext cx="4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30000"/>
                </a:spcBef>
              </a:pPr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LAN2</a:t>
              </a:r>
              <a:endParaRPr lang="en-US" sz="1200">
                <a:latin typeface="Arial" charset="0"/>
              </a:endParaRPr>
            </a:p>
          </p:txBody>
        </p: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3331" y="1311"/>
            <a:ext cx="347" cy="300"/>
          </p:xfrm>
          <a:graphic>
            <a:graphicData uri="http://schemas.openxmlformats.org/presentationml/2006/ole">
              <p:oleObj spid="_x0000_s5122" name="Clip" r:id="rId4" imgW="942840" imgH="838080" progId="">
                <p:embed/>
              </p:oleObj>
            </a:graphicData>
          </a:graphic>
        </p:graphicFrame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4291" y="1311"/>
            <a:ext cx="347" cy="300"/>
          </p:xfrm>
          <a:graphic>
            <a:graphicData uri="http://schemas.openxmlformats.org/presentationml/2006/ole">
              <p:oleObj spid="_x0000_s5123" name="Clip" r:id="rId5" imgW="942840" imgH="838080" progId="">
                <p:embed/>
              </p:oleObj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5109" y="1311"/>
            <a:ext cx="347" cy="300"/>
          </p:xfrm>
          <a:graphic>
            <a:graphicData uri="http://schemas.openxmlformats.org/presentationml/2006/ole">
              <p:oleObj spid="_x0000_s5124" name="Clip" r:id="rId6" imgW="942840" imgH="838080" progId="">
                <p:embed/>
              </p:oleObj>
            </a:graphicData>
          </a:graphic>
        </p:graphicFrame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3334" y="3137"/>
            <a:ext cx="348" cy="300"/>
          </p:xfrm>
          <a:graphic>
            <a:graphicData uri="http://schemas.openxmlformats.org/presentationml/2006/ole">
              <p:oleObj spid="_x0000_s5125" name="Clip" r:id="rId7" imgW="942840" imgH="838080" progId="">
                <p:embed/>
              </p:oleObj>
            </a:graphicData>
          </a:graphic>
        </p:graphicFrame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4332" y="3144"/>
            <a:ext cx="347" cy="300"/>
          </p:xfrm>
          <a:graphic>
            <a:graphicData uri="http://schemas.openxmlformats.org/presentationml/2006/ole">
              <p:oleObj spid="_x0000_s5126" name="Clip" r:id="rId8" imgW="942840" imgH="838080" progId="">
                <p:embed/>
              </p:oleObj>
            </a:graphicData>
          </a:graphic>
        </p:graphicFrame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5178" y="3137"/>
            <a:ext cx="347" cy="300"/>
          </p:xfrm>
          <a:graphic>
            <a:graphicData uri="http://schemas.openxmlformats.org/presentationml/2006/ole">
              <p:oleObj spid="_x0000_s5127" name="Clip" r:id="rId9" imgW="942840" imgH="838080" progId="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53"/>
          <p:cNvSpPr>
            <a:spLocks noGrp="1"/>
          </p:cNvSpPr>
          <p:nvPr>
            <p:ph type="title"/>
          </p:nvPr>
        </p:nvSpPr>
        <p:spPr>
          <a:xfrm>
            <a:off x="685800" y="0"/>
            <a:ext cx="8601075" cy="914400"/>
          </a:xfrm>
        </p:spPr>
        <p:txBody>
          <a:bodyPr/>
          <a:lstStyle/>
          <a:p>
            <a:r>
              <a:rPr lang="en-GB" smtClean="0"/>
              <a:t>An Example: Creating Forwarding Tables  </a:t>
            </a:r>
          </a:p>
        </p:txBody>
      </p:sp>
      <p:sp>
        <p:nvSpPr>
          <p:cNvPr id="6152" name="Line 2"/>
          <p:cNvSpPr>
            <a:spLocks noChangeShapeType="1"/>
          </p:cNvSpPr>
          <p:nvPr/>
        </p:nvSpPr>
        <p:spPr bwMode="auto">
          <a:xfrm>
            <a:off x="574675" y="2862263"/>
            <a:ext cx="1790700" cy="1587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2541588" y="3135313"/>
            <a:ext cx="812800" cy="51276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4" name="Rectangle 4"/>
          <p:cNvSpPr>
            <a:spLocks noChangeArrowheads="1"/>
          </p:cNvSpPr>
          <p:nvPr/>
        </p:nvSpPr>
        <p:spPr bwMode="auto">
          <a:xfrm>
            <a:off x="2847975" y="3257550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B1</a:t>
            </a:r>
            <a:endParaRPr lang="en-US" sz="2000">
              <a:latin typeface="Arial" charset="0"/>
            </a:endParaRPr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635000" y="1111250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S1</a:t>
            </a:r>
            <a:endParaRPr lang="en-US" sz="2000">
              <a:latin typeface="Arial" charset="0"/>
            </a:endParaRPr>
          </a:p>
        </p:txBody>
      </p:sp>
      <p:sp>
        <p:nvSpPr>
          <p:cNvPr id="6156" name="Line 6"/>
          <p:cNvSpPr>
            <a:spLocks noChangeShapeType="1"/>
          </p:cNvSpPr>
          <p:nvPr/>
        </p:nvSpPr>
        <p:spPr bwMode="auto">
          <a:xfrm>
            <a:off x="3621088" y="2862263"/>
            <a:ext cx="1790700" cy="1587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7" name="Line 7"/>
          <p:cNvSpPr>
            <a:spLocks noChangeShapeType="1"/>
          </p:cNvSpPr>
          <p:nvPr/>
        </p:nvSpPr>
        <p:spPr bwMode="auto">
          <a:xfrm>
            <a:off x="6616700" y="2862263"/>
            <a:ext cx="1770063" cy="1587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8" name="Line 8"/>
          <p:cNvSpPr>
            <a:spLocks noChangeShapeType="1"/>
          </p:cNvSpPr>
          <p:nvPr/>
        </p:nvSpPr>
        <p:spPr bwMode="auto">
          <a:xfrm>
            <a:off x="747713" y="2120900"/>
            <a:ext cx="1587" cy="768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9" name="Rectangle 9"/>
          <p:cNvSpPr>
            <a:spLocks noChangeArrowheads="1"/>
          </p:cNvSpPr>
          <p:nvPr/>
        </p:nvSpPr>
        <p:spPr bwMode="auto">
          <a:xfrm>
            <a:off x="1854200" y="1111250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S2</a:t>
            </a:r>
            <a:endParaRPr lang="en-US" sz="2000">
              <a:latin typeface="Arial" charset="0"/>
            </a:endParaRPr>
          </a:p>
        </p:txBody>
      </p:sp>
      <p:sp>
        <p:nvSpPr>
          <p:cNvPr id="6160" name="Line 10"/>
          <p:cNvSpPr>
            <a:spLocks noChangeShapeType="1"/>
          </p:cNvSpPr>
          <p:nvPr/>
        </p:nvSpPr>
        <p:spPr bwMode="auto">
          <a:xfrm>
            <a:off x="1966913" y="2120900"/>
            <a:ext cx="1587" cy="768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1" name="Rectangle 11"/>
          <p:cNvSpPr>
            <a:spLocks noChangeArrowheads="1"/>
          </p:cNvSpPr>
          <p:nvPr/>
        </p:nvSpPr>
        <p:spPr bwMode="auto">
          <a:xfrm>
            <a:off x="5608638" y="3135313"/>
            <a:ext cx="760412" cy="51276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2" name="Rectangle 12"/>
          <p:cNvSpPr>
            <a:spLocks noChangeArrowheads="1"/>
          </p:cNvSpPr>
          <p:nvPr/>
        </p:nvSpPr>
        <p:spPr bwMode="auto">
          <a:xfrm>
            <a:off x="5921375" y="3257550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B2</a:t>
            </a:r>
            <a:endParaRPr lang="en-US" sz="2000">
              <a:latin typeface="Arial" charset="0"/>
            </a:endParaRPr>
          </a:p>
        </p:txBody>
      </p:sp>
      <p:sp>
        <p:nvSpPr>
          <p:cNvPr id="6163" name="Rectangle 13"/>
          <p:cNvSpPr>
            <a:spLocks noChangeArrowheads="1"/>
          </p:cNvSpPr>
          <p:nvPr/>
        </p:nvSpPr>
        <p:spPr bwMode="auto">
          <a:xfrm>
            <a:off x="4338638" y="1116013"/>
            <a:ext cx="233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S3</a:t>
            </a:r>
            <a:endParaRPr lang="en-US" sz="2000">
              <a:latin typeface="Arial" charset="0"/>
            </a:endParaRPr>
          </a:p>
        </p:txBody>
      </p:sp>
      <p:sp>
        <p:nvSpPr>
          <p:cNvPr id="6164" name="Line 14"/>
          <p:cNvSpPr>
            <a:spLocks noChangeShapeType="1"/>
          </p:cNvSpPr>
          <p:nvPr/>
        </p:nvSpPr>
        <p:spPr bwMode="auto">
          <a:xfrm>
            <a:off x="4451350" y="2127250"/>
            <a:ext cx="1588" cy="769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5" name="Rectangle 15"/>
          <p:cNvSpPr>
            <a:spLocks noChangeArrowheads="1"/>
          </p:cNvSpPr>
          <p:nvPr/>
        </p:nvSpPr>
        <p:spPr bwMode="auto">
          <a:xfrm>
            <a:off x="6819900" y="1116013"/>
            <a:ext cx="231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S4</a:t>
            </a:r>
            <a:endParaRPr lang="en-US" sz="2000">
              <a:latin typeface="Arial" charset="0"/>
            </a:endParaRPr>
          </a:p>
        </p:txBody>
      </p:sp>
      <p:sp>
        <p:nvSpPr>
          <p:cNvPr id="6166" name="Line 16"/>
          <p:cNvSpPr>
            <a:spLocks noChangeShapeType="1"/>
          </p:cNvSpPr>
          <p:nvPr/>
        </p:nvSpPr>
        <p:spPr bwMode="auto">
          <a:xfrm>
            <a:off x="6934200" y="2127250"/>
            <a:ext cx="1588" cy="769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7" name="Rectangle 17"/>
          <p:cNvSpPr>
            <a:spLocks noChangeArrowheads="1"/>
          </p:cNvSpPr>
          <p:nvPr/>
        </p:nvSpPr>
        <p:spPr bwMode="auto">
          <a:xfrm>
            <a:off x="8029575" y="1103313"/>
            <a:ext cx="234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S5</a:t>
            </a:r>
            <a:endParaRPr lang="en-US" sz="2000">
              <a:latin typeface="Arial" charset="0"/>
            </a:endParaRPr>
          </a:p>
        </p:txBody>
      </p:sp>
      <p:sp>
        <p:nvSpPr>
          <p:cNvPr id="6168" name="Line 18"/>
          <p:cNvSpPr>
            <a:spLocks noChangeShapeType="1"/>
          </p:cNvSpPr>
          <p:nvPr/>
        </p:nvSpPr>
        <p:spPr bwMode="auto">
          <a:xfrm>
            <a:off x="8142288" y="2112963"/>
            <a:ext cx="1587" cy="768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9" name="Rectangle 19"/>
          <p:cNvSpPr>
            <a:spLocks noChangeArrowheads="1"/>
          </p:cNvSpPr>
          <p:nvPr/>
        </p:nvSpPr>
        <p:spPr bwMode="auto">
          <a:xfrm>
            <a:off x="2022475" y="3462338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1</a:t>
            </a:r>
            <a:endParaRPr lang="en-US" sz="2000">
              <a:latin typeface="Arial" charset="0"/>
            </a:endParaRPr>
          </a:p>
        </p:txBody>
      </p:sp>
      <p:sp>
        <p:nvSpPr>
          <p:cNvPr id="6170" name="Rectangle 20"/>
          <p:cNvSpPr>
            <a:spLocks noChangeArrowheads="1"/>
          </p:cNvSpPr>
          <p:nvPr/>
        </p:nvSpPr>
        <p:spPr bwMode="auto">
          <a:xfrm>
            <a:off x="3444875" y="3462338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2</a:t>
            </a:r>
            <a:endParaRPr lang="en-US" sz="2000">
              <a:latin typeface="Arial" charset="0"/>
            </a:endParaRPr>
          </a:p>
        </p:txBody>
      </p:sp>
      <p:sp>
        <p:nvSpPr>
          <p:cNvPr id="6171" name="Rectangle 21"/>
          <p:cNvSpPr>
            <a:spLocks noChangeArrowheads="1"/>
          </p:cNvSpPr>
          <p:nvPr/>
        </p:nvSpPr>
        <p:spPr bwMode="auto">
          <a:xfrm>
            <a:off x="5059363" y="3462338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1</a:t>
            </a:r>
            <a:endParaRPr lang="en-US" sz="2000">
              <a:latin typeface="Arial" charset="0"/>
            </a:endParaRPr>
          </a:p>
        </p:txBody>
      </p:sp>
      <p:sp>
        <p:nvSpPr>
          <p:cNvPr id="6172" name="Rectangle 22"/>
          <p:cNvSpPr>
            <a:spLocks noChangeArrowheads="1"/>
          </p:cNvSpPr>
          <p:nvPr/>
        </p:nvSpPr>
        <p:spPr bwMode="auto">
          <a:xfrm>
            <a:off x="6532563" y="3462338"/>
            <a:ext cx="509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2</a:t>
            </a:r>
            <a:endParaRPr lang="en-US" sz="2000">
              <a:latin typeface="Arial" charset="0"/>
            </a:endParaRPr>
          </a:p>
        </p:txBody>
      </p:sp>
      <p:sp>
        <p:nvSpPr>
          <p:cNvPr id="6173" name="Rectangle 23"/>
          <p:cNvSpPr>
            <a:spLocks noChangeArrowheads="1"/>
          </p:cNvSpPr>
          <p:nvPr/>
        </p:nvSpPr>
        <p:spPr bwMode="auto">
          <a:xfrm>
            <a:off x="889000" y="2997200"/>
            <a:ext cx="47783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LAN1</a:t>
            </a:r>
            <a:endParaRPr lang="en-US" sz="2000">
              <a:latin typeface="Arial" charset="0"/>
            </a:endParaRPr>
          </a:p>
        </p:txBody>
      </p:sp>
      <p:sp>
        <p:nvSpPr>
          <p:cNvPr id="6174" name="Rectangle 24"/>
          <p:cNvSpPr>
            <a:spLocks noChangeArrowheads="1"/>
          </p:cNvSpPr>
          <p:nvPr/>
        </p:nvSpPr>
        <p:spPr bwMode="auto">
          <a:xfrm>
            <a:off x="4260850" y="2997200"/>
            <a:ext cx="47783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LAN2</a:t>
            </a:r>
            <a:endParaRPr lang="en-US" sz="2000">
              <a:latin typeface="Arial" charset="0"/>
            </a:endParaRPr>
          </a:p>
        </p:txBody>
      </p:sp>
      <p:sp>
        <p:nvSpPr>
          <p:cNvPr id="6175" name="Rectangle 25"/>
          <p:cNvSpPr>
            <a:spLocks noChangeArrowheads="1"/>
          </p:cNvSpPr>
          <p:nvPr/>
        </p:nvSpPr>
        <p:spPr bwMode="auto">
          <a:xfrm>
            <a:off x="7451725" y="2997200"/>
            <a:ext cx="4794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LAN3</a:t>
            </a:r>
            <a:endParaRPr lang="en-US" sz="2000">
              <a:latin typeface="Arial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1470025"/>
          <a:ext cx="654050" cy="650875"/>
        </p:xfrm>
        <a:graphic>
          <a:graphicData uri="http://schemas.openxmlformats.org/presentationml/2006/ole">
            <p:oleObj spid="_x0000_s6146" name="Clip" r:id="rId4" imgW="942840" imgH="838080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673225" y="1470025"/>
          <a:ext cx="654050" cy="650875"/>
        </p:xfrm>
        <a:graphic>
          <a:graphicData uri="http://schemas.openxmlformats.org/presentationml/2006/ole">
            <p:oleObj spid="_x0000_s6147" name="Clip" r:id="rId5" imgW="942840" imgH="838080" progId="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170363" y="1470025"/>
          <a:ext cx="654050" cy="650875"/>
        </p:xfrm>
        <a:graphic>
          <a:graphicData uri="http://schemas.openxmlformats.org/presentationml/2006/ole">
            <p:oleObj spid="_x0000_s6148" name="Clip" r:id="rId6" imgW="942840" imgH="838080" progId="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615113" y="1470025"/>
          <a:ext cx="654050" cy="650875"/>
        </p:xfrm>
        <a:graphic>
          <a:graphicData uri="http://schemas.openxmlformats.org/presentationml/2006/ole">
            <p:oleObj spid="_x0000_s6149" name="Clip" r:id="rId7" imgW="942840" imgH="838080" progId="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804150" y="1470025"/>
          <a:ext cx="654050" cy="650875"/>
        </p:xfrm>
        <a:graphic>
          <a:graphicData uri="http://schemas.openxmlformats.org/presentationml/2006/ole">
            <p:oleObj spid="_x0000_s6150" name="Clip" r:id="rId8" imgW="942840" imgH="838080" progId="">
              <p:embed/>
            </p:oleObj>
          </a:graphicData>
        </a:graphic>
      </p:graphicFrame>
      <p:sp>
        <p:nvSpPr>
          <p:cNvPr id="6176" name="Freeform 31"/>
          <p:cNvSpPr>
            <a:spLocks/>
          </p:cNvSpPr>
          <p:nvPr/>
        </p:nvSpPr>
        <p:spPr bwMode="auto">
          <a:xfrm>
            <a:off x="2216150" y="2873375"/>
            <a:ext cx="327025" cy="506413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6177" name="Freeform 32"/>
          <p:cNvSpPr>
            <a:spLocks/>
          </p:cNvSpPr>
          <p:nvPr/>
        </p:nvSpPr>
        <p:spPr bwMode="auto">
          <a:xfrm>
            <a:off x="5287963" y="2857500"/>
            <a:ext cx="327025" cy="50800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6178" name="Freeform 33"/>
          <p:cNvSpPr>
            <a:spLocks/>
          </p:cNvSpPr>
          <p:nvPr/>
        </p:nvSpPr>
        <p:spPr bwMode="auto">
          <a:xfrm flipH="1">
            <a:off x="3365500" y="2843213"/>
            <a:ext cx="327025" cy="506412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6179" name="Freeform 34"/>
          <p:cNvSpPr>
            <a:spLocks/>
          </p:cNvSpPr>
          <p:nvPr/>
        </p:nvSpPr>
        <p:spPr bwMode="auto">
          <a:xfrm flipH="1">
            <a:off x="6386513" y="2857500"/>
            <a:ext cx="327025" cy="50800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195513" y="4211638"/>
            <a:ext cx="1546225" cy="1935162"/>
            <a:chOff x="1383" y="2653"/>
            <a:chExt cx="974" cy="1219"/>
          </a:xfrm>
          <a:noFill/>
        </p:grpSpPr>
        <p:sp>
          <p:nvSpPr>
            <p:cNvPr id="6190" name="Rectangle 36"/>
            <p:cNvSpPr>
              <a:spLocks noChangeArrowheads="1"/>
            </p:cNvSpPr>
            <p:nvPr/>
          </p:nvSpPr>
          <p:spPr bwMode="auto">
            <a:xfrm>
              <a:off x="1383" y="2658"/>
              <a:ext cx="974" cy="27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91" name="Rectangle 37"/>
            <p:cNvSpPr>
              <a:spLocks noChangeArrowheads="1"/>
            </p:cNvSpPr>
            <p:nvPr/>
          </p:nvSpPr>
          <p:spPr bwMode="auto">
            <a:xfrm>
              <a:off x="1389" y="2716"/>
              <a:ext cx="864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Address   Port</a:t>
              </a:r>
              <a:endParaRPr lang="en-US">
                <a:latin typeface="Arial" charset="0"/>
              </a:endParaRPr>
            </a:p>
          </p:txBody>
        </p:sp>
        <p:sp>
          <p:nvSpPr>
            <p:cNvPr id="6192" name="Rectangle 38"/>
            <p:cNvSpPr>
              <a:spLocks noChangeArrowheads="1"/>
            </p:cNvSpPr>
            <p:nvPr/>
          </p:nvSpPr>
          <p:spPr bwMode="auto">
            <a:xfrm>
              <a:off x="1383" y="2921"/>
              <a:ext cx="974" cy="19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93" name="Rectangle 39"/>
            <p:cNvSpPr>
              <a:spLocks noChangeArrowheads="1"/>
            </p:cNvSpPr>
            <p:nvPr/>
          </p:nvSpPr>
          <p:spPr bwMode="auto">
            <a:xfrm>
              <a:off x="1383" y="3108"/>
              <a:ext cx="974" cy="19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94" name="Rectangle 40"/>
            <p:cNvSpPr>
              <a:spLocks noChangeArrowheads="1"/>
            </p:cNvSpPr>
            <p:nvPr/>
          </p:nvSpPr>
          <p:spPr bwMode="auto">
            <a:xfrm>
              <a:off x="1383" y="3297"/>
              <a:ext cx="974" cy="1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95" name="Rectangle 41"/>
            <p:cNvSpPr>
              <a:spLocks noChangeArrowheads="1"/>
            </p:cNvSpPr>
            <p:nvPr/>
          </p:nvSpPr>
          <p:spPr bwMode="auto">
            <a:xfrm>
              <a:off x="1383" y="3485"/>
              <a:ext cx="974" cy="1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96" name="Rectangle 42"/>
            <p:cNvSpPr>
              <a:spLocks noChangeArrowheads="1"/>
            </p:cNvSpPr>
            <p:nvPr/>
          </p:nvSpPr>
          <p:spPr bwMode="auto">
            <a:xfrm>
              <a:off x="1383" y="3672"/>
              <a:ext cx="974" cy="1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97" name="Line 43"/>
            <p:cNvSpPr>
              <a:spLocks noChangeShapeType="1"/>
            </p:cNvSpPr>
            <p:nvPr/>
          </p:nvSpPr>
          <p:spPr bwMode="auto">
            <a:xfrm flipH="1">
              <a:off x="1896" y="2653"/>
              <a:ext cx="7" cy="1219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230813" y="4198938"/>
            <a:ext cx="1546225" cy="1935162"/>
            <a:chOff x="1383" y="2653"/>
            <a:chExt cx="974" cy="1219"/>
          </a:xfrm>
          <a:noFill/>
        </p:grpSpPr>
        <p:sp>
          <p:nvSpPr>
            <p:cNvPr id="6182" name="Rectangle 45"/>
            <p:cNvSpPr>
              <a:spLocks noChangeArrowheads="1"/>
            </p:cNvSpPr>
            <p:nvPr/>
          </p:nvSpPr>
          <p:spPr bwMode="auto">
            <a:xfrm>
              <a:off x="1383" y="2658"/>
              <a:ext cx="974" cy="27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83" name="Rectangle 46"/>
            <p:cNvSpPr>
              <a:spLocks noChangeArrowheads="1"/>
            </p:cNvSpPr>
            <p:nvPr/>
          </p:nvSpPr>
          <p:spPr bwMode="auto">
            <a:xfrm>
              <a:off x="1389" y="2716"/>
              <a:ext cx="864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Address   Port</a:t>
              </a:r>
              <a:endParaRPr lang="en-US">
                <a:latin typeface="Arial" charset="0"/>
              </a:endParaRPr>
            </a:p>
          </p:txBody>
        </p:sp>
        <p:sp>
          <p:nvSpPr>
            <p:cNvPr id="6184" name="Rectangle 47"/>
            <p:cNvSpPr>
              <a:spLocks noChangeArrowheads="1"/>
            </p:cNvSpPr>
            <p:nvPr/>
          </p:nvSpPr>
          <p:spPr bwMode="auto">
            <a:xfrm>
              <a:off x="1383" y="2921"/>
              <a:ext cx="974" cy="19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85" name="Rectangle 48"/>
            <p:cNvSpPr>
              <a:spLocks noChangeArrowheads="1"/>
            </p:cNvSpPr>
            <p:nvPr/>
          </p:nvSpPr>
          <p:spPr bwMode="auto">
            <a:xfrm>
              <a:off x="1383" y="3108"/>
              <a:ext cx="974" cy="19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86" name="Rectangle 49"/>
            <p:cNvSpPr>
              <a:spLocks noChangeArrowheads="1"/>
            </p:cNvSpPr>
            <p:nvPr/>
          </p:nvSpPr>
          <p:spPr bwMode="auto">
            <a:xfrm>
              <a:off x="1383" y="3297"/>
              <a:ext cx="974" cy="1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87" name="Rectangle 50"/>
            <p:cNvSpPr>
              <a:spLocks noChangeArrowheads="1"/>
            </p:cNvSpPr>
            <p:nvPr/>
          </p:nvSpPr>
          <p:spPr bwMode="auto">
            <a:xfrm>
              <a:off x="1383" y="3485"/>
              <a:ext cx="974" cy="1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88" name="Rectangle 51"/>
            <p:cNvSpPr>
              <a:spLocks noChangeArrowheads="1"/>
            </p:cNvSpPr>
            <p:nvPr/>
          </p:nvSpPr>
          <p:spPr bwMode="auto">
            <a:xfrm>
              <a:off x="1383" y="3672"/>
              <a:ext cx="974" cy="1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189" name="Line 52"/>
            <p:cNvSpPr>
              <a:spLocks noChangeShapeType="1"/>
            </p:cNvSpPr>
            <p:nvPr/>
          </p:nvSpPr>
          <p:spPr bwMode="auto">
            <a:xfrm flipH="1">
              <a:off x="1896" y="2653"/>
              <a:ext cx="7" cy="1219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Line 2"/>
          <p:cNvSpPr>
            <a:spLocks noChangeShapeType="1"/>
          </p:cNvSpPr>
          <p:nvPr/>
        </p:nvSpPr>
        <p:spPr bwMode="auto">
          <a:xfrm>
            <a:off x="501650" y="2781300"/>
            <a:ext cx="1828800" cy="1588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2509838" y="3048000"/>
            <a:ext cx="830262" cy="5000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2825750" y="3167063"/>
            <a:ext cx="233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B1</a:t>
            </a:r>
            <a:endParaRPr lang="en-US" sz="2000">
              <a:latin typeface="Arial" charset="0"/>
            </a:endParaRP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565150" y="1071563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S1</a:t>
            </a:r>
            <a:endParaRPr lang="en-US" sz="2000">
              <a:latin typeface="Arial" charset="0"/>
            </a:endParaRPr>
          </a:p>
        </p:txBody>
      </p:sp>
      <p:sp>
        <p:nvSpPr>
          <p:cNvPr id="7179" name="Line 6"/>
          <p:cNvSpPr>
            <a:spLocks noChangeShapeType="1"/>
          </p:cNvSpPr>
          <p:nvPr/>
        </p:nvSpPr>
        <p:spPr bwMode="auto">
          <a:xfrm>
            <a:off x="3613150" y="2781300"/>
            <a:ext cx="1828800" cy="1588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0" name="Line 7"/>
          <p:cNvSpPr>
            <a:spLocks noChangeShapeType="1"/>
          </p:cNvSpPr>
          <p:nvPr/>
        </p:nvSpPr>
        <p:spPr bwMode="auto">
          <a:xfrm>
            <a:off x="6672263" y="2781300"/>
            <a:ext cx="1808162" cy="1588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1" name="Line 8"/>
          <p:cNvSpPr>
            <a:spLocks noChangeShapeType="1"/>
          </p:cNvSpPr>
          <p:nvPr/>
        </p:nvSpPr>
        <p:spPr bwMode="auto">
          <a:xfrm>
            <a:off x="677863" y="2057400"/>
            <a:ext cx="1587" cy="750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1809750" y="1071563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S2</a:t>
            </a:r>
            <a:endParaRPr lang="en-US" sz="2000">
              <a:latin typeface="Arial" charset="0"/>
            </a:endParaRPr>
          </a:p>
        </p:txBody>
      </p:sp>
      <p:sp>
        <p:nvSpPr>
          <p:cNvPr id="7183" name="Line 10"/>
          <p:cNvSpPr>
            <a:spLocks noChangeShapeType="1"/>
          </p:cNvSpPr>
          <p:nvPr/>
        </p:nvSpPr>
        <p:spPr bwMode="auto">
          <a:xfrm>
            <a:off x="1924050" y="2057400"/>
            <a:ext cx="1588" cy="750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4" name="Rectangle 11"/>
          <p:cNvSpPr>
            <a:spLocks noChangeArrowheads="1"/>
          </p:cNvSpPr>
          <p:nvPr/>
        </p:nvSpPr>
        <p:spPr bwMode="auto">
          <a:xfrm>
            <a:off x="5641975" y="3048000"/>
            <a:ext cx="777875" cy="5000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5" name="Rectangle 12"/>
          <p:cNvSpPr>
            <a:spLocks noChangeArrowheads="1"/>
          </p:cNvSpPr>
          <p:nvPr/>
        </p:nvSpPr>
        <p:spPr bwMode="auto">
          <a:xfrm>
            <a:off x="5965825" y="3167063"/>
            <a:ext cx="2333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B2</a:t>
            </a:r>
            <a:endParaRPr lang="en-US" sz="2000">
              <a:latin typeface="Arial" charset="0"/>
            </a:endParaRPr>
          </a:p>
        </p:txBody>
      </p:sp>
      <p:sp>
        <p:nvSpPr>
          <p:cNvPr id="7186" name="Rectangle 13"/>
          <p:cNvSpPr>
            <a:spLocks noChangeArrowheads="1"/>
          </p:cNvSpPr>
          <p:nvPr/>
        </p:nvSpPr>
        <p:spPr bwMode="auto">
          <a:xfrm>
            <a:off x="4348163" y="1076325"/>
            <a:ext cx="233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S3</a:t>
            </a:r>
            <a:endParaRPr lang="en-US" sz="2000">
              <a:latin typeface="Arial" charset="0"/>
            </a:endParaRPr>
          </a:p>
        </p:txBody>
      </p:sp>
      <p:sp>
        <p:nvSpPr>
          <p:cNvPr id="7187" name="Line 14"/>
          <p:cNvSpPr>
            <a:spLocks noChangeShapeType="1"/>
          </p:cNvSpPr>
          <p:nvPr/>
        </p:nvSpPr>
        <p:spPr bwMode="auto">
          <a:xfrm>
            <a:off x="4460875" y="2063750"/>
            <a:ext cx="1588" cy="750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8" name="Rectangle 15"/>
          <p:cNvSpPr>
            <a:spLocks noChangeArrowheads="1"/>
          </p:cNvSpPr>
          <p:nvPr/>
        </p:nvSpPr>
        <p:spPr bwMode="auto">
          <a:xfrm>
            <a:off x="6881813" y="1076325"/>
            <a:ext cx="233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S4</a:t>
            </a:r>
            <a:endParaRPr lang="en-US" sz="2000">
              <a:latin typeface="Arial" charset="0"/>
            </a:endParaRPr>
          </a:p>
        </p:txBody>
      </p:sp>
      <p:sp>
        <p:nvSpPr>
          <p:cNvPr id="7189" name="Line 16"/>
          <p:cNvSpPr>
            <a:spLocks noChangeShapeType="1"/>
          </p:cNvSpPr>
          <p:nvPr/>
        </p:nvSpPr>
        <p:spPr bwMode="auto">
          <a:xfrm>
            <a:off x="6996113" y="2063750"/>
            <a:ext cx="1587" cy="750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0" name="Rectangle 17"/>
          <p:cNvSpPr>
            <a:spLocks noChangeArrowheads="1"/>
          </p:cNvSpPr>
          <p:nvPr/>
        </p:nvSpPr>
        <p:spPr bwMode="auto">
          <a:xfrm>
            <a:off x="8118475" y="1063625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S5</a:t>
            </a:r>
            <a:endParaRPr lang="en-US" sz="2000">
              <a:latin typeface="Arial" charset="0"/>
            </a:endParaRPr>
          </a:p>
        </p:txBody>
      </p:sp>
      <p:sp>
        <p:nvSpPr>
          <p:cNvPr id="7191" name="Line 18"/>
          <p:cNvSpPr>
            <a:spLocks noChangeShapeType="1"/>
          </p:cNvSpPr>
          <p:nvPr/>
        </p:nvSpPr>
        <p:spPr bwMode="auto">
          <a:xfrm>
            <a:off x="8231188" y="2049463"/>
            <a:ext cx="1587" cy="750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2" name="Rectangle 19"/>
          <p:cNvSpPr>
            <a:spLocks noChangeArrowheads="1"/>
          </p:cNvSpPr>
          <p:nvPr/>
        </p:nvSpPr>
        <p:spPr bwMode="auto">
          <a:xfrm>
            <a:off x="1987550" y="3368675"/>
            <a:ext cx="5064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1</a:t>
            </a:r>
            <a:endParaRPr lang="en-US" sz="2000">
              <a:latin typeface="Arial" charset="0"/>
            </a:endParaRPr>
          </a:p>
        </p:txBody>
      </p:sp>
      <p:sp>
        <p:nvSpPr>
          <p:cNvPr id="7193" name="Rectangle 20"/>
          <p:cNvSpPr>
            <a:spLocks noChangeArrowheads="1"/>
          </p:cNvSpPr>
          <p:nvPr/>
        </p:nvSpPr>
        <p:spPr bwMode="auto">
          <a:xfrm>
            <a:off x="3438525" y="3368675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2</a:t>
            </a:r>
            <a:endParaRPr lang="en-US" sz="2000">
              <a:latin typeface="Arial" charset="0"/>
            </a:endParaRPr>
          </a:p>
        </p:txBody>
      </p:sp>
      <p:sp>
        <p:nvSpPr>
          <p:cNvPr id="7194" name="Rectangle 21"/>
          <p:cNvSpPr>
            <a:spLocks noChangeArrowheads="1"/>
          </p:cNvSpPr>
          <p:nvPr/>
        </p:nvSpPr>
        <p:spPr bwMode="auto">
          <a:xfrm>
            <a:off x="5087938" y="3368675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1</a:t>
            </a:r>
            <a:endParaRPr lang="en-US" sz="2000">
              <a:latin typeface="Arial" charset="0"/>
            </a:endParaRPr>
          </a:p>
        </p:txBody>
      </p:sp>
      <p:sp>
        <p:nvSpPr>
          <p:cNvPr id="7195" name="Rectangle 22"/>
          <p:cNvSpPr>
            <a:spLocks noChangeArrowheads="1"/>
          </p:cNvSpPr>
          <p:nvPr/>
        </p:nvSpPr>
        <p:spPr bwMode="auto">
          <a:xfrm>
            <a:off x="6592888" y="3368675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2</a:t>
            </a:r>
            <a:endParaRPr lang="en-US" sz="2000">
              <a:latin typeface="Arial" charset="0"/>
            </a:endParaRPr>
          </a:p>
        </p:txBody>
      </p:sp>
      <p:sp>
        <p:nvSpPr>
          <p:cNvPr id="7196" name="Rectangle 23"/>
          <p:cNvSpPr>
            <a:spLocks noChangeArrowheads="1"/>
          </p:cNvSpPr>
          <p:nvPr/>
        </p:nvSpPr>
        <p:spPr bwMode="auto">
          <a:xfrm>
            <a:off x="827088" y="2913063"/>
            <a:ext cx="479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LAN1</a:t>
            </a:r>
            <a:endParaRPr lang="en-US" sz="2000">
              <a:latin typeface="Arial" charset="0"/>
            </a:endParaRPr>
          </a:p>
        </p:txBody>
      </p:sp>
      <p:sp>
        <p:nvSpPr>
          <p:cNvPr id="7197" name="Rectangle 24"/>
          <p:cNvSpPr>
            <a:spLocks noChangeArrowheads="1"/>
          </p:cNvSpPr>
          <p:nvPr/>
        </p:nvSpPr>
        <p:spPr bwMode="auto">
          <a:xfrm>
            <a:off x="4271963" y="2913063"/>
            <a:ext cx="477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LAN2</a:t>
            </a:r>
            <a:endParaRPr lang="en-US" sz="2000">
              <a:latin typeface="Arial" charset="0"/>
            </a:endParaRPr>
          </a:p>
        </p:txBody>
      </p:sp>
      <p:sp>
        <p:nvSpPr>
          <p:cNvPr id="7198" name="Rectangle 25"/>
          <p:cNvSpPr>
            <a:spLocks noChangeArrowheads="1"/>
          </p:cNvSpPr>
          <p:nvPr/>
        </p:nvSpPr>
        <p:spPr bwMode="auto">
          <a:xfrm>
            <a:off x="7532688" y="2913063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LAN3</a:t>
            </a:r>
            <a:endParaRPr lang="en-US" sz="2000">
              <a:latin typeface="Arial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0" y="1422400"/>
          <a:ext cx="668338" cy="635000"/>
        </p:xfrm>
        <a:graphic>
          <a:graphicData uri="http://schemas.openxmlformats.org/presentationml/2006/ole">
            <p:oleObj spid="_x0000_s7170" name="Clip" r:id="rId4" imgW="942840" imgH="838080" progId="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622425" y="1422400"/>
          <a:ext cx="668338" cy="635000"/>
        </p:xfrm>
        <a:graphic>
          <a:graphicData uri="http://schemas.openxmlformats.org/presentationml/2006/ole">
            <p:oleObj spid="_x0000_s7171" name="Clip" r:id="rId5" imgW="942840" imgH="838080" progId="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173538" y="1422400"/>
          <a:ext cx="668337" cy="635000"/>
        </p:xfrm>
        <a:graphic>
          <a:graphicData uri="http://schemas.openxmlformats.org/presentationml/2006/ole">
            <p:oleObj spid="_x0000_s7172" name="Clip" r:id="rId6" imgW="942840" imgH="838080" progId="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670675" y="1422400"/>
          <a:ext cx="668338" cy="635000"/>
        </p:xfrm>
        <a:graphic>
          <a:graphicData uri="http://schemas.openxmlformats.org/presentationml/2006/ole">
            <p:oleObj spid="_x0000_s7173" name="Clip" r:id="rId7" imgW="942840" imgH="838080" progId="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885113" y="1422400"/>
          <a:ext cx="668337" cy="635000"/>
        </p:xfrm>
        <a:graphic>
          <a:graphicData uri="http://schemas.openxmlformats.org/presentationml/2006/ole">
            <p:oleObj spid="_x0000_s7174" name="Clip" r:id="rId8" imgW="942840" imgH="838080" progId="">
              <p:embed/>
            </p:oleObj>
          </a:graphicData>
        </a:graphic>
      </p:graphicFrame>
      <p:sp>
        <p:nvSpPr>
          <p:cNvPr id="7199" name="Freeform 31"/>
          <p:cNvSpPr>
            <a:spLocks/>
          </p:cNvSpPr>
          <p:nvPr/>
        </p:nvSpPr>
        <p:spPr bwMode="auto">
          <a:xfrm>
            <a:off x="2176463" y="2792413"/>
            <a:ext cx="334962" cy="49530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7200" name="Freeform 32"/>
          <p:cNvSpPr>
            <a:spLocks/>
          </p:cNvSpPr>
          <p:nvPr/>
        </p:nvSpPr>
        <p:spPr bwMode="auto">
          <a:xfrm>
            <a:off x="5314950" y="2778125"/>
            <a:ext cx="333375" cy="49530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 flipH="1">
            <a:off x="3352800" y="2762250"/>
            <a:ext cx="333375" cy="49530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 flipH="1">
            <a:off x="6437313" y="2778125"/>
            <a:ext cx="333375" cy="49530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5256213" y="4168775"/>
            <a:ext cx="1546225" cy="43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5265738" y="426085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Address   Port</a:t>
            </a:r>
            <a:endParaRPr lang="en-US">
              <a:latin typeface="Arial" charset="0"/>
            </a:endParaRP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5256213" y="4586288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5256213" y="4883150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5256213" y="5183188"/>
            <a:ext cx="1546225" cy="300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5256213" y="5481638"/>
            <a:ext cx="1546225" cy="298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5256213" y="5778500"/>
            <a:ext cx="1546225" cy="300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H="1">
            <a:off x="6070600" y="4160838"/>
            <a:ext cx="11113" cy="1935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6811" name="Rectangle 43"/>
          <p:cNvSpPr>
            <a:spLocks noChangeArrowheads="1"/>
          </p:cNvSpPr>
          <p:nvPr/>
        </p:nvSpPr>
        <p:spPr bwMode="auto">
          <a:xfrm>
            <a:off x="5524500" y="4624388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S1</a:t>
            </a:r>
            <a:endParaRPr lang="en-US">
              <a:latin typeface="Arial" charset="0"/>
            </a:endParaRPr>
          </a:p>
        </p:txBody>
      </p:sp>
      <p:sp>
        <p:nvSpPr>
          <p:cNvPr id="416812" name="Rectangle 44"/>
          <p:cNvSpPr>
            <a:spLocks noChangeArrowheads="1"/>
          </p:cNvSpPr>
          <p:nvPr/>
        </p:nvSpPr>
        <p:spPr bwMode="auto">
          <a:xfrm>
            <a:off x="6342063" y="46243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5632450" y="4891088"/>
            <a:ext cx="1588" cy="3651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6388100" y="4891088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5645150" y="5211763"/>
            <a:ext cx="1588" cy="3651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6403975" y="5192713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2132013" y="4156075"/>
            <a:ext cx="1546225" cy="43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18" name="Rectangle 50"/>
          <p:cNvSpPr>
            <a:spLocks noChangeArrowheads="1"/>
          </p:cNvSpPr>
          <p:nvPr/>
        </p:nvSpPr>
        <p:spPr bwMode="auto">
          <a:xfrm>
            <a:off x="2141538" y="424815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Address   Port</a:t>
            </a:r>
            <a:endParaRPr lang="en-US">
              <a:latin typeface="Arial" charset="0"/>
            </a:endParaRPr>
          </a:p>
        </p:txBody>
      </p:sp>
      <p:sp>
        <p:nvSpPr>
          <p:cNvPr id="7219" name="Rectangle 51"/>
          <p:cNvSpPr>
            <a:spLocks noChangeArrowheads="1"/>
          </p:cNvSpPr>
          <p:nvPr/>
        </p:nvSpPr>
        <p:spPr bwMode="auto">
          <a:xfrm>
            <a:off x="2132013" y="4573588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2132013" y="4870450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2132013" y="5170488"/>
            <a:ext cx="1546225" cy="300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2132013" y="5468938"/>
            <a:ext cx="1546225" cy="298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23" name="Rectangle 55"/>
          <p:cNvSpPr>
            <a:spLocks noChangeArrowheads="1"/>
          </p:cNvSpPr>
          <p:nvPr/>
        </p:nvSpPr>
        <p:spPr bwMode="auto">
          <a:xfrm>
            <a:off x="2132013" y="5765800"/>
            <a:ext cx="1546225" cy="300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 flipH="1">
            <a:off x="2946400" y="4148138"/>
            <a:ext cx="11113" cy="1935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6825" name="Rectangle 57"/>
          <p:cNvSpPr>
            <a:spLocks noChangeArrowheads="1"/>
          </p:cNvSpPr>
          <p:nvPr/>
        </p:nvSpPr>
        <p:spPr bwMode="auto">
          <a:xfrm>
            <a:off x="2400300" y="4611688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S1</a:t>
            </a:r>
            <a:endParaRPr lang="en-US">
              <a:latin typeface="Arial" charset="0"/>
            </a:endParaRPr>
          </a:p>
        </p:txBody>
      </p:sp>
      <p:sp>
        <p:nvSpPr>
          <p:cNvPr id="416826" name="Rectangle 58"/>
          <p:cNvSpPr>
            <a:spLocks noChangeArrowheads="1"/>
          </p:cNvSpPr>
          <p:nvPr/>
        </p:nvSpPr>
        <p:spPr bwMode="auto">
          <a:xfrm>
            <a:off x="3217863" y="46116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7227" name="Rectangle 59"/>
          <p:cNvSpPr>
            <a:spLocks noChangeArrowheads="1"/>
          </p:cNvSpPr>
          <p:nvPr/>
        </p:nvSpPr>
        <p:spPr bwMode="auto">
          <a:xfrm>
            <a:off x="2508250" y="4878388"/>
            <a:ext cx="1588" cy="3651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3263900" y="4878388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2520950" y="5199063"/>
            <a:ext cx="1588" cy="3651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3279775" y="5180013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7231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S1</a:t>
            </a:r>
            <a:r>
              <a:rPr lang="en-US" smtClean="0">
                <a:cs typeface="Arial" charset="0"/>
              </a:rPr>
              <a:t>→S5</a:t>
            </a:r>
          </a:p>
        </p:txBody>
      </p:sp>
      <p:sp>
        <p:nvSpPr>
          <p:cNvPr id="416832" name="Text Box 64"/>
          <p:cNvSpPr txBox="1">
            <a:spLocks noChangeArrowheads="1"/>
          </p:cNvSpPr>
          <p:nvPr/>
        </p:nvSpPr>
        <p:spPr bwMode="auto">
          <a:xfrm>
            <a:off x="247650" y="2247900"/>
            <a:ext cx="12573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S1 to S5</a:t>
            </a:r>
          </a:p>
        </p:txBody>
      </p:sp>
      <p:sp>
        <p:nvSpPr>
          <p:cNvPr id="416833" name="Text Box 65"/>
          <p:cNvSpPr txBox="1">
            <a:spLocks noChangeArrowheads="1"/>
          </p:cNvSpPr>
          <p:nvPr/>
        </p:nvSpPr>
        <p:spPr bwMode="auto">
          <a:xfrm>
            <a:off x="2333625" y="2286000"/>
            <a:ext cx="12573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S1 to S5</a:t>
            </a:r>
          </a:p>
        </p:txBody>
      </p:sp>
      <p:sp>
        <p:nvSpPr>
          <p:cNvPr id="416834" name="Text Box 66"/>
          <p:cNvSpPr txBox="1">
            <a:spLocks noChangeArrowheads="1"/>
          </p:cNvSpPr>
          <p:nvPr/>
        </p:nvSpPr>
        <p:spPr bwMode="auto">
          <a:xfrm>
            <a:off x="5438775" y="2295525"/>
            <a:ext cx="12573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S1 to S5</a:t>
            </a:r>
          </a:p>
        </p:txBody>
      </p:sp>
      <p:sp>
        <p:nvSpPr>
          <p:cNvPr id="416835" name="Text Box 67"/>
          <p:cNvSpPr txBox="1">
            <a:spLocks noChangeArrowheads="1"/>
          </p:cNvSpPr>
          <p:nvPr/>
        </p:nvSpPr>
        <p:spPr bwMode="auto">
          <a:xfrm>
            <a:off x="7591425" y="2295525"/>
            <a:ext cx="12573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S1 to S5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11" grpId="0"/>
      <p:bldP spid="416812" grpId="0"/>
      <p:bldP spid="416825" grpId="0"/>
      <p:bldP spid="416826" grpId="0"/>
      <p:bldP spid="416832" grpId="0"/>
      <p:bldP spid="416833" grpId="0"/>
      <p:bldP spid="416834" grpId="0"/>
      <p:bldP spid="4168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 Collision?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785813"/>
            <a:ext cx="7848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Collisions can happen when stations transmit at the same time.  We need to consider </a:t>
            </a:r>
            <a:r>
              <a:rPr lang="en-GB" dirty="0" smtClean="0">
                <a:solidFill>
                  <a:srgbClr val="C00000"/>
                </a:solidFill>
              </a:rPr>
              <a:t>propagation delay</a:t>
            </a:r>
            <a:r>
              <a:rPr lang="en-GB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Even if the channel is empty collisions can occur.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For a collision, host B must transmit between 0 and </a:t>
            </a:r>
            <a:r>
              <a:rPr lang="en-GB" i="1" dirty="0" err="1" smtClean="0"/>
              <a:t>t</a:t>
            </a:r>
            <a:r>
              <a:rPr lang="en-GB" i="1" baseline="-25000" dirty="0" err="1" smtClean="0"/>
              <a:t>prop</a:t>
            </a:r>
            <a:r>
              <a:rPr lang="en-GB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In the worst case, host A does not detect collision until </a:t>
            </a:r>
            <a:r>
              <a:rPr lang="en-GB" i="1" dirty="0" smtClean="0"/>
              <a:t>2t</a:t>
            </a:r>
            <a:r>
              <a:rPr lang="en-GB" i="1" baseline="-25000" dirty="0" smtClean="0"/>
              <a:t>prop</a:t>
            </a:r>
            <a:r>
              <a:rPr lang="en-GB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pic>
        <p:nvPicPr>
          <p:cNvPr id="21508" name="Picture 4" descr="Y:\teaching\2001-2002\eem3g\6.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25"/>
            <a:ext cx="91440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Line 2"/>
          <p:cNvSpPr>
            <a:spLocks noChangeShapeType="1"/>
          </p:cNvSpPr>
          <p:nvPr/>
        </p:nvSpPr>
        <p:spPr bwMode="auto">
          <a:xfrm>
            <a:off x="501650" y="2863850"/>
            <a:ext cx="1828800" cy="3175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509838" y="3143250"/>
            <a:ext cx="830262" cy="5254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2825750" y="3268663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B1</a:t>
            </a:r>
            <a:endParaRPr lang="en-US" sz="2000">
              <a:latin typeface="Arial" charset="0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565150" y="1071563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S1</a:t>
            </a:r>
            <a:endParaRPr lang="en-US" sz="2000">
              <a:latin typeface="Arial" charset="0"/>
            </a:endParaRPr>
          </a:p>
        </p:txBody>
      </p:sp>
      <p:sp>
        <p:nvSpPr>
          <p:cNvPr id="8203" name="Line 6"/>
          <p:cNvSpPr>
            <a:spLocks noChangeShapeType="1"/>
          </p:cNvSpPr>
          <p:nvPr/>
        </p:nvSpPr>
        <p:spPr bwMode="auto">
          <a:xfrm>
            <a:off x="3613150" y="2863850"/>
            <a:ext cx="1828800" cy="3175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4" name="Line 7"/>
          <p:cNvSpPr>
            <a:spLocks noChangeShapeType="1"/>
          </p:cNvSpPr>
          <p:nvPr/>
        </p:nvSpPr>
        <p:spPr bwMode="auto">
          <a:xfrm>
            <a:off x="6672263" y="2863850"/>
            <a:ext cx="1808162" cy="3175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5" name="Line 8"/>
          <p:cNvSpPr>
            <a:spLocks noChangeShapeType="1"/>
          </p:cNvSpPr>
          <p:nvPr/>
        </p:nvSpPr>
        <p:spPr bwMode="auto">
          <a:xfrm>
            <a:off x="677863" y="2105025"/>
            <a:ext cx="1587" cy="787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1809750" y="1071563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S2</a:t>
            </a:r>
            <a:endParaRPr lang="en-US" sz="2000">
              <a:latin typeface="Arial" charset="0"/>
            </a:endParaRPr>
          </a:p>
        </p:txBody>
      </p:sp>
      <p:sp>
        <p:nvSpPr>
          <p:cNvPr id="8207" name="Line 10"/>
          <p:cNvSpPr>
            <a:spLocks noChangeShapeType="1"/>
          </p:cNvSpPr>
          <p:nvPr/>
        </p:nvSpPr>
        <p:spPr bwMode="auto">
          <a:xfrm>
            <a:off x="1924050" y="2105025"/>
            <a:ext cx="1588" cy="787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5641975" y="3143250"/>
            <a:ext cx="777875" cy="52546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5965825" y="3268663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B2</a:t>
            </a:r>
            <a:endParaRPr lang="en-US" sz="2000">
              <a:latin typeface="Arial" charset="0"/>
            </a:endParaRP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4348163" y="1077913"/>
            <a:ext cx="233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S3</a:t>
            </a:r>
            <a:endParaRPr lang="en-US" sz="2000">
              <a:latin typeface="Arial" charset="0"/>
            </a:endParaRPr>
          </a:p>
        </p:txBody>
      </p:sp>
      <p:sp>
        <p:nvSpPr>
          <p:cNvPr id="8211" name="Line 14"/>
          <p:cNvSpPr>
            <a:spLocks noChangeShapeType="1"/>
          </p:cNvSpPr>
          <p:nvPr/>
        </p:nvSpPr>
        <p:spPr bwMode="auto">
          <a:xfrm>
            <a:off x="4460875" y="2111375"/>
            <a:ext cx="1588" cy="788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6881813" y="1077913"/>
            <a:ext cx="2333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S4</a:t>
            </a:r>
            <a:endParaRPr lang="en-US" sz="2000">
              <a:latin typeface="Arial" charset="0"/>
            </a:endParaRPr>
          </a:p>
        </p:txBody>
      </p:sp>
      <p:sp>
        <p:nvSpPr>
          <p:cNvPr id="8213" name="Line 16"/>
          <p:cNvSpPr>
            <a:spLocks noChangeShapeType="1"/>
          </p:cNvSpPr>
          <p:nvPr/>
        </p:nvSpPr>
        <p:spPr bwMode="auto">
          <a:xfrm>
            <a:off x="6996113" y="2111375"/>
            <a:ext cx="1587" cy="788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8118475" y="1063625"/>
            <a:ext cx="233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S5</a:t>
            </a:r>
            <a:endParaRPr lang="en-US" sz="2000">
              <a:latin typeface="Arial" charset="0"/>
            </a:endParaRPr>
          </a:p>
        </p:txBody>
      </p:sp>
      <p:sp>
        <p:nvSpPr>
          <p:cNvPr id="8215" name="Line 18"/>
          <p:cNvSpPr>
            <a:spLocks noChangeShapeType="1"/>
          </p:cNvSpPr>
          <p:nvPr/>
        </p:nvSpPr>
        <p:spPr bwMode="auto">
          <a:xfrm>
            <a:off x="8231188" y="2097088"/>
            <a:ext cx="1587" cy="787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Rectangle 19"/>
          <p:cNvSpPr>
            <a:spLocks noChangeArrowheads="1"/>
          </p:cNvSpPr>
          <p:nvPr/>
        </p:nvSpPr>
        <p:spPr bwMode="auto">
          <a:xfrm>
            <a:off x="1987550" y="3479800"/>
            <a:ext cx="5064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1</a:t>
            </a:r>
            <a:endParaRPr lang="en-US" sz="2000">
              <a:latin typeface="Arial" charset="0"/>
            </a:endParaRPr>
          </a:p>
        </p:txBody>
      </p:sp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3438525" y="3479800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2</a:t>
            </a:r>
            <a:endParaRPr lang="en-US" sz="2000">
              <a:latin typeface="Arial" charset="0"/>
            </a:endParaRPr>
          </a:p>
        </p:txBody>
      </p:sp>
      <p:sp>
        <p:nvSpPr>
          <p:cNvPr id="8218" name="Rectangle 21"/>
          <p:cNvSpPr>
            <a:spLocks noChangeArrowheads="1"/>
          </p:cNvSpPr>
          <p:nvPr/>
        </p:nvSpPr>
        <p:spPr bwMode="auto">
          <a:xfrm>
            <a:off x="5087938" y="3479800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1</a:t>
            </a:r>
            <a:endParaRPr lang="en-US" sz="2000">
              <a:latin typeface="Arial" charset="0"/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6592888" y="3479800"/>
            <a:ext cx="50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Port 2</a:t>
            </a:r>
            <a:endParaRPr lang="en-US" sz="2000">
              <a:latin typeface="Arial" charset="0"/>
            </a:endParaRPr>
          </a:p>
        </p:txBody>
      </p:sp>
      <p:sp>
        <p:nvSpPr>
          <p:cNvPr id="8220" name="Rectangle 23"/>
          <p:cNvSpPr>
            <a:spLocks noChangeArrowheads="1"/>
          </p:cNvSpPr>
          <p:nvPr/>
        </p:nvSpPr>
        <p:spPr bwMode="auto">
          <a:xfrm>
            <a:off x="827088" y="3001963"/>
            <a:ext cx="479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LAN1</a:t>
            </a:r>
            <a:endParaRPr lang="en-US" sz="2000">
              <a:latin typeface="Arial" charset="0"/>
            </a:endParaRPr>
          </a:p>
        </p:txBody>
      </p:sp>
      <p:sp>
        <p:nvSpPr>
          <p:cNvPr id="8221" name="Rectangle 24"/>
          <p:cNvSpPr>
            <a:spLocks noChangeArrowheads="1"/>
          </p:cNvSpPr>
          <p:nvPr/>
        </p:nvSpPr>
        <p:spPr bwMode="auto">
          <a:xfrm>
            <a:off x="4271963" y="3001963"/>
            <a:ext cx="477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LAN2</a:t>
            </a:r>
            <a:endParaRPr lang="en-US" sz="2000">
              <a:latin typeface="Arial" charset="0"/>
            </a:endParaRPr>
          </a:p>
        </p:txBody>
      </p:sp>
      <p:sp>
        <p:nvSpPr>
          <p:cNvPr id="8222" name="Rectangle 25"/>
          <p:cNvSpPr>
            <a:spLocks noChangeArrowheads="1"/>
          </p:cNvSpPr>
          <p:nvPr/>
        </p:nvSpPr>
        <p:spPr bwMode="auto">
          <a:xfrm>
            <a:off x="7532688" y="3001963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500">
                <a:solidFill>
                  <a:srgbClr val="000000"/>
                </a:solidFill>
                <a:latin typeface="Arial" charset="0"/>
              </a:rPr>
              <a:t>LAN3</a:t>
            </a:r>
            <a:endParaRPr lang="en-US" sz="2000">
              <a:latin typeface="Arial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0" y="1439863"/>
          <a:ext cx="668338" cy="665162"/>
        </p:xfrm>
        <a:graphic>
          <a:graphicData uri="http://schemas.openxmlformats.org/presentationml/2006/ole">
            <p:oleObj spid="_x0000_s8194" name="Clip" r:id="rId4" imgW="942840" imgH="838080" progId="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622425" y="1439863"/>
          <a:ext cx="668338" cy="665162"/>
        </p:xfrm>
        <a:graphic>
          <a:graphicData uri="http://schemas.openxmlformats.org/presentationml/2006/ole">
            <p:oleObj spid="_x0000_s8195" name="Clip" r:id="rId5" imgW="942840" imgH="838080" progId="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173538" y="1439863"/>
          <a:ext cx="668337" cy="665162"/>
        </p:xfrm>
        <a:graphic>
          <a:graphicData uri="http://schemas.openxmlformats.org/presentationml/2006/ole">
            <p:oleObj spid="_x0000_s8196" name="Clip" r:id="rId6" imgW="942840" imgH="838080" progId="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670675" y="1439863"/>
          <a:ext cx="668338" cy="665162"/>
        </p:xfrm>
        <a:graphic>
          <a:graphicData uri="http://schemas.openxmlformats.org/presentationml/2006/ole">
            <p:oleObj spid="_x0000_s8197" name="Clip" r:id="rId7" imgW="942840" imgH="838080" progId="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7885113" y="1439863"/>
          <a:ext cx="668337" cy="665162"/>
        </p:xfrm>
        <a:graphic>
          <a:graphicData uri="http://schemas.openxmlformats.org/presentationml/2006/ole">
            <p:oleObj spid="_x0000_s8198" name="Clip" r:id="rId8" imgW="942840" imgH="838080" progId="">
              <p:embed/>
            </p:oleObj>
          </a:graphicData>
        </a:graphic>
      </p:graphicFrame>
      <p:sp>
        <p:nvSpPr>
          <p:cNvPr id="8223" name="Freeform 31"/>
          <p:cNvSpPr>
            <a:spLocks/>
          </p:cNvSpPr>
          <p:nvPr/>
        </p:nvSpPr>
        <p:spPr bwMode="auto">
          <a:xfrm>
            <a:off x="2176463" y="2876550"/>
            <a:ext cx="334962" cy="519113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8224" name="Freeform 32"/>
          <p:cNvSpPr>
            <a:spLocks/>
          </p:cNvSpPr>
          <p:nvPr/>
        </p:nvSpPr>
        <p:spPr bwMode="auto">
          <a:xfrm>
            <a:off x="5314950" y="2860675"/>
            <a:ext cx="333375" cy="519113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8225" name="Freeform 33"/>
          <p:cNvSpPr>
            <a:spLocks/>
          </p:cNvSpPr>
          <p:nvPr/>
        </p:nvSpPr>
        <p:spPr bwMode="auto">
          <a:xfrm flipH="1">
            <a:off x="3352800" y="2844800"/>
            <a:ext cx="333375" cy="519113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8226" name="Freeform 34"/>
          <p:cNvSpPr>
            <a:spLocks/>
          </p:cNvSpPr>
          <p:nvPr/>
        </p:nvSpPr>
        <p:spPr bwMode="auto">
          <a:xfrm flipH="1">
            <a:off x="6437313" y="2860675"/>
            <a:ext cx="333375" cy="519113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5218113" y="4168775"/>
            <a:ext cx="1546225" cy="43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5227638" y="426085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Address   Port</a:t>
            </a:r>
            <a:endParaRPr lang="en-US">
              <a:latin typeface="Arial" charset="0"/>
            </a:endParaRP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5218113" y="4586288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5218113" y="4883150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5218113" y="5183188"/>
            <a:ext cx="1546225" cy="300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5218113" y="5481638"/>
            <a:ext cx="1546225" cy="298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5218113" y="5778500"/>
            <a:ext cx="1546225" cy="300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 flipH="1">
            <a:off x="6032500" y="4160838"/>
            <a:ext cx="11113" cy="1935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5486400" y="4624388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S1</a:t>
            </a:r>
            <a:endParaRPr lang="en-US">
              <a:latin typeface="Arial" charset="0"/>
            </a:endParaRP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6303963" y="46243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418861" name="Rectangle 45"/>
          <p:cNvSpPr>
            <a:spLocks noChangeArrowheads="1"/>
          </p:cNvSpPr>
          <p:nvPr/>
        </p:nvSpPr>
        <p:spPr bwMode="auto">
          <a:xfrm>
            <a:off x="5462588" y="4891088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S3</a:t>
            </a:r>
            <a:endParaRPr lang="en-US">
              <a:latin typeface="Arial" charset="0"/>
            </a:endParaRPr>
          </a:p>
        </p:txBody>
      </p:sp>
      <p:sp>
        <p:nvSpPr>
          <p:cNvPr id="418862" name="Rectangle 46"/>
          <p:cNvSpPr>
            <a:spLocks noChangeArrowheads="1"/>
          </p:cNvSpPr>
          <p:nvPr/>
        </p:nvSpPr>
        <p:spPr bwMode="auto">
          <a:xfrm>
            <a:off x="6289675" y="48910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5607050" y="5211763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6365875" y="5192713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2170113" y="4168775"/>
            <a:ext cx="1546225" cy="43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2179638" y="426085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Address   Port</a:t>
            </a:r>
            <a:endParaRPr lang="en-US">
              <a:latin typeface="Arial" charset="0"/>
            </a:endParaRP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2170113" y="4586288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2170113" y="4883150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2170113" y="5183188"/>
            <a:ext cx="1546225" cy="300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2170113" y="5481638"/>
            <a:ext cx="1546225" cy="298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2170113" y="5778500"/>
            <a:ext cx="1546225" cy="300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 flipH="1">
            <a:off x="2984500" y="4160838"/>
            <a:ext cx="11113" cy="1935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2438400" y="4624388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S1</a:t>
            </a:r>
            <a:endParaRPr lang="en-US">
              <a:latin typeface="Arial" charset="0"/>
            </a:endParaRPr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3255963" y="46243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418875" name="Rectangle 59"/>
          <p:cNvSpPr>
            <a:spLocks noChangeArrowheads="1"/>
          </p:cNvSpPr>
          <p:nvPr/>
        </p:nvSpPr>
        <p:spPr bwMode="auto">
          <a:xfrm>
            <a:off x="2414588" y="4891088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S3</a:t>
            </a:r>
            <a:endParaRPr lang="en-US">
              <a:latin typeface="Arial" charset="0"/>
            </a:endParaRPr>
          </a:p>
        </p:txBody>
      </p:sp>
      <p:sp>
        <p:nvSpPr>
          <p:cNvPr id="418876" name="Rectangle 60"/>
          <p:cNvSpPr>
            <a:spLocks noChangeArrowheads="1"/>
          </p:cNvSpPr>
          <p:nvPr/>
        </p:nvSpPr>
        <p:spPr bwMode="auto">
          <a:xfrm>
            <a:off x="3241675" y="48910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2559050" y="5211763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8254" name="Rectangle 62"/>
          <p:cNvSpPr>
            <a:spLocks noChangeArrowheads="1"/>
          </p:cNvSpPr>
          <p:nvPr/>
        </p:nvSpPr>
        <p:spPr bwMode="auto">
          <a:xfrm>
            <a:off x="3317875" y="5192713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>
              <a:latin typeface="Arial" charset="0"/>
            </a:endParaRPr>
          </a:p>
        </p:txBody>
      </p:sp>
      <p:sp>
        <p:nvSpPr>
          <p:cNvPr id="8255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S3</a:t>
            </a:r>
            <a:r>
              <a:rPr lang="en-US" smtClean="0">
                <a:cs typeface="Arial" charset="0"/>
              </a:rPr>
              <a:t>→S2</a:t>
            </a: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3992563" y="2312988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S3</a:t>
            </a:r>
            <a:r>
              <a:rPr lang="en-US" sz="1800">
                <a:latin typeface="Arial" charset="0"/>
                <a:sym typeface="Wingdings" pitchFamily="2" charset="2"/>
              </a:rPr>
              <a:t>S2</a:t>
            </a:r>
            <a:endParaRPr lang="en-US" sz="1800">
              <a:latin typeface="Arial" charset="0"/>
            </a:endParaRPr>
          </a:p>
        </p:txBody>
      </p:sp>
      <p:sp>
        <p:nvSpPr>
          <p:cNvPr id="418881" name="Text Box 65"/>
          <p:cNvSpPr txBox="1">
            <a:spLocks noChangeArrowheads="1"/>
          </p:cNvSpPr>
          <p:nvPr/>
        </p:nvSpPr>
        <p:spPr bwMode="auto">
          <a:xfrm>
            <a:off x="2487613" y="2627313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S3</a:t>
            </a:r>
            <a:r>
              <a:rPr lang="en-US" sz="1800">
                <a:latin typeface="Arial" charset="0"/>
                <a:sym typeface="Wingdings" pitchFamily="2" charset="2"/>
              </a:rPr>
              <a:t>S2</a:t>
            </a:r>
            <a:endParaRPr lang="en-US" sz="1800">
              <a:latin typeface="Arial" charset="0"/>
            </a:endParaRPr>
          </a:p>
        </p:txBody>
      </p:sp>
      <p:sp>
        <p:nvSpPr>
          <p:cNvPr id="418882" name="Text Box 66"/>
          <p:cNvSpPr txBox="1">
            <a:spLocks noChangeArrowheads="1"/>
          </p:cNvSpPr>
          <p:nvPr/>
        </p:nvSpPr>
        <p:spPr bwMode="auto">
          <a:xfrm>
            <a:off x="5497513" y="2608263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S3</a:t>
            </a:r>
            <a:r>
              <a:rPr lang="en-US" sz="1800">
                <a:latin typeface="Arial" charset="0"/>
                <a:sym typeface="Wingdings" pitchFamily="2" charset="2"/>
              </a:rPr>
              <a:t>S2</a:t>
            </a:r>
            <a:endParaRPr lang="en-US" sz="1800">
              <a:latin typeface="Arial" charset="0"/>
            </a:endParaRPr>
          </a:p>
        </p:txBody>
      </p:sp>
      <p:sp>
        <p:nvSpPr>
          <p:cNvPr id="418883" name="Text Box 67"/>
          <p:cNvSpPr txBox="1">
            <a:spLocks noChangeArrowheads="1"/>
          </p:cNvSpPr>
          <p:nvPr/>
        </p:nvSpPr>
        <p:spPr bwMode="auto">
          <a:xfrm>
            <a:off x="1020763" y="2389188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S3</a:t>
            </a:r>
            <a:r>
              <a:rPr lang="en-US" sz="1800">
                <a:latin typeface="Arial" charset="0"/>
                <a:sym typeface="Wingdings" pitchFamily="2" charset="2"/>
              </a:rPr>
              <a:t>S2</a:t>
            </a:r>
            <a:endParaRPr lang="en-US" sz="1800">
              <a:latin typeface="Arial" charset="0"/>
            </a:endParaRPr>
          </a:p>
        </p:txBody>
      </p:sp>
      <p:sp>
        <p:nvSpPr>
          <p:cNvPr id="418884" name="Text Box 68"/>
          <p:cNvSpPr txBox="1">
            <a:spLocks noChangeArrowheads="1"/>
          </p:cNvSpPr>
          <p:nvPr/>
        </p:nvSpPr>
        <p:spPr bwMode="auto">
          <a:xfrm>
            <a:off x="7097713" y="2417763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S3</a:t>
            </a:r>
            <a:r>
              <a:rPr lang="en-US" sz="1800">
                <a:latin typeface="Arial" charset="0"/>
                <a:sym typeface="Wingdings" pitchFamily="2" charset="2"/>
              </a:rPr>
              <a:t>S2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61" grpId="0"/>
      <p:bldP spid="418862" grpId="0" autoUpdateAnimBg="0"/>
      <p:bldP spid="418875" grpId="0"/>
      <p:bldP spid="418876" grpId="0" autoUpdateAnimBg="0"/>
      <p:bldP spid="418881" grpId="0"/>
      <p:bldP spid="418882" grpId="0"/>
      <p:bldP spid="418883" grpId="0"/>
      <p:bldP spid="41888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Line 2"/>
          <p:cNvSpPr>
            <a:spLocks noChangeShapeType="1"/>
          </p:cNvSpPr>
          <p:nvPr/>
        </p:nvSpPr>
        <p:spPr bwMode="auto">
          <a:xfrm>
            <a:off x="501650" y="2892425"/>
            <a:ext cx="1828800" cy="1588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509838" y="3175000"/>
            <a:ext cx="830262" cy="5334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2809875" y="3303588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B1</a:t>
            </a:r>
            <a:endParaRPr lang="en-US">
              <a:latin typeface="Arial" charset="0"/>
            </a:endParaRPr>
          </a:p>
        </p:txBody>
      </p: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549275" y="1071563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S1</a:t>
            </a:r>
            <a:endParaRPr lang="en-US">
              <a:latin typeface="Arial" charset="0"/>
            </a:endParaRPr>
          </a:p>
        </p:txBody>
      </p:sp>
      <p:sp>
        <p:nvSpPr>
          <p:cNvPr id="9227" name="Line 6"/>
          <p:cNvSpPr>
            <a:spLocks noChangeShapeType="1"/>
          </p:cNvSpPr>
          <p:nvPr/>
        </p:nvSpPr>
        <p:spPr bwMode="auto">
          <a:xfrm>
            <a:off x="3613150" y="2892425"/>
            <a:ext cx="1828800" cy="1588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8" name="Line 7"/>
          <p:cNvSpPr>
            <a:spLocks noChangeShapeType="1"/>
          </p:cNvSpPr>
          <p:nvPr/>
        </p:nvSpPr>
        <p:spPr bwMode="auto">
          <a:xfrm>
            <a:off x="6672263" y="2892425"/>
            <a:ext cx="1808162" cy="1588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9" name="Line 8"/>
          <p:cNvSpPr>
            <a:spLocks noChangeShapeType="1"/>
          </p:cNvSpPr>
          <p:nvPr/>
        </p:nvSpPr>
        <p:spPr bwMode="auto">
          <a:xfrm>
            <a:off x="677863" y="2120900"/>
            <a:ext cx="1587" cy="798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0" name="Rectangle 9"/>
          <p:cNvSpPr>
            <a:spLocks noChangeArrowheads="1"/>
          </p:cNvSpPr>
          <p:nvPr/>
        </p:nvSpPr>
        <p:spPr bwMode="auto">
          <a:xfrm>
            <a:off x="1793875" y="1071563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S2</a:t>
            </a:r>
            <a:endParaRPr lang="en-US">
              <a:latin typeface="Arial" charset="0"/>
            </a:endParaRPr>
          </a:p>
        </p:txBody>
      </p:sp>
      <p:sp>
        <p:nvSpPr>
          <p:cNvPr id="9231" name="Line 10"/>
          <p:cNvSpPr>
            <a:spLocks noChangeShapeType="1"/>
          </p:cNvSpPr>
          <p:nvPr/>
        </p:nvSpPr>
        <p:spPr bwMode="auto">
          <a:xfrm>
            <a:off x="1924050" y="2120900"/>
            <a:ext cx="1588" cy="798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2" name="Rectangle 11"/>
          <p:cNvSpPr>
            <a:spLocks noChangeArrowheads="1"/>
          </p:cNvSpPr>
          <p:nvPr/>
        </p:nvSpPr>
        <p:spPr bwMode="auto">
          <a:xfrm>
            <a:off x="5641975" y="3175000"/>
            <a:ext cx="777875" cy="5334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5949950" y="3303588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B2</a:t>
            </a:r>
            <a:endParaRPr lang="en-US">
              <a:latin typeface="Arial" charset="0"/>
            </a:endParaRPr>
          </a:p>
        </p:txBody>
      </p:sp>
      <p:sp>
        <p:nvSpPr>
          <p:cNvPr id="9234" name="Rectangle 13"/>
          <p:cNvSpPr>
            <a:spLocks noChangeArrowheads="1"/>
          </p:cNvSpPr>
          <p:nvPr/>
        </p:nvSpPr>
        <p:spPr bwMode="auto">
          <a:xfrm>
            <a:off x="4332288" y="1077913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S3</a:t>
            </a:r>
            <a:endParaRPr lang="en-US">
              <a:latin typeface="Arial" charset="0"/>
            </a:endParaRPr>
          </a:p>
        </p:txBody>
      </p:sp>
      <p:sp>
        <p:nvSpPr>
          <p:cNvPr id="9235" name="Line 14"/>
          <p:cNvSpPr>
            <a:spLocks noChangeShapeType="1"/>
          </p:cNvSpPr>
          <p:nvPr/>
        </p:nvSpPr>
        <p:spPr bwMode="auto">
          <a:xfrm>
            <a:off x="4460875" y="2127250"/>
            <a:ext cx="1588" cy="800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6" name="Rectangle 15"/>
          <p:cNvSpPr>
            <a:spLocks noChangeArrowheads="1"/>
          </p:cNvSpPr>
          <p:nvPr/>
        </p:nvSpPr>
        <p:spPr bwMode="auto">
          <a:xfrm>
            <a:off x="6865938" y="1077913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S4</a:t>
            </a:r>
            <a:endParaRPr lang="en-US">
              <a:latin typeface="Arial" charset="0"/>
            </a:endParaRPr>
          </a:p>
        </p:txBody>
      </p:sp>
      <p:sp>
        <p:nvSpPr>
          <p:cNvPr id="9237" name="Line 16"/>
          <p:cNvSpPr>
            <a:spLocks noChangeShapeType="1"/>
          </p:cNvSpPr>
          <p:nvPr/>
        </p:nvSpPr>
        <p:spPr bwMode="auto">
          <a:xfrm>
            <a:off x="6996113" y="2127250"/>
            <a:ext cx="1587" cy="800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8102600" y="1063625"/>
            <a:ext cx="265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S5</a:t>
            </a:r>
            <a:endParaRPr lang="en-US">
              <a:latin typeface="Arial" charset="0"/>
            </a:endParaRPr>
          </a:p>
        </p:txBody>
      </p:sp>
      <p:sp>
        <p:nvSpPr>
          <p:cNvPr id="9239" name="Line 18"/>
          <p:cNvSpPr>
            <a:spLocks noChangeShapeType="1"/>
          </p:cNvSpPr>
          <p:nvPr/>
        </p:nvSpPr>
        <p:spPr bwMode="auto">
          <a:xfrm>
            <a:off x="8231188" y="2112963"/>
            <a:ext cx="1587" cy="798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40" name="Rectangle 19"/>
          <p:cNvSpPr>
            <a:spLocks noChangeArrowheads="1"/>
          </p:cNvSpPr>
          <p:nvPr/>
        </p:nvSpPr>
        <p:spPr bwMode="auto">
          <a:xfrm>
            <a:off x="1952625" y="3529013"/>
            <a:ext cx="577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Port 1</a:t>
            </a:r>
            <a:endParaRPr lang="en-US">
              <a:latin typeface="Arial" charset="0"/>
            </a:endParaRPr>
          </a:p>
        </p:txBody>
      </p:sp>
      <p:sp>
        <p:nvSpPr>
          <p:cNvPr id="9241" name="Rectangle 20"/>
          <p:cNvSpPr>
            <a:spLocks noChangeArrowheads="1"/>
          </p:cNvSpPr>
          <p:nvPr/>
        </p:nvSpPr>
        <p:spPr bwMode="auto">
          <a:xfrm>
            <a:off x="3403600" y="3529013"/>
            <a:ext cx="577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Port 2</a:t>
            </a:r>
            <a:endParaRPr lang="en-US">
              <a:latin typeface="Arial" charset="0"/>
            </a:endParaRPr>
          </a:p>
        </p:txBody>
      </p:sp>
      <p:sp>
        <p:nvSpPr>
          <p:cNvPr id="9242" name="Rectangle 21"/>
          <p:cNvSpPr>
            <a:spLocks noChangeArrowheads="1"/>
          </p:cNvSpPr>
          <p:nvPr/>
        </p:nvSpPr>
        <p:spPr bwMode="auto">
          <a:xfrm>
            <a:off x="5053013" y="3529013"/>
            <a:ext cx="577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Port 1</a:t>
            </a:r>
            <a:endParaRPr lang="en-US">
              <a:latin typeface="Arial" charset="0"/>
            </a:endParaRPr>
          </a:p>
        </p:txBody>
      </p:sp>
      <p:sp>
        <p:nvSpPr>
          <p:cNvPr id="9243" name="Rectangle 22"/>
          <p:cNvSpPr>
            <a:spLocks noChangeArrowheads="1"/>
          </p:cNvSpPr>
          <p:nvPr/>
        </p:nvSpPr>
        <p:spPr bwMode="auto">
          <a:xfrm>
            <a:off x="6557963" y="3529013"/>
            <a:ext cx="577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Port 2</a:t>
            </a:r>
            <a:endParaRPr lang="en-US">
              <a:latin typeface="Arial" charset="0"/>
            </a:endParaRPr>
          </a:p>
        </p:txBody>
      </p:sp>
      <p:sp>
        <p:nvSpPr>
          <p:cNvPr id="9244" name="Rectangle 23"/>
          <p:cNvSpPr>
            <a:spLocks noChangeArrowheads="1"/>
          </p:cNvSpPr>
          <p:nvPr/>
        </p:nvSpPr>
        <p:spPr bwMode="auto">
          <a:xfrm>
            <a:off x="795338" y="3032125"/>
            <a:ext cx="5413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LAN1</a:t>
            </a:r>
            <a:endParaRPr lang="en-US">
              <a:latin typeface="Arial" charset="0"/>
            </a:endParaRPr>
          </a:p>
        </p:txBody>
      </p:sp>
      <p:sp>
        <p:nvSpPr>
          <p:cNvPr id="9245" name="Rectangle 24"/>
          <p:cNvSpPr>
            <a:spLocks noChangeArrowheads="1"/>
          </p:cNvSpPr>
          <p:nvPr/>
        </p:nvSpPr>
        <p:spPr bwMode="auto">
          <a:xfrm>
            <a:off x="4240213" y="3032125"/>
            <a:ext cx="5413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LAN2</a:t>
            </a:r>
            <a:endParaRPr lang="en-US">
              <a:latin typeface="Arial" charset="0"/>
            </a:endParaRPr>
          </a:p>
        </p:txBody>
      </p:sp>
      <p:sp>
        <p:nvSpPr>
          <p:cNvPr id="9246" name="Rectangle 25"/>
          <p:cNvSpPr>
            <a:spLocks noChangeArrowheads="1"/>
          </p:cNvSpPr>
          <p:nvPr/>
        </p:nvSpPr>
        <p:spPr bwMode="auto">
          <a:xfrm>
            <a:off x="7500938" y="3032125"/>
            <a:ext cx="5413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LAN3</a:t>
            </a:r>
            <a:endParaRPr lang="en-US">
              <a:latin typeface="Arial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" y="1444625"/>
          <a:ext cx="668338" cy="676275"/>
        </p:xfrm>
        <a:graphic>
          <a:graphicData uri="http://schemas.openxmlformats.org/presentationml/2006/ole">
            <p:oleObj spid="_x0000_s9218" name="Clip" r:id="rId4" imgW="942840" imgH="83808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622425" y="1444625"/>
          <a:ext cx="668338" cy="676275"/>
        </p:xfrm>
        <a:graphic>
          <a:graphicData uri="http://schemas.openxmlformats.org/presentationml/2006/ole">
            <p:oleObj spid="_x0000_s9219" name="Clip" r:id="rId5" imgW="942840" imgH="83808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173538" y="1444625"/>
          <a:ext cx="668337" cy="676275"/>
        </p:xfrm>
        <a:graphic>
          <a:graphicData uri="http://schemas.openxmlformats.org/presentationml/2006/ole">
            <p:oleObj spid="_x0000_s9220" name="Clip" r:id="rId6" imgW="942840" imgH="838080" progId="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670675" y="1444625"/>
          <a:ext cx="668338" cy="676275"/>
        </p:xfrm>
        <a:graphic>
          <a:graphicData uri="http://schemas.openxmlformats.org/presentationml/2006/ole">
            <p:oleObj spid="_x0000_s9221" name="Clip" r:id="rId7" imgW="942840" imgH="838080" progId="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7885113" y="1444625"/>
          <a:ext cx="668337" cy="676275"/>
        </p:xfrm>
        <a:graphic>
          <a:graphicData uri="http://schemas.openxmlformats.org/presentationml/2006/ole">
            <p:oleObj spid="_x0000_s9222" name="Clip" r:id="rId8" imgW="942840" imgH="838080" progId="">
              <p:embed/>
            </p:oleObj>
          </a:graphicData>
        </a:graphic>
      </p:graphicFrame>
      <p:sp>
        <p:nvSpPr>
          <p:cNvPr id="9247" name="Freeform 31"/>
          <p:cNvSpPr>
            <a:spLocks/>
          </p:cNvSpPr>
          <p:nvPr/>
        </p:nvSpPr>
        <p:spPr bwMode="auto">
          <a:xfrm>
            <a:off x="2176463" y="2903538"/>
            <a:ext cx="334962" cy="52705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5314950" y="2887663"/>
            <a:ext cx="333375" cy="52705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 flipH="1">
            <a:off x="3352800" y="2871788"/>
            <a:ext cx="333375" cy="52705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 flipH="1">
            <a:off x="6437313" y="2887663"/>
            <a:ext cx="333375" cy="52705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7318375" y="2344738"/>
            <a:ext cx="25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97700" y="2203450"/>
            <a:ext cx="8921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S4      S3</a:t>
            </a:r>
            <a:endParaRPr lang="en-US">
              <a:latin typeface="Arial" charset="0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2233613" y="4168775"/>
            <a:ext cx="1546225" cy="43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2243138" y="426085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Address   Port</a:t>
            </a:r>
            <a:endParaRPr lang="en-US">
              <a:latin typeface="Arial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2233613" y="4586288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2233613" y="4883150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2233613" y="5183188"/>
            <a:ext cx="1546225" cy="300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2233613" y="5481638"/>
            <a:ext cx="1546225" cy="298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2233613" y="5778500"/>
            <a:ext cx="1546225" cy="300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3048000" y="4160838"/>
            <a:ext cx="11113" cy="1935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2501900" y="4624388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S1</a:t>
            </a:r>
            <a:endParaRPr lang="en-US">
              <a:latin typeface="Arial" charset="0"/>
            </a:endParaRP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3319463" y="46243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2478088" y="4891088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S3</a:t>
            </a:r>
            <a:endParaRPr lang="en-US">
              <a:latin typeface="Arial" charset="0"/>
            </a:endParaRP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3305175" y="48910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420913" name="Rectangle 49"/>
          <p:cNvSpPr>
            <a:spLocks noChangeArrowheads="1"/>
          </p:cNvSpPr>
          <p:nvPr/>
        </p:nvSpPr>
        <p:spPr bwMode="auto">
          <a:xfrm>
            <a:off x="2490788" y="5211763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S4</a:t>
            </a:r>
            <a:endParaRPr lang="en-US">
              <a:latin typeface="Arial" charset="0"/>
            </a:endParaRPr>
          </a:p>
        </p:txBody>
      </p:sp>
      <p:sp>
        <p:nvSpPr>
          <p:cNvPr id="420914" name="Rectangle 50"/>
          <p:cNvSpPr>
            <a:spLocks noChangeArrowheads="1"/>
          </p:cNvSpPr>
          <p:nvPr/>
        </p:nvSpPr>
        <p:spPr bwMode="auto">
          <a:xfrm>
            <a:off x="3321050" y="51927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5345113" y="4168775"/>
            <a:ext cx="1546225" cy="43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5354638" y="426085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Address   Port</a:t>
            </a:r>
            <a:endParaRPr lang="en-US">
              <a:latin typeface="Arial" charset="0"/>
            </a:endParaRPr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5345113" y="4586288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5345113" y="4883150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5345113" y="5183188"/>
            <a:ext cx="1546225" cy="300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5345113" y="5481638"/>
            <a:ext cx="1546225" cy="298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5345113" y="5778500"/>
            <a:ext cx="1546225" cy="300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 flipH="1">
            <a:off x="6159500" y="4160838"/>
            <a:ext cx="11113" cy="1935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5613400" y="4624388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S1</a:t>
            </a:r>
            <a:endParaRPr lang="en-US">
              <a:latin typeface="Arial" charset="0"/>
            </a:endParaRPr>
          </a:p>
        </p:txBody>
      </p:sp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6430963" y="46243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9277" name="Rectangle 61"/>
          <p:cNvSpPr>
            <a:spLocks noChangeArrowheads="1"/>
          </p:cNvSpPr>
          <p:nvPr/>
        </p:nvSpPr>
        <p:spPr bwMode="auto">
          <a:xfrm>
            <a:off x="5589588" y="4891088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S3</a:t>
            </a:r>
            <a:endParaRPr lang="en-US">
              <a:latin typeface="Arial" charset="0"/>
            </a:endParaRPr>
          </a:p>
        </p:txBody>
      </p: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6416675" y="48910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420927" name="Rectangle 63"/>
          <p:cNvSpPr>
            <a:spLocks noChangeArrowheads="1"/>
          </p:cNvSpPr>
          <p:nvPr/>
        </p:nvSpPr>
        <p:spPr bwMode="auto">
          <a:xfrm>
            <a:off x="5602288" y="5211763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S4</a:t>
            </a:r>
            <a:endParaRPr lang="en-US">
              <a:latin typeface="Arial" charset="0"/>
            </a:endParaRPr>
          </a:p>
        </p:txBody>
      </p:sp>
      <p:sp>
        <p:nvSpPr>
          <p:cNvPr id="420928" name="Rectangle 64"/>
          <p:cNvSpPr>
            <a:spLocks noChangeArrowheads="1"/>
          </p:cNvSpPr>
          <p:nvPr/>
        </p:nvSpPr>
        <p:spPr bwMode="auto">
          <a:xfrm>
            <a:off x="6432550" y="51927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9281" name="Rectangle 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S4</a:t>
            </a:r>
            <a:r>
              <a:rPr lang="en-US" smtClean="0">
                <a:sym typeface="Wingdings" pitchFamily="2" charset="2"/>
              </a:rPr>
              <a:t>S3</a:t>
            </a:r>
            <a:endParaRPr lang="en-US" smtClean="0"/>
          </a:p>
        </p:txBody>
      </p:sp>
      <p:sp>
        <p:nvSpPr>
          <p:cNvPr id="420930" name="Text Box 66"/>
          <p:cNvSpPr txBox="1">
            <a:spLocks noChangeArrowheads="1"/>
          </p:cNvSpPr>
          <p:nvPr/>
        </p:nvSpPr>
        <p:spPr bwMode="auto">
          <a:xfrm>
            <a:off x="2699792" y="2780928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Arial" charset="0"/>
              </a:rPr>
              <a:t>S4</a:t>
            </a:r>
            <a:r>
              <a:rPr lang="en-US" sz="1800" dirty="0">
                <a:latin typeface="Arial" charset="0"/>
                <a:sym typeface="Wingdings" pitchFamily="2" charset="2"/>
              </a:rPr>
              <a:t>S3</a:t>
            </a:r>
            <a:endParaRPr lang="en-US" sz="1800" dirty="0">
              <a:latin typeface="Arial" charset="0"/>
            </a:endParaRPr>
          </a:p>
        </p:txBody>
      </p:sp>
      <p:sp>
        <p:nvSpPr>
          <p:cNvPr id="420931" name="Text Box 67"/>
          <p:cNvSpPr txBox="1">
            <a:spLocks noChangeArrowheads="1"/>
          </p:cNvSpPr>
          <p:nvPr/>
        </p:nvSpPr>
        <p:spPr bwMode="auto">
          <a:xfrm>
            <a:off x="5516563" y="2732088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S4</a:t>
            </a:r>
            <a:r>
              <a:rPr lang="en-US" sz="1800">
                <a:latin typeface="Arial" charset="0"/>
                <a:sym typeface="Wingdings" pitchFamily="2" charset="2"/>
              </a:rPr>
              <a:t>S3</a:t>
            </a:r>
            <a:endParaRPr lang="en-US" sz="1800">
              <a:latin typeface="Arial" charset="0"/>
            </a:endParaRP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6935788" y="2522538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S4</a:t>
            </a:r>
            <a:r>
              <a:rPr lang="en-US" sz="1800">
                <a:latin typeface="Arial" charset="0"/>
                <a:sym typeface="Wingdings" pitchFamily="2" charset="2"/>
              </a:rPr>
              <a:t>S3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2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2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3" grpId="0"/>
      <p:bldP spid="420914" grpId="0" autoUpdateAnimBg="0"/>
      <p:bldP spid="420927" grpId="0"/>
      <p:bldP spid="420928" grpId="0" autoUpdateAnimBg="0"/>
      <p:bldP spid="420930" grpId="0"/>
      <p:bldP spid="42093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Line 2"/>
          <p:cNvSpPr>
            <a:spLocks noChangeShapeType="1"/>
          </p:cNvSpPr>
          <p:nvPr/>
        </p:nvSpPr>
        <p:spPr bwMode="auto">
          <a:xfrm>
            <a:off x="425450" y="2892425"/>
            <a:ext cx="1847850" cy="1588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452688" y="3175000"/>
            <a:ext cx="839787" cy="5334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2757488" y="3303588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B1</a:t>
            </a:r>
            <a:endParaRPr lang="en-US">
              <a:latin typeface="Arial" charset="0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476250" y="1071563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S1</a:t>
            </a:r>
            <a:endParaRPr lang="en-US">
              <a:latin typeface="Arial" charset="0"/>
            </a:endParaRPr>
          </a:p>
        </p:txBody>
      </p:sp>
      <p:sp>
        <p:nvSpPr>
          <p:cNvPr id="10251" name="Line 6"/>
          <p:cNvSpPr>
            <a:spLocks noChangeShapeType="1"/>
          </p:cNvSpPr>
          <p:nvPr/>
        </p:nvSpPr>
        <p:spPr bwMode="auto">
          <a:xfrm>
            <a:off x="3567113" y="2892425"/>
            <a:ext cx="1846262" cy="1588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2" name="Line 7"/>
          <p:cNvSpPr>
            <a:spLocks noChangeShapeType="1"/>
          </p:cNvSpPr>
          <p:nvPr/>
        </p:nvSpPr>
        <p:spPr bwMode="auto">
          <a:xfrm>
            <a:off x="6654800" y="2892425"/>
            <a:ext cx="1824038" cy="1588"/>
          </a:xfrm>
          <a:prstGeom prst="line">
            <a:avLst/>
          </a:prstGeom>
          <a:noFill/>
          <a:ln w="523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3" name="Line 8"/>
          <p:cNvSpPr>
            <a:spLocks noChangeShapeType="1"/>
          </p:cNvSpPr>
          <p:nvPr/>
        </p:nvSpPr>
        <p:spPr bwMode="auto">
          <a:xfrm>
            <a:off x="604838" y="2120900"/>
            <a:ext cx="1587" cy="798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1733550" y="1071563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S2</a:t>
            </a:r>
            <a:endParaRPr lang="en-US">
              <a:latin typeface="Arial" charset="0"/>
            </a:endParaRPr>
          </a:p>
        </p:txBody>
      </p:sp>
      <p:sp>
        <p:nvSpPr>
          <p:cNvPr id="10255" name="Line 10"/>
          <p:cNvSpPr>
            <a:spLocks noChangeShapeType="1"/>
          </p:cNvSpPr>
          <p:nvPr/>
        </p:nvSpPr>
        <p:spPr bwMode="auto">
          <a:xfrm>
            <a:off x="1862138" y="2120900"/>
            <a:ext cx="1587" cy="798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5614988" y="3175000"/>
            <a:ext cx="785812" cy="5334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5926138" y="3303588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B2</a:t>
            </a:r>
            <a:endParaRPr lang="en-US">
              <a:latin typeface="Arial" charset="0"/>
            </a:endParaRP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4292600" y="1077913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S3</a:t>
            </a:r>
            <a:endParaRPr lang="en-US">
              <a:latin typeface="Arial" charset="0"/>
            </a:endParaRPr>
          </a:p>
        </p:txBody>
      </p:sp>
      <p:sp>
        <p:nvSpPr>
          <p:cNvPr id="10259" name="Line 14"/>
          <p:cNvSpPr>
            <a:spLocks noChangeShapeType="1"/>
          </p:cNvSpPr>
          <p:nvPr/>
        </p:nvSpPr>
        <p:spPr bwMode="auto">
          <a:xfrm>
            <a:off x="4422775" y="2127250"/>
            <a:ext cx="1588" cy="800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0" name="Rectangle 15"/>
          <p:cNvSpPr>
            <a:spLocks noChangeArrowheads="1"/>
          </p:cNvSpPr>
          <p:nvPr/>
        </p:nvSpPr>
        <p:spPr bwMode="auto">
          <a:xfrm>
            <a:off x="6850063" y="1077913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S4</a:t>
            </a:r>
            <a:endParaRPr lang="en-US">
              <a:latin typeface="Arial" charset="0"/>
            </a:endParaRPr>
          </a:p>
        </p:txBody>
      </p:sp>
      <p:sp>
        <p:nvSpPr>
          <p:cNvPr id="10261" name="Line 16"/>
          <p:cNvSpPr>
            <a:spLocks noChangeShapeType="1"/>
          </p:cNvSpPr>
          <p:nvPr/>
        </p:nvSpPr>
        <p:spPr bwMode="auto">
          <a:xfrm>
            <a:off x="6981825" y="2127250"/>
            <a:ext cx="1588" cy="800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2" name="Rectangle 17"/>
          <p:cNvSpPr>
            <a:spLocks noChangeArrowheads="1"/>
          </p:cNvSpPr>
          <p:nvPr/>
        </p:nvSpPr>
        <p:spPr bwMode="auto">
          <a:xfrm>
            <a:off x="8099425" y="1063625"/>
            <a:ext cx="265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S5</a:t>
            </a:r>
            <a:endParaRPr lang="en-US">
              <a:latin typeface="Arial" charset="0"/>
            </a:endParaRPr>
          </a:p>
        </p:txBody>
      </p:sp>
      <p:sp>
        <p:nvSpPr>
          <p:cNvPr id="10263" name="Line 18"/>
          <p:cNvSpPr>
            <a:spLocks noChangeShapeType="1"/>
          </p:cNvSpPr>
          <p:nvPr/>
        </p:nvSpPr>
        <p:spPr bwMode="auto">
          <a:xfrm>
            <a:off x="8228013" y="2112963"/>
            <a:ext cx="1587" cy="798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4" name="Rectangle 19"/>
          <p:cNvSpPr>
            <a:spLocks noChangeArrowheads="1"/>
          </p:cNvSpPr>
          <p:nvPr/>
        </p:nvSpPr>
        <p:spPr bwMode="auto">
          <a:xfrm>
            <a:off x="1841500" y="3529013"/>
            <a:ext cx="577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Port 1</a:t>
            </a:r>
            <a:endParaRPr lang="en-US">
              <a:latin typeface="Arial" charset="0"/>
            </a:endParaRPr>
          </a:p>
        </p:txBody>
      </p:sp>
      <p:sp>
        <p:nvSpPr>
          <p:cNvPr id="10265" name="Rectangle 20"/>
          <p:cNvSpPr>
            <a:spLocks noChangeArrowheads="1"/>
          </p:cNvSpPr>
          <p:nvPr/>
        </p:nvSpPr>
        <p:spPr bwMode="auto">
          <a:xfrm>
            <a:off x="3357563" y="3529013"/>
            <a:ext cx="577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Port 2</a:t>
            </a:r>
            <a:endParaRPr lang="en-US">
              <a:latin typeface="Arial" charset="0"/>
            </a:endParaRPr>
          </a:p>
        </p:txBody>
      </p:sp>
      <p:sp>
        <p:nvSpPr>
          <p:cNvPr id="10266" name="Rectangle 21"/>
          <p:cNvSpPr>
            <a:spLocks noChangeArrowheads="1"/>
          </p:cNvSpPr>
          <p:nvPr/>
        </p:nvSpPr>
        <p:spPr bwMode="auto">
          <a:xfrm>
            <a:off x="4997450" y="3529013"/>
            <a:ext cx="577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Port 1</a:t>
            </a:r>
            <a:endParaRPr lang="en-US">
              <a:latin typeface="Arial" charset="0"/>
            </a:endParaRPr>
          </a:p>
        </p:txBody>
      </p:sp>
      <p:sp>
        <p:nvSpPr>
          <p:cNvPr id="10267" name="Rectangle 22"/>
          <p:cNvSpPr>
            <a:spLocks noChangeArrowheads="1"/>
          </p:cNvSpPr>
          <p:nvPr/>
        </p:nvSpPr>
        <p:spPr bwMode="auto">
          <a:xfrm>
            <a:off x="6542088" y="3529013"/>
            <a:ext cx="577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Port 2</a:t>
            </a:r>
            <a:endParaRPr lang="en-US">
              <a:latin typeface="Arial" charset="0"/>
            </a:endParaRPr>
          </a:p>
        </p:txBody>
      </p:sp>
      <p:sp>
        <p:nvSpPr>
          <p:cNvPr id="10268" name="Rectangle 23"/>
          <p:cNvSpPr>
            <a:spLocks noChangeArrowheads="1"/>
          </p:cNvSpPr>
          <p:nvPr/>
        </p:nvSpPr>
        <p:spPr bwMode="auto">
          <a:xfrm>
            <a:off x="725488" y="3032125"/>
            <a:ext cx="5413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LAN1</a:t>
            </a:r>
            <a:endParaRPr lang="en-US">
              <a:latin typeface="Arial" charset="0"/>
            </a:endParaRPr>
          </a:p>
        </p:txBody>
      </p:sp>
      <p:sp>
        <p:nvSpPr>
          <p:cNvPr id="10269" name="Rectangle 24"/>
          <p:cNvSpPr>
            <a:spLocks noChangeArrowheads="1"/>
          </p:cNvSpPr>
          <p:nvPr/>
        </p:nvSpPr>
        <p:spPr bwMode="auto">
          <a:xfrm>
            <a:off x="4202113" y="3032125"/>
            <a:ext cx="5413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LAN2</a:t>
            </a:r>
            <a:endParaRPr lang="en-US">
              <a:latin typeface="Arial" charset="0"/>
            </a:endParaRPr>
          </a:p>
        </p:txBody>
      </p:sp>
      <p:sp>
        <p:nvSpPr>
          <p:cNvPr id="10270" name="Rectangle 25"/>
          <p:cNvSpPr>
            <a:spLocks noChangeArrowheads="1"/>
          </p:cNvSpPr>
          <p:nvPr/>
        </p:nvSpPr>
        <p:spPr bwMode="auto">
          <a:xfrm>
            <a:off x="7491413" y="3032125"/>
            <a:ext cx="5413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LAN3</a:t>
            </a:r>
            <a:endParaRPr lang="en-US">
              <a:latin typeface="Arial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04800" y="1444625"/>
          <a:ext cx="674688" cy="676275"/>
        </p:xfrm>
        <a:graphic>
          <a:graphicData uri="http://schemas.openxmlformats.org/presentationml/2006/ole">
            <p:oleObj spid="_x0000_s10242" name="Clip" r:id="rId4" imgW="942840" imgH="838080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58925" y="1444625"/>
          <a:ext cx="673100" cy="676275"/>
        </p:xfrm>
        <a:graphic>
          <a:graphicData uri="http://schemas.openxmlformats.org/presentationml/2006/ole">
            <p:oleObj spid="_x0000_s10243" name="Clip" r:id="rId5" imgW="942840" imgH="838080" progId="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132263" y="1444625"/>
          <a:ext cx="674687" cy="676275"/>
        </p:xfrm>
        <a:graphic>
          <a:graphicData uri="http://schemas.openxmlformats.org/presentationml/2006/ole">
            <p:oleObj spid="_x0000_s10244" name="Clip" r:id="rId6" imgW="942840" imgH="83808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653213" y="1444625"/>
          <a:ext cx="673100" cy="676275"/>
        </p:xfrm>
        <a:graphic>
          <a:graphicData uri="http://schemas.openxmlformats.org/presentationml/2006/ole">
            <p:oleObj spid="_x0000_s10245" name="Clip" r:id="rId7" imgW="942840" imgH="838080" progId="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7878763" y="1444625"/>
          <a:ext cx="674687" cy="676275"/>
        </p:xfrm>
        <a:graphic>
          <a:graphicData uri="http://schemas.openxmlformats.org/presentationml/2006/ole">
            <p:oleObj spid="_x0000_s10246" name="Clip" r:id="rId8" imgW="942840" imgH="838080" progId="">
              <p:embed/>
            </p:oleObj>
          </a:graphicData>
        </a:graphic>
      </p:graphicFrame>
      <p:sp>
        <p:nvSpPr>
          <p:cNvPr id="10271" name="Freeform 31"/>
          <p:cNvSpPr>
            <a:spLocks/>
          </p:cNvSpPr>
          <p:nvPr/>
        </p:nvSpPr>
        <p:spPr bwMode="auto">
          <a:xfrm>
            <a:off x="2117725" y="2903538"/>
            <a:ext cx="336550" cy="52705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5284788" y="2887663"/>
            <a:ext cx="336550" cy="52705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 flipH="1">
            <a:off x="3303588" y="2871788"/>
            <a:ext cx="336550" cy="52705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 flipH="1">
            <a:off x="6416675" y="2887663"/>
            <a:ext cx="338138" cy="527050"/>
          </a:xfrm>
          <a:custGeom>
            <a:avLst/>
            <a:gdLst>
              <a:gd name="T0" fmla="*/ 2147483647 w 200"/>
              <a:gd name="T1" fmla="*/ 2147483647 h 264"/>
              <a:gd name="T2" fmla="*/ 0 w 200"/>
              <a:gd name="T3" fmla="*/ 2147483647 h 264"/>
              <a:gd name="T4" fmla="*/ 0 w 200"/>
              <a:gd name="T5" fmla="*/ 0 h 264"/>
              <a:gd name="T6" fmla="*/ 0 60000 65536"/>
              <a:gd name="T7" fmla="*/ 0 60000 65536"/>
              <a:gd name="T8" fmla="*/ 0 60000 65536"/>
              <a:gd name="T9" fmla="*/ 0 w 200"/>
              <a:gd name="T10" fmla="*/ 0 h 264"/>
              <a:gd name="T11" fmla="*/ 200 w 200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264">
                <a:moveTo>
                  <a:pt x="200" y="264"/>
                </a:moveTo>
                <a:lnTo>
                  <a:pt x="0" y="2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GB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2043113" y="4168775"/>
            <a:ext cx="1546225" cy="43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2052638" y="426085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Address   Port</a:t>
            </a:r>
            <a:endParaRPr lang="en-US">
              <a:latin typeface="Arial" charset="0"/>
            </a:endParaRP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2043113" y="4586288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2043113" y="4883150"/>
            <a:ext cx="1546225" cy="30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2043113" y="5183188"/>
            <a:ext cx="1546225" cy="300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2043113" y="5481638"/>
            <a:ext cx="1546225" cy="298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2043113" y="5778500"/>
            <a:ext cx="1546225" cy="300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2857500" y="4160838"/>
            <a:ext cx="11113" cy="1935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2311400" y="4624388"/>
            <a:ext cx="2651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S1</a:t>
            </a:r>
            <a:endParaRPr lang="en-US">
              <a:latin typeface="Arial" charset="0"/>
            </a:endParaRP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3128963" y="46243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2287588" y="4891088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S3</a:t>
            </a:r>
            <a:endParaRPr lang="en-US">
              <a:latin typeface="Arial" charset="0"/>
            </a:endParaRP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3114675" y="48910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2300288" y="5211763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S4</a:t>
            </a:r>
            <a:endParaRPr lang="en-US">
              <a:latin typeface="Arial" charset="0"/>
            </a:endParaRP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3130550" y="51927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422961" name="Rectangle 49"/>
          <p:cNvSpPr>
            <a:spLocks noChangeArrowheads="1"/>
          </p:cNvSpPr>
          <p:nvPr/>
        </p:nvSpPr>
        <p:spPr bwMode="auto">
          <a:xfrm>
            <a:off x="2300288" y="5503863"/>
            <a:ext cx="2651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S2</a:t>
            </a:r>
            <a:endParaRPr lang="en-US">
              <a:latin typeface="Arial" charset="0"/>
            </a:endParaRPr>
          </a:p>
        </p:txBody>
      </p:sp>
      <p:sp>
        <p:nvSpPr>
          <p:cNvPr id="422962" name="Rectangle 50"/>
          <p:cNvSpPr>
            <a:spLocks noChangeArrowheads="1"/>
          </p:cNvSpPr>
          <p:nvPr/>
        </p:nvSpPr>
        <p:spPr bwMode="auto">
          <a:xfrm>
            <a:off x="3130550" y="54848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205413" y="4160838"/>
            <a:ext cx="1546225" cy="1935162"/>
            <a:chOff x="1407" y="2621"/>
            <a:chExt cx="974" cy="1219"/>
          </a:xfrm>
          <a:noFill/>
        </p:grpSpPr>
        <p:sp>
          <p:nvSpPr>
            <p:cNvPr id="10295" name="Rectangle 52"/>
            <p:cNvSpPr>
              <a:spLocks noChangeArrowheads="1"/>
            </p:cNvSpPr>
            <p:nvPr/>
          </p:nvSpPr>
          <p:spPr bwMode="auto">
            <a:xfrm>
              <a:off x="1407" y="2626"/>
              <a:ext cx="974" cy="27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296" name="Rectangle 53"/>
            <p:cNvSpPr>
              <a:spLocks noChangeArrowheads="1"/>
            </p:cNvSpPr>
            <p:nvPr/>
          </p:nvSpPr>
          <p:spPr bwMode="auto">
            <a:xfrm>
              <a:off x="1413" y="2684"/>
              <a:ext cx="864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Address   Port</a:t>
              </a:r>
              <a:endParaRPr lang="en-US">
                <a:latin typeface="Arial" charset="0"/>
              </a:endParaRPr>
            </a:p>
          </p:txBody>
        </p:sp>
        <p:sp>
          <p:nvSpPr>
            <p:cNvPr id="10297" name="Rectangle 54"/>
            <p:cNvSpPr>
              <a:spLocks noChangeArrowheads="1"/>
            </p:cNvSpPr>
            <p:nvPr/>
          </p:nvSpPr>
          <p:spPr bwMode="auto">
            <a:xfrm>
              <a:off x="1407" y="2889"/>
              <a:ext cx="974" cy="19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298" name="Rectangle 55"/>
            <p:cNvSpPr>
              <a:spLocks noChangeArrowheads="1"/>
            </p:cNvSpPr>
            <p:nvPr/>
          </p:nvSpPr>
          <p:spPr bwMode="auto">
            <a:xfrm>
              <a:off x="1407" y="3076"/>
              <a:ext cx="974" cy="19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299" name="Rectangle 56"/>
            <p:cNvSpPr>
              <a:spLocks noChangeArrowheads="1"/>
            </p:cNvSpPr>
            <p:nvPr/>
          </p:nvSpPr>
          <p:spPr bwMode="auto">
            <a:xfrm>
              <a:off x="1407" y="3265"/>
              <a:ext cx="974" cy="1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00" name="Rectangle 57"/>
            <p:cNvSpPr>
              <a:spLocks noChangeArrowheads="1"/>
            </p:cNvSpPr>
            <p:nvPr/>
          </p:nvSpPr>
          <p:spPr bwMode="auto">
            <a:xfrm>
              <a:off x="1407" y="3453"/>
              <a:ext cx="974" cy="188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01" name="Rectangle 58"/>
            <p:cNvSpPr>
              <a:spLocks noChangeArrowheads="1"/>
            </p:cNvSpPr>
            <p:nvPr/>
          </p:nvSpPr>
          <p:spPr bwMode="auto">
            <a:xfrm>
              <a:off x="1407" y="3640"/>
              <a:ext cx="974" cy="1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02" name="Line 59"/>
            <p:cNvSpPr>
              <a:spLocks noChangeShapeType="1"/>
            </p:cNvSpPr>
            <p:nvPr/>
          </p:nvSpPr>
          <p:spPr bwMode="auto">
            <a:xfrm flipH="1">
              <a:off x="1920" y="2621"/>
              <a:ext cx="7" cy="1219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03" name="Rectangle 60"/>
            <p:cNvSpPr>
              <a:spLocks noChangeArrowheads="1"/>
            </p:cNvSpPr>
            <p:nvPr/>
          </p:nvSpPr>
          <p:spPr bwMode="auto">
            <a:xfrm>
              <a:off x="1576" y="2913"/>
              <a:ext cx="167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S1</a:t>
              </a:r>
              <a:endParaRPr lang="en-US">
                <a:latin typeface="Arial" charset="0"/>
              </a:endParaRPr>
            </a:p>
          </p:txBody>
        </p:sp>
        <p:sp>
          <p:nvSpPr>
            <p:cNvPr id="10304" name="Rectangle 61"/>
            <p:cNvSpPr>
              <a:spLocks noChangeArrowheads="1"/>
            </p:cNvSpPr>
            <p:nvPr/>
          </p:nvSpPr>
          <p:spPr bwMode="auto">
            <a:xfrm>
              <a:off x="2091" y="2913"/>
              <a:ext cx="76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10305" name="Rectangle 62"/>
            <p:cNvSpPr>
              <a:spLocks noChangeArrowheads="1"/>
            </p:cNvSpPr>
            <p:nvPr/>
          </p:nvSpPr>
          <p:spPr bwMode="auto">
            <a:xfrm>
              <a:off x="1561" y="3081"/>
              <a:ext cx="167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S3</a:t>
              </a:r>
              <a:endParaRPr lang="en-US">
                <a:latin typeface="Arial" charset="0"/>
              </a:endParaRPr>
            </a:p>
          </p:txBody>
        </p:sp>
        <p:sp>
          <p:nvSpPr>
            <p:cNvPr id="10306" name="Rectangle 63"/>
            <p:cNvSpPr>
              <a:spLocks noChangeArrowheads="1"/>
            </p:cNvSpPr>
            <p:nvPr/>
          </p:nvSpPr>
          <p:spPr bwMode="auto">
            <a:xfrm>
              <a:off x="2082" y="3081"/>
              <a:ext cx="76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10307" name="Rectangle 64"/>
            <p:cNvSpPr>
              <a:spLocks noChangeArrowheads="1"/>
            </p:cNvSpPr>
            <p:nvPr/>
          </p:nvSpPr>
          <p:spPr bwMode="auto">
            <a:xfrm>
              <a:off x="1569" y="3283"/>
              <a:ext cx="167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S4</a:t>
              </a:r>
              <a:endParaRPr lang="en-US">
                <a:latin typeface="Arial" charset="0"/>
              </a:endParaRPr>
            </a:p>
          </p:txBody>
        </p:sp>
        <p:sp>
          <p:nvSpPr>
            <p:cNvPr id="10308" name="Rectangle 65"/>
            <p:cNvSpPr>
              <a:spLocks noChangeArrowheads="1"/>
            </p:cNvSpPr>
            <p:nvPr/>
          </p:nvSpPr>
          <p:spPr bwMode="auto">
            <a:xfrm>
              <a:off x="2092" y="3271"/>
              <a:ext cx="76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0292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S2</a:t>
            </a:r>
            <a:r>
              <a:rPr lang="en-US" smtClean="0">
                <a:sym typeface="Wingdings" pitchFamily="2" charset="2"/>
              </a:rPr>
              <a:t>S1</a:t>
            </a:r>
            <a:endParaRPr lang="en-US" smtClean="0"/>
          </a:p>
        </p:txBody>
      </p:sp>
      <p:sp>
        <p:nvSpPr>
          <p:cNvPr id="10293" name="Text Box 67"/>
          <p:cNvSpPr txBox="1">
            <a:spLocks noChangeArrowheads="1"/>
          </p:cNvSpPr>
          <p:nvPr/>
        </p:nvSpPr>
        <p:spPr bwMode="auto">
          <a:xfrm>
            <a:off x="792163" y="2436813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S2</a:t>
            </a:r>
            <a:r>
              <a:rPr lang="en-US" sz="1800">
                <a:latin typeface="Arial" charset="0"/>
                <a:sym typeface="Wingdings" pitchFamily="2" charset="2"/>
              </a:rPr>
              <a:t>S1</a:t>
            </a:r>
            <a:endParaRPr lang="en-US" sz="1800">
              <a:latin typeface="Arial" charset="0"/>
            </a:endParaRPr>
          </a:p>
        </p:txBody>
      </p:sp>
      <p:sp>
        <p:nvSpPr>
          <p:cNvPr id="422980" name="Text Box 68"/>
          <p:cNvSpPr txBox="1">
            <a:spLocks noChangeArrowheads="1"/>
          </p:cNvSpPr>
          <p:nvPr/>
        </p:nvSpPr>
        <p:spPr bwMode="auto">
          <a:xfrm>
            <a:off x="1744663" y="3008313"/>
            <a:ext cx="9667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S2</a:t>
            </a:r>
            <a:r>
              <a:rPr lang="en-US" sz="1800">
                <a:latin typeface="Arial" charset="0"/>
                <a:sym typeface="Wingdings" pitchFamily="2" charset="2"/>
              </a:rPr>
              <a:t>S1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2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61" grpId="0"/>
      <p:bldP spid="422962" grpId="0" autoUpdateAnimBg="0"/>
      <p:bldP spid="42298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Learning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a static network, tables eventually store all addresses and learning stops.</a:t>
            </a:r>
          </a:p>
          <a:p>
            <a:endParaRPr lang="en-US" smtClean="0"/>
          </a:p>
          <a:p>
            <a:r>
              <a:rPr lang="en-US" smtClean="0"/>
              <a:t>But in practice, stations are often added or moved.  To accommodate changes forwarding table entries are timed.</a:t>
            </a:r>
          </a:p>
          <a:p>
            <a:endParaRPr lang="en-US" smtClean="0"/>
          </a:p>
          <a:p>
            <a:r>
              <a:rPr lang="en-US" smtClean="0"/>
              <a:t>So when a bridge adds a new address to its table  it assigns a timer (of typically a few minutes).  </a:t>
            </a:r>
          </a:p>
          <a:p>
            <a:endParaRPr lang="en-US" smtClean="0"/>
          </a:p>
          <a:p>
            <a:r>
              <a:rPr lang="en-US" smtClean="0"/>
              <a:t>The timer is decremented until it reaches zero and then the address entry is removed from the table.</a:t>
            </a:r>
          </a:p>
          <a:p>
            <a:endParaRPr lang="en-US" smtClean="0"/>
          </a:p>
          <a:p>
            <a:r>
              <a:rPr lang="en-US" smtClean="0"/>
              <a:t>In this way table entries are regularly refreshed.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Avoiding Loops</a:t>
            </a:r>
          </a:p>
        </p:txBody>
      </p:sp>
      <p:sp>
        <p:nvSpPr>
          <p:cNvPr id="84995" name="Content Placeholder 217"/>
          <p:cNvSpPr>
            <a:spLocks noGrp="1"/>
          </p:cNvSpPr>
          <p:nvPr>
            <p:ph sz="half" idx="1"/>
          </p:nvPr>
        </p:nvSpPr>
        <p:spPr>
          <a:xfrm>
            <a:off x="500063" y="914400"/>
            <a:ext cx="3929062" cy="5181600"/>
          </a:xfrm>
        </p:spPr>
        <p:txBody>
          <a:bodyPr/>
          <a:lstStyle/>
          <a:p>
            <a:r>
              <a:rPr lang="en-GB" sz="2000" smtClean="0"/>
              <a:t>Our bridge learning works well as long as there are no loops, i.e. there is only one path between two LANs.</a:t>
            </a:r>
          </a:p>
          <a:p>
            <a:endParaRPr lang="en-GB" sz="2000" smtClean="0"/>
          </a:p>
          <a:p>
            <a:r>
              <a:rPr lang="en-GB" sz="2000" smtClean="0"/>
              <a:t>While loops may be desirable for link redundancy. Loops in a bridged network would result in a broadcast storm, a network flood of broadcast frames.  </a:t>
            </a:r>
          </a:p>
          <a:p>
            <a:endParaRPr lang="en-GB" sz="2000" smtClean="0"/>
          </a:p>
          <a:p>
            <a:r>
              <a:rPr lang="en-GB" sz="2000" smtClean="0"/>
              <a:t>IEE 802.1 defines a spanning tree algorithm designed to resolve the problem.</a:t>
            </a:r>
          </a:p>
        </p:txBody>
      </p:sp>
      <p:grpSp>
        <p:nvGrpSpPr>
          <p:cNvPr id="84996" name="Group 3"/>
          <p:cNvGrpSpPr>
            <a:grpSpLocks noChangeAspect="1"/>
          </p:cNvGrpSpPr>
          <p:nvPr/>
        </p:nvGrpSpPr>
        <p:grpSpPr bwMode="auto">
          <a:xfrm>
            <a:off x="4568825" y="1285875"/>
            <a:ext cx="4445000" cy="4714875"/>
            <a:chOff x="1481" y="912"/>
            <a:chExt cx="2798" cy="2968"/>
          </a:xfrm>
        </p:grpSpPr>
        <p:sp>
          <p:nvSpPr>
            <p:cNvPr id="8499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81" y="912"/>
              <a:ext cx="2798" cy="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98" name="Rectangle 5"/>
            <p:cNvSpPr>
              <a:spLocks noChangeArrowheads="1"/>
            </p:cNvSpPr>
            <p:nvPr/>
          </p:nvSpPr>
          <p:spPr bwMode="auto">
            <a:xfrm>
              <a:off x="1584" y="1362"/>
              <a:ext cx="307" cy="30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99" name="Freeform 6"/>
            <p:cNvSpPr>
              <a:spLocks/>
            </p:cNvSpPr>
            <p:nvPr/>
          </p:nvSpPr>
          <p:spPr bwMode="auto">
            <a:xfrm>
              <a:off x="1556" y="1977"/>
              <a:ext cx="1118" cy="34"/>
            </a:xfrm>
            <a:custGeom>
              <a:avLst/>
              <a:gdLst>
                <a:gd name="T0" fmla="*/ 0 w 2236"/>
                <a:gd name="T1" fmla="*/ 0 h 70"/>
                <a:gd name="T2" fmla="*/ 0 w 2236"/>
                <a:gd name="T3" fmla="*/ 0 h 70"/>
                <a:gd name="T4" fmla="*/ 1 w 2236"/>
                <a:gd name="T5" fmla="*/ 0 h 70"/>
                <a:gd name="T6" fmla="*/ 1 w 2236"/>
                <a:gd name="T7" fmla="*/ 0 h 70"/>
                <a:gd name="T8" fmla="*/ 0 w 223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6"/>
                <a:gd name="T16" fmla="*/ 0 h 70"/>
                <a:gd name="T17" fmla="*/ 2236 w 223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6" h="70">
                  <a:moveTo>
                    <a:pt x="0" y="0"/>
                  </a:moveTo>
                  <a:lnTo>
                    <a:pt x="0" y="68"/>
                  </a:lnTo>
                  <a:lnTo>
                    <a:pt x="2236" y="70"/>
                  </a:lnTo>
                  <a:lnTo>
                    <a:pt x="223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00" name="Freeform 7"/>
            <p:cNvSpPr>
              <a:spLocks/>
            </p:cNvSpPr>
            <p:nvPr/>
          </p:nvSpPr>
          <p:spPr bwMode="auto">
            <a:xfrm>
              <a:off x="1567" y="2831"/>
              <a:ext cx="1884" cy="35"/>
            </a:xfrm>
            <a:custGeom>
              <a:avLst/>
              <a:gdLst>
                <a:gd name="T0" fmla="*/ 0 w 3767"/>
                <a:gd name="T1" fmla="*/ 0 h 69"/>
                <a:gd name="T2" fmla="*/ 0 w 3767"/>
                <a:gd name="T3" fmla="*/ 1 h 69"/>
                <a:gd name="T4" fmla="*/ 1 w 3767"/>
                <a:gd name="T5" fmla="*/ 1 h 69"/>
                <a:gd name="T6" fmla="*/ 1 w 3767"/>
                <a:gd name="T7" fmla="*/ 1 h 69"/>
                <a:gd name="T8" fmla="*/ 0 w 3767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7"/>
                <a:gd name="T16" fmla="*/ 0 h 69"/>
                <a:gd name="T17" fmla="*/ 3767 w 3767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7" h="69">
                  <a:moveTo>
                    <a:pt x="0" y="0"/>
                  </a:moveTo>
                  <a:lnTo>
                    <a:pt x="0" y="68"/>
                  </a:lnTo>
                  <a:lnTo>
                    <a:pt x="3767" y="69"/>
                  </a:lnTo>
                  <a:lnTo>
                    <a:pt x="376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01" name="Rectangle 8"/>
            <p:cNvSpPr>
              <a:spLocks noChangeArrowheads="1"/>
            </p:cNvSpPr>
            <p:nvPr/>
          </p:nvSpPr>
          <p:spPr bwMode="auto">
            <a:xfrm>
              <a:off x="1933" y="914"/>
              <a:ext cx="357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02" name="Rectangle 9"/>
            <p:cNvSpPr>
              <a:spLocks noChangeArrowheads="1"/>
            </p:cNvSpPr>
            <p:nvPr/>
          </p:nvSpPr>
          <p:spPr bwMode="auto">
            <a:xfrm>
              <a:off x="1957" y="923"/>
              <a:ext cx="37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LAN1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5003" name="Rectangle 10"/>
            <p:cNvSpPr>
              <a:spLocks noChangeArrowheads="1"/>
            </p:cNvSpPr>
            <p:nvPr/>
          </p:nvSpPr>
          <p:spPr bwMode="auto">
            <a:xfrm>
              <a:off x="1483" y="2037"/>
              <a:ext cx="357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04" name="Rectangle 11"/>
            <p:cNvSpPr>
              <a:spLocks noChangeArrowheads="1"/>
            </p:cNvSpPr>
            <p:nvPr/>
          </p:nvSpPr>
          <p:spPr bwMode="auto">
            <a:xfrm>
              <a:off x="1507" y="2046"/>
              <a:ext cx="37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LAN2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5005" name="Rectangle 12"/>
            <p:cNvSpPr>
              <a:spLocks noChangeArrowheads="1"/>
            </p:cNvSpPr>
            <p:nvPr/>
          </p:nvSpPr>
          <p:spPr bwMode="auto">
            <a:xfrm>
              <a:off x="1735" y="2882"/>
              <a:ext cx="35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06" name="Rectangle 13"/>
            <p:cNvSpPr>
              <a:spLocks noChangeArrowheads="1"/>
            </p:cNvSpPr>
            <p:nvPr/>
          </p:nvSpPr>
          <p:spPr bwMode="auto">
            <a:xfrm>
              <a:off x="1759" y="2891"/>
              <a:ext cx="37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LAN3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5007" name="Rectangle 14"/>
            <p:cNvSpPr>
              <a:spLocks noChangeArrowheads="1"/>
            </p:cNvSpPr>
            <p:nvPr/>
          </p:nvSpPr>
          <p:spPr bwMode="auto">
            <a:xfrm>
              <a:off x="1667" y="1443"/>
              <a:ext cx="19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08" name="Rectangle 15"/>
            <p:cNvSpPr>
              <a:spLocks noChangeArrowheads="1"/>
            </p:cNvSpPr>
            <p:nvPr/>
          </p:nvSpPr>
          <p:spPr bwMode="auto">
            <a:xfrm>
              <a:off x="1691" y="1452"/>
              <a:ext cx="20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5009" name="Rectangle 16"/>
            <p:cNvSpPr>
              <a:spLocks noChangeArrowheads="1"/>
            </p:cNvSpPr>
            <p:nvPr/>
          </p:nvSpPr>
          <p:spPr bwMode="auto">
            <a:xfrm>
              <a:off x="2291" y="1368"/>
              <a:ext cx="307" cy="30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0" name="Rectangle 17"/>
            <p:cNvSpPr>
              <a:spLocks noChangeArrowheads="1"/>
            </p:cNvSpPr>
            <p:nvPr/>
          </p:nvSpPr>
          <p:spPr bwMode="auto">
            <a:xfrm>
              <a:off x="2374" y="1449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1" name="Rectangle 18"/>
            <p:cNvSpPr>
              <a:spLocks noChangeArrowheads="1"/>
            </p:cNvSpPr>
            <p:nvPr/>
          </p:nvSpPr>
          <p:spPr bwMode="auto">
            <a:xfrm>
              <a:off x="2398" y="1459"/>
              <a:ext cx="20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5012" name="Rectangle 19"/>
            <p:cNvSpPr>
              <a:spLocks noChangeArrowheads="1"/>
            </p:cNvSpPr>
            <p:nvPr/>
          </p:nvSpPr>
          <p:spPr bwMode="auto">
            <a:xfrm>
              <a:off x="1726" y="1354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3" name="Rectangle 20"/>
            <p:cNvSpPr>
              <a:spLocks noChangeArrowheads="1"/>
            </p:cNvSpPr>
            <p:nvPr/>
          </p:nvSpPr>
          <p:spPr bwMode="auto">
            <a:xfrm>
              <a:off x="1726" y="1320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4" name="Rectangle 21"/>
            <p:cNvSpPr>
              <a:spLocks noChangeArrowheads="1"/>
            </p:cNvSpPr>
            <p:nvPr/>
          </p:nvSpPr>
          <p:spPr bwMode="auto">
            <a:xfrm>
              <a:off x="1726" y="1287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5" name="Rectangle 22"/>
            <p:cNvSpPr>
              <a:spLocks noChangeArrowheads="1"/>
            </p:cNvSpPr>
            <p:nvPr/>
          </p:nvSpPr>
          <p:spPr bwMode="auto">
            <a:xfrm>
              <a:off x="1726" y="1253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6" name="Rectangle 23"/>
            <p:cNvSpPr>
              <a:spLocks noChangeArrowheads="1"/>
            </p:cNvSpPr>
            <p:nvPr/>
          </p:nvSpPr>
          <p:spPr bwMode="auto">
            <a:xfrm>
              <a:off x="1726" y="1219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7" name="Rectangle 24"/>
            <p:cNvSpPr>
              <a:spLocks noChangeArrowheads="1"/>
            </p:cNvSpPr>
            <p:nvPr/>
          </p:nvSpPr>
          <p:spPr bwMode="auto">
            <a:xfrm>
              <a:off x="1726" y="118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8" name="Rectangle 25"/>
            <p:cNvSpPr>
              <a:spLocks noChangeArrowheads="1"/>
            </p:cNvSpPr>
            <p:nvPr/>
          </p:nvSpPr>
          <p:spPr bwMode="auto">
            <a:xfrm>
              <a:off x="1726" y="115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19" name="Rectangle 26"/>
            <p:cNvSpPr>
              <a:spLocks noChangeArrowheads="1"/>
            </p:cNvSpPr>
            <p:nvPr/>
          </p:nvSpPr>
          <p:spPr bwMode="auto">
            <a:xfrm>
              <a:off x="1726" y="111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0" name="Rectangle 27"/>
            <p:cNvSpPr>
              <a:spLocks noChangeArrowheads="1"/>
            </p:cNvSpPr>
            <p:nvPr/>
          </p:nvSpPr>
          <p:spPr bwMode="auto">
            <a:xfrm>
              <a:off x="1726" y="108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1" name="Rectangle 28"/>
            <p:cNvSpPr>
              <a:spLocks noChangeArrowheads="1"/>
            </p:cNvSpPr>
            <p:nvPr/>
          </p:nvSpPr>
          <p:spPr bwMode="auto">
            <a:xfrm>
              <a:off x="1726" y="1666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2" name="Rectangle 29"/>
            <p:cNvSpPr>
              <a:spLocks noChangeArrowheads="1"/>
            </p:cNvSpPr>
            <p:nvPr/>
          </p:nvSpPr>
          <p:spPr bwMode="auto">
            <a:xfrm>
              <a:off x="1726" y="1700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3" name="Rectangle 30"/>
            <p:cNvSpPr>
              <a:spLocks noChangeArrowheads="1"/>
            </p:cNvSpPr>
            <p:nvPr/>
          </p:nvSpPr>
          <p:spPr bwMode="auto">
            <a:xfrm>
              <a:off x="1726" y="1733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4" name="Rectangle 31"/>
            <p:cNvSpPr>
              <a:spLocks noChangeArrowheads="1"/>
            </p:cNvSpPr>
            <p:nvPr/>
          </p:nvSpPr>
          <p:spPr bwMode="auto">
            <a:xfrm>
              <a:off x="1726" y="1767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5" name="Rectangle 32"/>
            <p:cNvSpPr>
              <a:spLocks noChangeArrowheads="1"/>
            </p:cNvSpPr>
            <p:nvPr/>
          </p:nvSpPr>
          <p:spPr bwMode="auto">
            <a:xfrm>
              <a:off x="1726" y="1801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6" name="Rectangle 33"/>
            <p:cNvSpPr>
              <a:spLocks noChangeArrowheads="1"/>
            </p:cNvSpPr>
            <p:nvPr/>
          </p:nvSpPr>
          <p:spPr bwMode="auto">
            <a:xfrm>
              <a:off x="1726" y="183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7" name="Rectangle 34"/>
            <p:cNvSpPr>
              <a:spLocks noChangeArrowheads="1"/>
            </p:cNvSpPr>
            <p:nvPr/>
          </p:nvSpPr>
          <p:spPr bwMode="auto">
            <a:xfrm>
              <a:off x="1726" y="186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8" name="Rectangle 35"/>
            <p:cNvSpPr>
              <a:spLocks noChangeArrowheads="1"/>
            </p:cNvSpPr>
            <p:nvPr/>
          </p:nvSpPr>
          <p:spPr bwMode="auto">
            <a:xfrm>
              <a:off x="1726" y="190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29" name="Rectangle 36"/>
            <p:cNvSpPr>
              <a:spLocks noChangeArrowheads="1"/>
            </p:cNvSpPr>
            <p:nvPr/>
          </p:nvSpPr>
          <p:spPr bwMode="auto">
            <a:xfrm>
              <a:off x="1726" y="193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0" name="Rectangle 37"/>
            <p:cNvSpPr>
              <a:spLocks noChangeArrowheads="1"/>
            </p:cNvSpPr>
            <p:nvPr/>
          </p:nvSpPr>
          <p:spPr bwMode="auto">
            <a:xfrm>
              <a:off x="1726" y="197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1" name="Rectangle 38"/>
            <p:cNvSpPr>
              <a:spLocks noChangeArrowheads="1"/>
            </p:cNvSpPr>
            <p:nvPr/>
          </p:nvSpPr>
          <p:spPr bwMode="auto">
            <a:xfrm>
              <a:off x="2436" y="1345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2" name="Rectangle 39"/>
            <p:cNvSpPr>
              <a:spLocks noChangeArrowheads="1"/>
            </p:cNvSpPr>
            <p:nvPr/>
          </p:nvSpPr>
          <p:spPr bwMode="auto">
            <a:xfrm>
              <a:off x="2436" y="1312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3" name="Rectangle 40"/>
            <p:cNvSpPr>
              <a:spLocks noChangeArrowheads="1"/>
            </p:cNvSpPr>
            <p:nvPr/>
          </p:nvSpPr>
          <p:spPr bwMode="auto">
            <a:xfrm>
              <a:off x="2436" y="1277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4" name="Rectangle 41"/>
            <p:cNvSpPr>
              <a:spLocks noChangeArrowheads="1"/>
            </p:cNvSpPr>
            <p:nvPr/>
          </p:nvSpPr>
          <p:spPr bwMode="auto">
            <a:xfrm>
              <a:off x="2436" y="124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5" name="Rectangle 42"/>
            <p:cNvSpPr>
              <a:spLocks noChangeArrowheads="1"/>
            </p:cNvSpPr>
            <p:nvPr/>
          </p:nvSpPr>
          <p:spPr bwMode="auto">
            <a:xfrm>
              <a:off x="2436" y="1209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6" name="Rectangle 43"/>
            <p:cNvSpPr>
              <a:spLocks noChangeArrowheads="1"/>
            </p:cNvSpPr>
            <p:nvPr/>
          </p:nvSpPr>
          <p:spPr bwMode="auto">
            <a:xfrm>
              <a:off x="2436" y="1176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7" name="Rectangle 44"/>
            <p:cNvSpPr>
              <a:spLocks noChangeArrowheads="1"/>
            </p:cNvSpPr>
            <p:nvPr/>
          </p:nvSpPr>
          <p:spPr bwMode="auto">
            <a:xfrm>
              <a:off x="2436" y="1142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8" name="Rectangle 45"/>
            <p:cNvSpPr>
              <a:spLocks noChangeArrowheads="1"/>
            </p:cNvSpPr>
            <p:nvPr/>
          </p:nvSpPr>
          <p:spPr bwMode="auto">
            <a:xfrm>
              <a:off x="2436" y="1108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39" name="Rectangle 46"/>
            <p:cNvSpPr>
              <a:spLocks noChangeArrowheads="1"/>
            </p:cNvSpPr>
            <p:nvPr/>
          </p:nvSpPr>
          <p:spPr bwMode="auto">
            <a:xfrm>
              <a:off x="2436" y="1075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0" name="Rectangle 47"/>
            <p:cNvSpPr>
              <a:spLocks noChangeArrowheads="1"/>
            </p:cNvSpPr>
            <p:nvPr/>
          </p:nvSpPr>
          <p:spPr bwMode="auto">
            <a:xfrm>
              <a:off x="2446" y="167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1" name="Rectangle 48"/>
            <p:cNvSpPr>
              <a:spLocks noChangeArrowheads="1"/>
            </p:cNvSpPr>
            <p:nvPr/>
          </p:nvSpPr>
          <p:spPr bwMode="auto">
            <a:xfrm>
              <a:off x="2446" y="170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2" name="Rectangle 49"/>
            <p:cNvSpPr>
              <a:spLocks noChangeArrowheads="1"/>
            </p:cNvSpPr>
            <p:nvPr/>
          </p:nvSpPr>
          <p:spPr bwMode="auto">
            <a:xfrm>
              <a:off x="2446" y="1743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3" name="Rectangle 50"/>
            <p:cNvSpPr>
              <a:spLocks noChangeArrowheads="1"/>
            </p:cNvSpPr>
            <p:nvPr/>
          </p:nvSpPr>
          <p:spPr bwMode="auto">
            <a:xfrm>
              <a:off x="2446" y="1777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4" name="Rectangle 51"/>
            <p:cNvSpPr>
              <a:spLocks noChangeArrowheads="1"/>
            </p:cNvSpPr>
            <p:nvPr/>
          </p:nvSpPr>
          <p:spPr bwMode="auto">
            <a:xfrm>
              <a:off x="2446" y="1811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5" name="Rectangle 52"/>
            <p:cNvSpPr>
              <a:spLocks noChangeArrowheads="1"/>
            </p:cNvSpPr>
            <p:nvPr/>
          </p:nvSpPr>
          <p:spPr bwMode="auto">
            <a:xfrm>
              <a:off x="2446" y="1844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6" name="Rectangle 53"/>
            <p:cNvSpPr>
              <a:spLocks noChangeArrowheads="1"/>
            </p:cNvSpPr>
            <p:nvPr/>
          </p:nvSpPr>
          <p:spPr bwMode="auto">
            <a:xfrm>
              <a:off x="2446" y="1878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7" name="Rectangle 54"/>
            <p:cNvSpPr>
              <a:spLocks noChangeArrowheads="1"/>
            </p:cNvSpPr>
            <p:nvPr/>
          </p:nvSpPr>
          <p:spPr bwMode="auto">
            <a:xfrm>
              <a:off x="2446" y="1912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8" name="Rectangle 55"/>
            <p:cNvSpPr>
              <a:spLocks noChangeArrowheads="1"/>
            </p:cNvSpPr>
            <p:nvPr/>
          </p:nvSpPr>
          <p:spPr bwMode="auto">
            <a:xfrm>
              <a:off x="2446" y="1946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49" name="Rectangle 56"/>
            <p:cNvSpPr>
              <a:spLocks noChangeArrowheads="1"/>
            </p:cNvSpPr>
            <p:nvPr/>
          </p:nvSpPr>
          <p:spPr bwMode="auto">
            <a:xfrm>
              <a:off x="2446" y="1979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0" name="Rectangle 57"/>
            <p:cNvSpPr>
              <a:spLocks noChangeArrowheads="1"/>
            </p:cNvSpPr>
            <p:nvPr/>
          </p:nvSpPr>
          <p:spPr bwMode="auto">
            <a:xfrm>
              <a:off x="3064" y="1740"/>
              <a:ext cx="307" cy="30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1" name="Rectangle 58"/>
            <p:cNvSpPr>
              <a:spLocks noChangeArrowheads="1"/>
            </p:cNvSpPr>
            <p:nvPr/>
          </p:nvSpPr>
          <p:spPr bwMode="auto">
            <a:xfrm>
              <a:off x="3147" y="1820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2" name="Rectangle 59"/>
            <p:cNvSpPr>
              <a:spLocks noChangeArrowheads="1"/>
            </p:cNvSpPr>
            <p:nvPr/>
          </p:nvSpPr>
          <p:spPr bwMode="auto">
            <a:xfrm>
              <a:off x="3171" y="1830"/>
              <a:ext cx="20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5053" name="Freeform 60"/>
            <p:cNvSpPr>
              <a:spLocks/>
            </p:cNvSpPr>
            <p:nvPr/>
          </p:nvSpPr>
          <p:spPr bwMode="auto">
            <a:xfrm>
              <a:off x="1527" y="1055"/>
              <a:ext cx="2077" cy="35"/>
            </a:xfrm>
            <a:custGeom>
              <a:avLst/>
              <a:gdLst>
                <a:gd name="T0" fmla="*/ 0 w 4154"/>
                <a:gd name="T1" fmla="*/ 0 h 69"/>
                <a:gd name="T2" fmla="*/ 0 w 4154"/>
                <a:gd name="T3" fmla="*/ 1 h 69"/>
                <a:gd name="T4" fmla="*/ 1 w 4154"/>
                <a:gd name="T5" fmla="*/ 1 h 69"/>
                <a:gd name="T6" fmla="*/ 1 w 4154"/>
                <a:gd name="T7" fmla="*/ 1 h 69"/>
                <a:gd name="T8" fmla="*/ 0 w 4154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4"/>
                <a:gd name="T16" fmla="*/ 0 h 69"/>
                <a:gd name="T17" fmla="*/ 4154 w 4154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4" h="69">
                  <a:moveTo>
                    <a:pt x="0" y="0"/>
                  </a:moveTo>
                  <a:lnTo>
                    <a:pt x="0" y="67"/>
                  </a:lnTo>
                  <a:lnTo>
                    <a:pt x="4154" y="69"/>
                  </a:lnTo>
                  <a:lnTo>
                    <a:pt x="415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4" name="Freeform 61"/>
            <p:cNvSpPr>
              <a:spLocks/>
            </p:cNvSpPr>
            <p:nvPr/>
          </p:nvSpPr>
          <p:spPr bwMode="auto">
            <a:xfrm>
              <a:off x="1782" y="3652"/>
              <a:ext cx="2477" cy="34"/>
            </a:xfrm>
            <a:custGeom>
              <a:avLst/>
              <a:gdLst>
                <a:gd name="T0" fmla="*/ 0 w 4953"/>
                <a:gd name="T1" fmla="*/ 0 h 69"/>
                <a:gd name="T2" fmla="*/ 0 w 4953"/>
                <a:gd name="T3" fmla="*/ 0 h 69"/>
                <a:gd name="T4" fmla="*/ 2 w 4953"/>
                <a:gd name="T5" fmla="*/ 0 h 69"/>
                <a:gd name="T6" fmla="*/ 2 w 4953"/>
                <a:gd name="T7" fmla="*/ 0 h 69"/>
                <a:gd name="T8" fmla="*/ 0 w 4953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3"/>
                <a:gd name="T16" fmla="*/ 0 h 69"/>
                <a:gd name="T17" fmla="*/ 4953 w 4953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3" h="69">
                  <a:moveTo>
                    <a:pt x="0" y="0"/>
                  </a:moveTo>
                  <a:lnTo>
                    <a:pt x="0" y="68"/>
                  </a:lnTo>
                  <a:lnTo>
                    <a:pt x="4953" y="69"/>
                  </a:lnTo>
                  <a:lnTo>
                    <a:pt x="495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5" name="Rectangle 62"/>
            <p:cNvSpPr>
              <a:spLocks noChangeArrowheads="1"/>
            </p:cNvSpPr>
            <p:nvPr/>
          </p:nvSpPr>
          <p:spPr bwMode="auto">
            <a:xfrm>
              <a:off x="3205" y="1728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6" name="Rectangle 63"/>
            <p:cNvSpPr>
              <a:spLocks noChangeArrowheads="1"/>
            </p:cNvSpPr>
            <p:nvPr/>
          </p:nvSpPr>
          <p:spPr bwMode="auto">
            <a:xfrm>
              <a:off x="3205" y="1694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7" name="Rectangle 64"/>
            <p:cNvSpPr>
              <a:spLocks noChangeArrowheads="1"/>
            </p:cNvSpPr>
            <p:nvPr/>
          </p:nvSpPr>
          <p:spPr bwMode="auto">
            <a:xfrm>
              <a:off x="3205" y="166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8" name="Rectangle 65"/>
            <p:cNvSpPr>
              <a:spLocks noChangeArrowheads="1"/>
            </p:cNvSpPr>
            <p:nvPr/>
          </p:nvSpPr>
          <p:spPr bwMode="auto">
            <a:xfrm>
              <a:off x="3205" y="1627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59" name="Rectangle 66"/>
            <p:cNvSpPr>
              <a:spLocks noChangeArrowheads="1"/>
            </p:cNvSpPr>
            <p:nvPr/>
          </p:nvSpPr>
          <p:spPr bwMode="auto">
            <a:xfrm>
              <a:off x="3205" y="1593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0" name="Rectangle 67"/>
            <p:cNvSpPr>
              <a:spLocks noChangeArrowheads="1"/>
            </p:cNvSpPr>
            <p:nvPr/>
          </p:nvSpPr>
          <p:spPr bwMode="auto">
            <a:xfrm>
              <a:off x="3205" y="1559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1" name="Rectangle 68"/>
            <p:cNvSpPr>
              <a:spLocks noChangeArrowheads="1"/>
            </p:cNvSpPr>
            <p:nvPr/>
          </p:nvSpPr>
          <p:spPr bwMode="auto">
            <a:xfrm>
              <a:off x="3205" y="1526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2" name="Rectangle 69"/>
            <p:cNvSpPr>
              <a:spLocks noChangeArrowheads="1"/>
            </p:cNvSpPr>
            <p:nvPr/>
          </p:nvSpPr>
          <p:spPr bwMode="auto">
            <a:xfrm>
              <a:off x="3205" y="149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3" name="Rectangle 70"/>
            <p:cNvSpPr>
              <a:spLocks noChangeArrowheads="1"/>
            </p:cNvSpPr>
            <p:nvPr/>
          </p:nvSpPr>
          <p:spPr bwMode="auto">
            <a:xfrm>
              <a:off x="3205" y="145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4" name="Rectangle 71"/>
            <p:cNvSpPr>
              <a:spLocks noChangeArrowheads="1"/>
            </p:cNvSpPr>
            <p:nvPr/>
          </p:nvSpPr>
          <p:spPr bwMode="auto">
            <a:xfrm>
              <a:off x="3205" y="142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5" name="Rectangle 72"/>
            <p:cNvSpPr>
              <a:spLocks noChangeArrowheads="1"/>
            </p:cNvSpPr>
            <p:nvPr/>
          </p:nvSpPr>
          <p:spPr bwMode="auto">
            <a:xfrm>
              <a:off x="3205" y="139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6" name="Rectangle 73"/>
            <p:cNvSpPr>
              <a:spLocks noChangeArrowheads="1"/>
            </p:cNvSpPr>
            <p:nvPr/>
          </p:nvSpPr>
          <p:spPr bwMode="auto">
            <a:xfrm>
              <a:off x="3205" y="135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7" name="Rectangle 74"/>
            <p:cNvSpPr>
              <a:spLocks noChangeArrowheads="1"/>
            </p:cNvSpPr>
            <p:nvPr/>
          </p:nvSpPr>
          <p:spPr bwMode="auto">
            <a:xfrm>
              <a:off x="3205" y="132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8" name="Rectangle 75"/>
            <p:cNvSpPr>
              <a:spLocks noChangeArrowheads="1"/>
            </p:cNvSpPr>
            <p:nvPr/>
          </p:nvSpPr>
          <p:spPr bwMode="auto">
            <a:xfrm>
              <a:off x="3205" y="128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69" name="Rectangle 76"/>
            <p:cNvSpPr>
              <a:spLocks noChangeArrowheads="1"/>
            </p:cNvSpPr>
            <p:nvPr/>
          </p:nvSpPr>
          <p:spPr bwMode="auto">
            <a:xfrm>
              <a:off x="3205" y="1255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0" name="Rectangle 77"/>
            <p:cNvSpPr>
              <a:spLocks noChangeArrowheads="1"/>
            </p:cNvSpPr>
            <p:nvPr/>
          </p:nvSpPr>
          <p:spPr bwMode="auto">
            <a:xfrm>
              <a:off x="3205" y="1221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1" name="Rectangle 78"/>
            <p:cNvSpPr>
              <a:spLocks noChangeArrowheads="1"/>
            </p:cNvSpPr>
            <p:nvPr/>
          </p:nvSpPr>
          <p:spPr bwMode="auto">
            <a:xfrm>
              <a:off x="3205" y="1187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2" name="Rectangle 79"/>
            <p:cNvSpPr>
              <a:spLocks noChangeArrowheads="1"/>
            </p:cNvSpPr>
            <p:nvPr/>
          </p:nvSpPr>
          <p:spPr bwMode="auto">
            <a:xfrm>
              <a:off x="3205" y="115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3" name="Rectangle 80"/>
            <p:cNvSpPr>
              <a:spLocks noChangeArrowheads="1"/>
            </p:cNvSpPr>
            <p:nvPr/>
          </p:nvSpPr>
          <p:spPr bwMode="auto">
            <a:xfrm>
              <a:off x="3205" y="1120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4" name="Rectangle 81"/>
            <p:cNvSpPr>
              <a:spLocks noChangeArrowheads="1"/>
            </p:cNvSpPr>
            <p:nvPr/>
          </p:nvSpPr>
          <p:spPr bwMode="auto">
            <a:xfrm>
              <a:off x="3205" y="1086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5" name="Rectangle 82"/>
            <p:cNvSpPr>
              <a:spLocks noChangeArrowheads="1"/>
            </p:cNvSpPr>
            <p:nvPr/>
          </p:nvSpPr>
          <p:spPr bwMode="auto">
            <a:xfrm>
              <a:off x="3205" y="2040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6" name="Rectangle 83"/>
            <p:cNvSpPr>
              <a:spLocks noChangeArrowheads="1"/>
            </p:cNvSpPr>
            <p:nvPr/>
          </p:nvSpPr>
          <p:spPr bwMode="auto">
            <a:xfrm>
              <a:off x="3205" y="207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7" name="Rectangle 84"/>
            <p:cNvSpPr>
              <a:spLocks noChangeArrowheads="1"/>
            </p:cNvSpPr>
            <p:nvPr/>
          </p:nvSpPr>
          <p:spPr bwMode="auto">
            <a:xfrm>
              <a:off x="3205" y="2107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8" name="Rectangle 85"/>
            <p:cNvSpPr>
              <a:spLocks noChangeArrowheads="1"/>
            </p:cNvSpPr>
            <p:nvPr/>
          </p:nvSpPr>
          <p:spPr bwMode="auto">
            <a:xfrm>
              <a:off x="3205" y="2141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79" name="Rectangle 86"/>
            <p:cNvSpPr>
              <a:spLocks noChangeArrowheads="1"/>
            </p:cNvSpPr>
            <p:nvPr/>
          </p:nvSpPr>
          <p:spPr bwMode="auto">
            <a:xfrm>
              <a:off x="3205" y="217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0" name="Rectangle 87"/>
            <p:cNvSpPr>
              <a:spLocks noChangeArrowheads="1"/>
            </p:cNvSpPr>
            <p:nvPr/>
          </p:nvSpPr>
          <p:spPr bwMode="auto">
            <a:xfrm>
              <a:off x="3205" y="2209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1" name="Rectangle 88"/>
            <p:cNvSpPr>
              <a:spLocks noChangeArrowheads="1"/>
            </p:cNvSpPr>
            <p:nvPr/>
          </p:nvSpPr>
          <p:spPr bwMode="auto">
            <a:xfrm>
              <a:off x="3205" y="2243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2" name="Rectangle 89"/>
            <p:cNvSpPr>
              <a:spLocks noChangeArrowheads="1"/>
            </p:cNvSpPr>
            <p:nvPr/>
          </p:nvSpPr>
          <p:spPr bwMode="auto">
            <a:xfrm>
              <a:off x="3205" y="2277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3" name="Rectangle 90"/>
            <p:cNvSpPr>
              <a:spLocks noChangeArrowheads="1"/>
            </p:cNvSpPr>
            <p:nvPr/>
          </p:nvSpPr>
          <p:spPr bwMode="auto">
            <a:xfrm>
              <a:off x="3205" y="231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4" name="Rectangle 91"/>
            <p:cNvSpPr>
              <a:spLocks noChangeArrowheads="1"/>
            </p:cNvSpPr>
            <p:nvPr/>
          </p:nvSpPr>
          <p:spPr bwMode="auto">
            <a:xfrm>
              <a:off x="3205" y="234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5" name="Rectangle 92"/>
            <p:cNvSpPr>
              <a:spLocks noChangeArrowheads="1"/>
            </p:cNvSpPr>
            <p:nvPr/>
          </p:nvSpPr>
          <p:spPr bwMode="auto">
            <a:xfrm>
              <a:off x="3205" y="237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6" name="Rectangle 93"/>
            <p:cNvSpPr>
              <a:spLocks noChangeArrowheads="1"/>
            </p:cNvSpPr>
            <p:nvPr/>
          </p:nvSpPr>
          <p:spPr bwMode="auto">
            <a:xfrm>
              <a:off x="3205" y="2412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7" name="Rectangle 94"/>
            <p:cNvSpPr>
              <a:spLocks noChangeArrowheads="1"/>
            </p:cNvSpPr>
            <p:nvPr/>
          </p:nvSpPr>
          <p:spPr bwMode="auto">
            <a:xfrm>
              <a:off x="3205" y="244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8" name="Rectangle 95"/>
            <p:cNvSpPr>
              <a:spLocks noChangeArrowheads="1"/>
            </p:cNvSpPr>
            <p:nvPr/>
          </p:nvSpPr>
          <p:spPr bwMode="auto">
            <a:xfrm>
              <a:off x="3205" y="2479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89" name="Rectangle 96"/>
            <p:cNvSpPr>
              <a:spLocks noChangeArrowheads="1"/>
            </p:cNvSpPr>
            <p:nvPr/>
          </p:nvSpPr>
          <p:spPr bwMode="auto">
            <a:xfrm>
              <a:off x="3205" y="2513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0" name="Rectangle 97"/>
            <p:cNvSpPr>
              <a:spLocks noChangeArrowheads="1"/>
            </p:cNvSpPr>
            <p:nvPr/>
          </p:nvSpPr>
          <p:spPr bwMode="auto">
            <a:xfrm>
              <a:off x="3205" y="2547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1" name="Rectangle 98"/>
            <p:cNvSpPr>
              <a:spLocks noChangeArrowheads="1"/>
            </p:cNvSpPr>
            <p:nvPr/>
          </p:nvSpPr>
          <p:spPr bwMode="auto">
            <a:xfrm>
              <a:off x="3205" y="2581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2" name="Rectangle 99"/>
            <p:cNvSpPr>
              <a:spLocks noChangeArrowheads="1"/>
            </p:cNvSpPr>
            <p:nvPr/>
          </p:nvSpPr>
          <p:spPr bwMode="auto">
            <a:xfrm>
              <a:off x="3205" y="2614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3" name="Rectangle 100"/>
            <p:cNvSpPr>
              <a:spLocks noChangeArrowheads="1"/>
            </p:cNvSpPr>
            <p:nvPr/>
          </p:nvSpPr>
          <p:spPr bwMode="auto">
            <a:xfrm>
              <a:off x="3205" y="2648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4" name="Rectangle 101"/>
            <p:cNvSpPr>
              <a:spLocks noChangeArrowheads="1"/>
            </p:cNvSpPr>
            <p:nvPr/>
          </p:nvSpPr>
          <p:spPr bwMode="auto">
            <a:xfrm>
              <a:off x="3205" y="2682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5" name="Rectangle 102"/>
            <p:cNvSpPr>
              <a:spLocks noChangeArrowheads="1"/>
            </p:cNvSpPr>
            <p:nvPr/>
          </p:nvSpPr>
          <p:spPr bwMode="auto">
            <a:xfrm>
              <a:off x="3205" y="2716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6" name="Rectangle 103"/>
            <p:cNvSpPr>
              <a:spLocks noChangeArrowheads="1"/>
            </p:cNvSpPr>
            <p:nvPr/>
          </p:nvSpPr>
          <p:spPr bwMode="auto">
            <a:xfrm>
              <a:off x="3205" y="2750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7" name="Rectangle 104"/>
            <p:cNvSpPr>
              <a:spLocks noChangeArrowheads="1"/>
            </p:cNvSpPr>
            <p:nvPr/>
          </p:nvSpPr>
          <p:spPr bwMode="auto">
            <a:xfrm>
              <a:off x="3205" y="2784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8" name="Rectangle 105"/>
            <p:cNvSpPr>
              <a:spLocks noChangeArrowheads="1"/>
            </p:cNvSpPr>
            <p:nvPr/>
          </p:nvSpPr>
          <p:spPr bwMode="auto">
            <a:xfrm>
              <a:off x="3205" y="2818"/>
              <a:ext cx="8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099" name="Rectangle 106"/>
            <p:cNvSpPr>
              <a:spLocks noChangeArrowheads="1"/>
            </p:cNvSpPr>
            <p:nvPr/>
          </p:nvSpPr>
          <p:spPr bwMode="auto">
            <a:xfrm>
              <a:off x="3205" y="2851"/>
              <a:ext cx="8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0" name="Rectangle 107"/>
            <p:cNvSpPr>
              <a:spLocks noChangeArrowheads="1"/>
            </p:cNvSpPr>
            <p:nvPr/>
          </p:nvSpPr>
          <p:spPr bwMode="auto">
            <a:xfrm>
              <a:off x="3372" y="1884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1" name="Rectangle 108"/>
            <p:cNvSpPr>
              <a:spLocks noChangeArrowheads="1"/>
            </p:cNvSpPr>
            <p:nvPr/>
          </p:nvSpPr>
          <p:spPr bwMode="auto">
            <a:xfrm>
              <a:off x="3406" y="1884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2" name="Rectangle 109"/>
            <p:cNvSpPr>
              <a:spLocks noChangeArrowheads="1"/>
            </p:cNvSpPr>
            <p:nvPr/>
          </p:nvSpPr>
          <p:spPr bwMode="auto">
            <a:xfrm>
              <a:off x="3440" y="1884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3" name="Rectangle 110"/>
            <p:cNvSpPr>
              <a:spLocks noChangeArrowheads="1"/>
            </p:cNvSpPr>
            <p:nvPr/>
          </p:nvSpPr>
          <p:spPr bwMode="auto">
            <a:xfrm>
              <a:off x="3474" y="1884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4" name="Rectangle 111"/>
            <p:cNvSpPr>
              <a:spLocks noChangeArrowheads="1"/>
            </p:cNvSpPr>
            <p:nvPr/>
          </p:nvSpPr>
          <p:spPr bwMode="auto">
            <a:xfrm>
              <a:off x="3507" y="1884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5" name="Rectangle 112"/>
            <p:cNvSpPr>
              <a:spLocks noChangeArrowheads="1"/>
            </p:cNvSpPr>
            <p:nvPr/>
          </p:nvSpPr>
          <p:spPr bwMode="auto">
            <a:xfrm>
              <a:off x="3541" y="1884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6" name="Rectangle 113"/>
            <p:cNvSpPr>
              <a:spLocks noChangeArrowheads="1"/>
            </p:cNvSpPr>
            <p:nvPr/>
          </p:nvSpPr>
          <p:spPr bwMode="auto">
            <a:xfrm>
              <a:off x="3575" y="1884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7" name="Rectangle 114"/>
            <p:cNvSpPr>
              <a:spLocks noChangeArrowheads="1"/>
            </p:cNvSpPr>
            <p:nvPr/>
          </p:nvSpPr>
          <p:spPr bwMode="auto">
            <a:xfrm>
              <a:off x="3609" y="1884"/>
              <a:ext cx="8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8" name="Rectangle 115"/>
            <p:cNvSpPr>
              <a:spLocks noChangeArrowheads="1"/>
            </p:cNvSpPr>
            <p:nvPr/>
          </p:nvSpPr>
          <p:spPr bwMode="auto">
            <a:xfrm>
              <a:off x="3642" y="1884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09" name="Rectangle 116"/>
            <p:cNvSpPr>
              <a:spLocks noChangeArrowheads="1"/>
            </p:cNvSpPr>
            <p:nvPr/>
          </p:nvSpPr>
          <p:spPr bwMode="auto">
            <a:xfrm>
              <a:off x="3676" y="1884"/>
              <a:ext cx="4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0" name="Rectangle 117"/>
            <p:cNvSpPr>
              <a:spLocks noChangeArrowheads="1"/>
            </p:cNvSpPr>
            <p:nvPr/>
          </p:nvSpPr>
          <p:spPr bwMode="auto">
            <a:xfrm>
              <a:off x="3675" y="1889"/>
              <a:ext cx="9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1" name="Rectangle 118"/>
            <p:cNvSpPr>
              <a:spLocks noChangeArrowheads="1"/>
            </p:cNvSpPr>
            <p:nvPr/>
          </p:nvSpPr>
          <p:spPr bwMode="auto">
            <a:xfrm>
              <a:off x="3675" y="1920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2" name="Rectangle 119"/>
            <p:cNvSpPr>
              <a:spLocks noChangeArrowheads="1"/>
            </p:cNvSpPr>
            <p:nvPr/>
          </p:nvSpPr>
          <p:spPr bwMode="auto">
            <a:xfrm>
              <a:off x="3675" y="1954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3" name="Rectangle 120"/>
            <p:cNvSpPr>
              <a:spLocks noChangeArrowheads="1"/>
            </p:cNvSpPr>
            <p:nvPr/>
          </p:nvSpPr>
          <p:spPr bwMode="auto">
            <a:xfrm>
              <a:off x="3675" y="1987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4" name="Rectangle 121"/>
            <p:cNvSpPr>
              <a:spLocks noChangeArrowheads="1"/>
            </p:cNvSpPr>
            <p:nvPr/>
          </p:nvSpPr>
          <p:spPr bwMode="auto">
            <a:xfrm>
              <a:off x="3675" y="2021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5" name="Rectangle 122"/>
            <p:cNvSpPr>
              <a:spLocks noChangeArrowheads="1"/>
            </p:cNvSpPr>
            <p:nvPr/>
          </p:nvSpPr>
          <p:spPr bwMode="auto">
            <a:xfrm>
              <a:off x="3675" y="2055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6" name="Rectangle 123"/>
            <p:cNvSpPr>
              <a:spLocks noChangeArrowheads="1"/>
            </p:cNvSpPr>
            <p:nvPr/>
          </p:nvSpPr>
          <p:spPr bwMode="auto">
            <a:xfrm>
              <a:off x="3675" y="2089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7" name="Rectangle 124"/>
            <p:cNvSpPr>
              <a:spLocks noChangeArrowheads="1"/>
            </p:cNvSpPr>
            <p:nvPr/>
          </p:nvSpPr>
          <p:spPr bwMode="auto">
            <a:xfrm>
              <a:off x="3675" y="2122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8" name="Rectangle 125"/>
            <p:cNvSpPr>
              <a:spLocks noChangeArrowheads="1"/>
            </p:cNvSpPr>
            <p:nvPr/>
          </p:nvSpPr>
          <p:spPr bwMode="auto">
            <a:xfrm>
              <a:off x="3675" y="2156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19" name="Rectangle 126"/>
            <p:cNvSpPr>
              <a:spLocks noChangeArrowheads="1"/>
            </p:cNvSpPr>
            <p:nvPr/>
          </p:nvSpPr>
          <p:spPr bwMode="auto">
            <a:xfrm>
              <a:off x="3675" y="2190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0" name="Rectangle 127"/>
            <p:cNvSpPr>
              <a:spLocks noChangeArrowheads="1"/>
            </p:cNvSpPr>
            <p:nvPr/>
          </p:nvSpPr>
          <p:spPr bwMode="auto">
            <a:xfrm>
              <a:off x="3675" y="2224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1" name="Rectangle 128"/>
            <p:cNvSpPr>
              <a:spLocks noChangeArrowheads="1"/>
            </p:cNvSpPr>
            <p:nvPr/>
          </p:nvSpPr>
          <p:spPr bwMode="auto">
            <a:xfrm>
              <a:off x="3675" y="2257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2" name="Rectangle 129"/>
            <p:cNvSpPr>
              <a:spLocks noChangeArrowheads="1"/>
            </p:cNvSpPr>
            <p:nvPr/>
          </p:nvSpPr>
          <p:spPr bwMode="auto">
            <a:xfrm>
              <a:off x="3675" y="2291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3" name="Rectangle 130"/>
            <p:cNvSpPr>
              <a:spLocks noChangeArrowheads="1"/>
            </p:cNvSpPr>
            <p:nvPr/>
          </p:nvSpPr>
          <p:spPr bwMode="auto">
            <a:xfrm>
              <a:off x="3675" y="2325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4" name="Rectangle 131"/>
            <p:cNvSpPr>
              <a:spLocks noChangeArrowheads="1"/>
            </p:cNvSpPr>
            <p:nvPr/>
          </p:nvSpPr>
          <p:spPr bwMode="auto">
            <a:xfrm>
              <a:off x="3675" y="2359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5" name="Rectangle 132"/>
            <p:cNvSpPr>
              <a:spLocks noChangeArrowheads="1"/>
            </p:cNvSpPr>
            <p:nvPr/>
          </p:nvSpPr>
          <p:spPr bwMode="auto">
            <a:xfrm>
              <a:off x="3675" y="2393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6" name="Rectangle 133"/>
            <p:cNvSpPr>
              <a:spLocks noChangeArrowheads="1"/>
            </p:cNvSpPr>
            <p:nvPr/>
          </p:nvSpPr>
          <p:spPr bwMode="auto">
            <a:xfrm>
              <a:off x="3675" y="2427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7" name="Rectangle 134"/>
            <p:cNvSpPr>
              <a:spLocks noChangeArrowheads="1"/>
            </p:cNvSpPr>
            <p:nvPr/>
          </p:nvSpPr>
          <p:spPr bwMode="auto">
            <a:xfrm>
              <a:off x="3675" y="2461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8" name="Rectangle 135"/>
            <p:cNvSpPr>
              <a:spLocks noChangeArrowheads="1"/>
            </p:cNvSpPr>
            <p:nvPr/>
          </p:nvSpPr>
          <p:spPr bwMode="auto">
            <a:xfrm>
              <a:off x="3675" y="2494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29" name="Rectangle 136"/>
            <p:cNvSpPr>
              <a:spLocks noChangeArrowheads="1"/>
            </p:cNvSpPr>
            <p:nvPr/>
          </p:nvSpPr>
          <p:spPr bwMode="auto">
            <a:xfrm>
              <a:off x="3675" y="2528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0" name="Rectangle 137"/>
            <p:cNvSpPr>
              <a:spLocks noChangeArrowheads="1"/>
            </p:cNvSpPr>
            <p:nvPr/>
          </p:nvSpPr>
          <p:spPr bwMode="auto">
            <a:xfrm>
              <a:off x="3675" y="2562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1" name="Rectangle 138"/>
            <p:cNvSpPr>
              <a:spLocks noChangeArrowheads="1"/>
            </p:cNvSpPr>
            <p:nvPr/>
          </p:nvSpPr>
          <p:spPr bwMode="auto">
            <a:xfrm>
              <a:off x="3675" y="2596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2" name="Rectangle 139"/>
            <p:cNvSpPr>
              <a:spLocks noChangeArrowheads="1"/>
            </p:cNvSpPr>
            <p:nvPr/>
          </p:nvSpPr>
          <p:spPr bwMode="auto">
            <a:xfrm>
              <a:off x="3675" y="2629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3" name="Rectangle 140"/>
            <p:cNvSpPr>
              <a:spLocks noChangeArrowheads="1"/>
            </p:cNvSpPr>
            <p:nvPr/>
          </p:nvSpPr>
          <p:spPr bwMode="auto">
            <a:xfrm>
              <a:off x="3675" y="266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4" name="Rectangle 141"/>
            <p:cNvSpPr>
              <a:spLocks noChangeArrowheads="1"/>
            </p:cNvSpPr>
            <p:nvPr/>
          </p:nvSpPr>
          <p:spPr bwMode="auto">
            <a:xfrm>
              <a:off x="3675" y="2697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5" name="Rectangle 142"/>
            <p:cNvSpPr>
              <a:spLocks noChangeArrowheads="1"/>
            </p:cNvSpPr>
            <p:nvPr/>
          </p:nvSpPr>
          <p:spPr bwMode="auto">
            <a:xfrm>
              <a:off x="3675" y="2731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6" name="Rectangle 143"/>
            <p:cNvSpPr>
              <a:spLocks noChangeArrowheads="1"/>
            </p:cNvSpPr>
            <p:nvPr/>
          </p:nvSpPr>
          <p:spPr bwMode="auto">
            <a:xfrm>
              <a:off x="3675" y="2764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7" name="Rectangle 144"/>
            <p:cNvSpPr>
              <a:spLocks noChangeArrowheads="1"/>
            </p:cNvSpPr>
            <p:nvPr/>
          </p:nvSpPr>
          <p:spPr bwMode="auto">
            <a:xfrm>
              <a:off x="3675" y="2798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8" name="Rectangle 145"/>
            <p:cNvSpPr>
              <a:spLocks noChangeArrowheads="1"/>
            </p:cNvSpPr>
            <p:nvPr/>
          </p:nvSpPr>
          <p:spPr bwMode="auto">
            <a:xfrm>
              <a:off x="3675" y="2832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39" name="Rectangle 146"/>
            <p:cNvSpPr>
              <a:spLocks noChangeArrowheads="1"/>
            </p:cNvSpPr>
            <p:nvPr/>
          </p:nvSpPr>
          <p:spPr bwMode="auto">
            <a:xfrm>
              <a:off x="3675" y="2866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0" name="Rectangle 147"/>
            <p:cNvSpPr>
              <a:spLocks noChangeArrowheads="1"/>
            </p:cNvSpPr>
            <p:nvPr/>
          </p:nvSpPr>
          <p:spPr bwMode="auto">
            <a:xfrm>
              <a:off x="3675" y="2899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1" name="Rectangle 148"/>
            <p:cNvSpPr>
              <a:spLocks noChangeArrowheads="1"/>
            </p:cNvSpPr>
            <p:nvPr/>
          </p:nvSpPr>
          <p:spPr bwMode="auto">
            <a:xfrm>
              <a:off x="3675" y="2934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2" name="Rectangle 149"/>
            <p:cNvSpPr>
              <a:spLocks noChangeArrowheads="1"/>
            </p:cNvSpPr>
            <p:nvPr/>
          </p:nvSpPr>
          <p:spPr bwMode="auto">
            <a:xfrm>
              <a:off x="3675" y="2968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3" name="Rectangle 150"/>
            <p:cNvSpPr>
              <a:spLocks noChangeArrowheads="1"/>
            </p:cNvSpPr>
            <p:nvPr/>
          </p:nvSpPr>
          <p:spPr bwMode="auto">
            <a:xfrm>
              <a:off x="3675" y="3002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4" name="Rectangle 151"/>
            <p:cNvSpPr>
              <a:spLocks noChangeArrowheads="1"/>
            </p:cNvSpPr>
            <p:nvPr/>
          </p:nvSpPr>
          <p:spPr bwMode="auto">
            <a:xfrm>
              <a:off x="3675" y="3035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5" name="Rectangle 152"/>
            <p:cNvSpPr>
              <a:spLocks noChangeArrowheads="1"/>
            </p:cNvSpPr>
            <p:nvPr/>
          </p:nvSpPr>
          <p:spPr bwMode="auto">
            <a:xfrm>
              <a:off x="3675" y="3069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6" name="Rectangle 153"/>
            <p:cNvSpPr>
              <a:spLocks noChangeArrowheads="1"/>
            </p:cNvSpPr>
            <p:nvPr/>
          </p:nvSpPr>
          <p:spPr bwMode="auto">
            <a:xfrm>
              <a:off x="3675" y="3103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7" name="Rectangle 154"/>
            <p:cNvSpPr>
              <a:spLocks noChangeArrowheads="1"/>
            </p:cNvSpPr>
            <p:nvPr/>
          </p:nvSpPr>
          <p:spPr bwMode="auto">
            <a:xfrm>
              <a:off x="3675" y="3136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8" name="Rectangle 155"/>
            <p:cNvSpPr>
              <a:spLocks noChangeArrowheads="1"/>
            </p:cNvSpPr>
            <p:nvPr/>
          </p:nvSpPr>
          <p:spPr bwMode="auto">
            <a:xfrm>
              <a:off x="3675" y="3170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49" name="Rectangle 156"/>
            <p:cNvSpPr>
              <a:spLocks noChangeArrowheads="1"/>
            </p:cNvSpPr>
            <p:nvPr/>
          </p:nvSpPr>
          <p:spPr bwMode="auto">
            <a:xfrm>
              <a:off x="3675" y="3204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0" name="Rectangle 157"/>
            <p:cNvSpPr>
              <a:spLocks noChangeArrowheads="1"/>
            </p:cNvSpPr>
            <p:nvPr/>
          </p:nvSpPr>
          <p:spPr bwMode="auto">
            <a:xfrm>
              <a:off x="3675" y="3238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1" name="Rectangle 158"/>
            <p:cNvSpPr>
              <a:spLocks noChangeArrowheads="1"/>
            </p:cNvSpPr>
            <p:nvPr/>
          </p:nvSpPr>
          <p:spPr bwMode="auto">
            <a:xfrm>
              <a:off x="3675" y="3271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2" name="Rectangle 159"/>
            <p:cNvSpPr>
              <a:spLocks noChangeArrowheads="1"/>
            </p:cNvSpPr>
            <p:nvPr/>
          </p:nvSpPr>
          <p:spPr bwMode="auto">
            <a:xfrm>
              <a:off x="3675" y="3305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3" name="Rectangle 160"/>
            <p:cNvSpPr>
              <a:spLocks noChangeArrowheads="1"/>
            </p:cNvSpPr>
            <p:nvPr/>
          </p:nvSpPr>
          <p:spPr bwMode="auto">
            <a:xfrm>
              <a:off x="3675" y="3339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4" name="Rectangle 161"/>
            <p:cNvSpPr>
              <a:spLocks noChangeArrowheads="1"/>
            </p:cNvSpPr>
            <p:nvPr/>
          </p:nvSpPr>
          <p:spPr bwMode="auto">
            <a:xfrm>
              <a:off x="3675" y="337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5" name="Rectangle 162"/>
            <p:cNvSpPr>
              <a:spLocks noChangeArrowheads="1"/>
            </p:cNvSpPr>
            <p:nvPr/>
          </p:nvSpPr>
          <p:spPr bwMode="auto">
            <a:xfrm>
              <a:off x="3675" y="3406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6" name="Rectangle 163"/>
            <p:cNvSpPr>
              <a:spLocks noChangeArrowheads="1"/>
            </p:cNvSpPr>
            <p:nvPr/>
          </p:nvSpPr>
          <p:spPr bwMode="auto">
            <a:xfrm>
              <a:off x="3675" y="3440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7" name="Rectangle 164"/>
            <p:cNvSpPr>
              <a:spLocks noChangeArrowheads="1"/>
            </p:cNvSpPr>
            <p:nvPr/>
          </p:nvSpPr>
          <p:spPr bwMode="auto">
            <a:xfrm>
              <a:off x="3675" y="3475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8" name="Rectangle 165"/>
            <p:cNvSpPr>
              <a:spLocks noChangeArrowheads="1"/>
            </p:cNvSpPr>
            <p:nvPr/>
          </p:nvSpPr>
          <p:spPr bwMode="auto">
            <a:xfrm>
              <a:off x="3675" y="3509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59" name="Rectangle 166"/>
            <p:cNvSpPr>
              <a:spLocks noChangeArrowheads="1"/>
            </p:cNvSpPr>
            <p:nvPr/>
          </p:nvSpPr>
          <p:spPr bwMode="auto">
            <a:xfrm>
              <a:off x="3675" y="3542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0" name="Rectangle 167"/>
            <p:cNvSpPr>
              <a:spLocks noChangeArrowheads="1"/>
            </p:cNvSpPr>
            <p:nvPr/>
          </p:nvSpPr>
          <p:spPr bwMode="auto">
            <a:xfrm>
              <a:off x="3675" y="3576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1" name="Rectangle 168"/>
            <p:cNvSpPr>
              <a:spLocks noChangeArrowheads="1"/>
            </p:cNvSpPr>
            <p:nvPr/>
          </p:nvSpPr>
          <p:spPr bwMode="auto">
            <a:xfrm>
              <a:off x="3675" y="3610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2" name="Rectangle 169"/>
            <p:cNvSpPr>
              <a:spLocks noChangeArrowheads="1"/>
            </p:cNvSpPr>
            <p:nvPr/>
          </p:nvSpPr>
          <p:spPr bwMode="auto">
            <a:xfrm>
              <a:off x="3675" y="3644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3" name="Rectangle 170"/>
            <p:cNvSpPr>
              <a:spLocks noChangeArrowheads="1"/>
            </p:cNvSpPr>
            <p:nvPr/>
          </p:nvSpPr>
          <p:spPr bwMode="auto">
            <a:xfrm>
              <a:off x="1974" y="2279"/>
              <a:ext cx="307" cy="30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4" name="Rectangle 171"/>
            <p:cNvSpPr>
              <a:spLocks noChangeArrowheads="1"/>
            </p:cNvSpPr>
            <p:nvPr/>
          </p:nvSpPr>
          <p:spPr bwMode="auto">
            <a:xfrm>
              <a:off x="2057" y="2360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5" name="Rectangle 172"/>
            <p:cNvSpPr>
              <a:spLocks noChangeArrowheads="1"/>
            </p:cNvSpPr>
            <p:nvPr/>
          </p:nvSpPr>
          <p:spPr bwMode="auto">
            <a:xfrm>
              <a:off x="2081" y="2370"/>
              <a:ext cx="20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5166" name="Rectangle 173"/>
            <p:cNvSpPr>
              <a:spLocks noChangeArrowheads="1"/>
            </p:cNvSpPr>
            <p:nvPr/>
          </p:nvSpPr>
          <p:spPr bwMode="auto">
            <a:xfrm>
              <a:off x="2119" y="2266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7" name="Rectangle 174"/>
            <p:cNvSpPr>
              <a:spLocks noChangeArrowheads="1"/>
            </p:cNvSpPr>
            <p:nvPr/>
          </p:nvSpPr>
          <p:spPr bwMode="auto">
            <a:xfrm>
              <a:off x="2119" y="2232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8" name="Rectangle 175"/>
            <p:cNvSpPr>
              <a:spLocks noChangeArrowheads="1"/>
            </p:cNvSpPr>
            <p:nvPr/>
          </p:nvSpPr>
          <p:spPr bwMode="auto">
            <a:xfrm>
              <a:off x="2119" y="2199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69" name="Rectangle 176"/>
            <p:cNvSpPr>
              <a:spLocks noChangeArrowheads="1"/>
            </p:cNvSpPr>
            <p:nvPr/>
          </p:nvSpPr>
          <p:spPr bwMode="auto">
            <a:xfrm>
              <a:off x="2119" y="2165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0" name="Rectangle 177"/>
            <p:cNvSpPr>
              <a:spLocks noChangeArrowheads="1"/>
            </p:cNvSpPr>
            <p:nvPr/>
          </p:nvSpPr>
          <p:spPr bwMode="auto">
            <a:xfrm>
              <a:off x="2119" y="2131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1" name="Rectangle 178"/>
            <p:cNvSpPr>
              <a:spLocks noChangeArrowheads="1"/>
            </p:cNvSpPr>
            <p:nvPr/>
          </p:nvSpPr>
          <p:spPr bwMode="auto">
            <a:xfrm>
              <a:off x="2119" y="2097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2" name="Rectangle 179"/>
            <p:cNvSpPr>
              <a:spLocks noChangeArrowheads="1"/>
            </p:cNvSpPr>
            <p:nvPr/>
          </p:nvSpPr>
          <p:spPr bwMode="auto">
            <a:xfrm>
              <a:off x="2119" y="206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3" name="Rectangle 180"/>
            <p:cNvSpPr>
              <a:spLocks noChangeArrowheads="1"/>
            </p:cNvSpPr>
            <p:nvPr/>
          </p:nvSpPr>
          <p:spPr bwMode="auto">
            <a:xfrm>
              <a:off x="2119" y="2029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4" name="Rectangle 181"/>
            <p:cNvSpPr>
              <a:spLocks noChangeArrowheads="1"/>
            </p:cNvSpPr>
            <p:nvPr/>
          </p:nvSpPr>
          <p:spPr bwMode="auto">
            <a:xfrm>
              <a:off x="2119" y="1995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5" name="Rectangle 182"/>
            <p:cNvSpPr>
              <a:spLocks noChangeArrowheads="1"/>
            </p:cNvSpPr>
            <p:nvPr/>
          </p:nvSpPr>
          <p:spPr bwMode="auto">
            <a:xfrm>
              <a:off x="2119" y="2587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6" name="Rectangle 183"/>
            <p:cNvSpPr>
              <a:spLocks noChangeArrowheads="1"/>
            </p:cNvSpPr>
            <p:nvPr/>
          </p:nvSpPr>
          <p:spPr bwMode="auto">
            <a:xfrm>
              <a:off x="2119" y="2621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7" name="Rectangle 184"/>
            <p:cNvSpPr>
              <a:spLocks noChangeArrowheads="1"/>
            </p:cNvSpPr>
            <p:nvPr/>
          </p:nvSpPr>
          <p:spPr bwMode="auto">
            <a:xfrm>
              <a:off x="2119" y="2655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8" name="Rectangle 185"/>
            <p:cNvSpPr>
              <a:spLocks noChangeArrowheads="1"/>
            </p:cNvSpPr>
            <p:nvPr/>
          </p:nvSpPr>
          <p:spPr bwMode="auto">
            <a:xfrm>
              <a:off x="2119" y="2689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79" name="Rectangle 186"/>
            <p:cNvSpPr>
              <a:spLocks noChangeArrowheads="1"/>
            </p:cNvSpPr>
            <p:nvPr/>
          </p:nvSpPr>
          <p:spPr bwMode="auto">
            <a:xfrm>
              <a:off x="2119" y="2723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0" name="Rectangle 187"/>
            <p:cNvSpPr>
              <a:spLocks noChangeArrowheads="1"/>
            </p:cNvSpPr>
            <p:nvPr/>
          </p:nvSpPr>
          <p:spPr bwMode="auto">
            <a:xfrm>
              <a:off x="2119" y="2756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1" name="Rectangle 188"/>
            <p:cNvSpPr>
              <a:spLocks noChangeArrowheads="1"/>
            </p:cNvSpPr>
            <p:nvPr/>
          </p:nvSpPr>
          <p:spPr bwMode="auto">
            <a:xfrm>
              <a:off x="2119" y="2790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2" name="Rectangle 189"/>
            <p:cNvSpPr>
              <a:spLocks noChangeArrowheads="1"/>
            </p:cNvSpPr>
            <p:nvPr/>
          </p:nvSpPr>
          <p:spPr bwMode="auto">
            <a:xfrm>
              <a:off x="2119" y="2824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3" name="Rectangle 190"/>
            <p:cNvSpPr>
              <a:spLocks noChangeArrowheads="1"/>
            </p:cNvSpPr>
            <p:nvPr/>
          </p:nvSpPr>
          <p:spPr bwMode="auto">
            <a:xfrm>
              <a:off x="2430" y="3090"/>
              <a:ext cx="307" cy="30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4" name="Rectangle 191"/>
            <p:cNvSpPr>
              <a:spLocks noChangeArrowheads="1"/>
            </p:cNvSpPr>
            <p:nvPr/>
          </p:nvSpPr>
          <p:spPr bwMode="auto">
            <a:xfrm>
              <a:off x="2514" y="3171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5" name="Rectangle 192"/>
            <p:cNvSpPr>
              <a:spLocks noChangeArrowheads="1"/>
            </p:cNvSpPr>
            <p:nvPr/>
          </p:nvSpPr>
          <p:spPr bwMode="auto">
            <a:xfrm>
              <a:off x="2538" y="3180"/>
              <a:ext cx="20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5186" name="Rectangle 193"/>
            <p:cNvSpPr>
              <a:spLocks noChangeArrowheads="1"/>
            </p:cNvSpPr>
            <p:nvPr/>
          </p:nvSpPr>
          <p:spPr bwMode="auto">
            <a:xfrm>
              <a:off x="2576" y="3077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7" name="Rectangle 194"/>
            <p:cNvSpPr>
              <a:spLocks noChangeArrowheads="1"/>
            </p:cNvSpPr>
            <p:nvPr/>
          </p:nvSpPr>
          <p:spPr bwMode="auto">
            <a:xfrm>
              <a:off x="2576" y="304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8" name="Rectangle 195"/>
            <p:cNvSpPr>
              <a:spLocks noChangeArrowheads="1"/>
            </p:cNvSpPr>
            <p:nvPr/>
          </p:nvSpPr>
          <p:spPr bwMode="auto">
            <a:xfrm>
              <a:off x="2576" y="3010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89" name="Rectangle 196"/>
            <p:cNvSpPr>
              <a:spLocks noChangeArrowheads="1"/>
            </p:cNvSpPr>
            <p:nvPr/>
          </p:nvSpPr>
          <p:spPr bwMode="auto">
            <a:xfrm>
              <a:off x="2576" y="2976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0" name="Rectangle 197"/>
            <p:cNvSpPr>
              <a:spLocks noChangeArrowheads="1"/>
            </p:cNvSpPr>
            <p:nvPr/>
          </p:nvSpPr>
          <p:spPr bwMode="auto">
            <a:xfrm>
              <a:off x="2576" y="2942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1" name="Rectangle 198"/>
            <p:cNvSpPr>
              <a:spLocks noChangeArrowheads="1"/>
            </p:cNvSpPr>
            <p:nvPr/>
          </p:nvSpPr>
          <p:spPr bwMode="auto">
            <a:xfrm>
              <a:off x="2576" y="2908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2" name="Rectangle 199"/>
            <p:cNvSpPr>
              <a:spLocks noChangeArrowheads="1"/>
            </p:cNvSpPr>
            <p:nvPr/>
          </p:nvSpPr>
          <p:spPr bwMode="auto">
            <a:xfrm>
              <a:off x="2576" y="2875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3" name="Rectangle 200"/>
            <p:cNvSpPr>
              <a:spLocks noChangeArrowheads="1"/>
            </p:cNvSpPr>
            <p:nvPr/>
          </p:nvSpPr>
          <p:spPr bwMode="auto">
            <a:xfrm>
              <a:off x="2576" y="2847"/>
              <a:ext cx="9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4" name="Rectangle 201"/>
            <p:cNvSpPr>
              <a:spLocks noChangeArrowheads="1"/>
            </p:cNvSpPr>
            <p:nvPr/>
          </p:nvSpPr>
          <p:spPr bwMode="auto">
            <a:xfrm>
              <a:off x="2576" y="3398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5" name="Rectangle 202"/>
            <p:cNvSpPr>
              <a:spLocks noChangeArrowheads="1"/>
            </p:cNvSpPr>
            <p:nvPr/>
          </p:nvSpPr>
          <p:spPr bwMode="auto">
            <a:xfrm>
              <a:off x="2576" y="3432"/>
              <a:ext cx="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6" name="Rectangle 203"/>
            <p:cNvSpPr>
              <a:spLocks noChangeArrowheads="1"/>
            </p:cNvSpPr>
            <p:nvPr/>
          </p:nvSpPr>
          <p:spPr bwMode="auto">
            <a:xfrm>
              <a:off x="2576" y="3466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7" name="Rectangle 204"/>
            <p:cNvSpPr>
              <a:spLocks noChangeArrowheads="1"/>
            </p:cNvSpPr>
            <p:nvPr/>
          </p:nvSpPr>
          <p:spPr bwMode="auto">
            <a:xfrm>
              <a:off x="2576" y="3500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8" name="Rectangle 205"/>
            <p:cNvSpPr>
              <a:spLocks noChangeArrowheads="1"/>
            </p:cNvSpPr>
            <p:nvPr/>
          </p:nvSpPr>
          <p:spPr bwMode="auto">
            <a:xfrm>
              <a:off x="2576" y="3533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199" name="Rectangle 206"/>
            <p:cNvSpPr>
              <a:spLocks noChangeArrowheads="1"/>
            </p:cNvSpPr>
            <p:nvPr/>
          </p:nvSpPr>
          <p:spPr bwMode="auto">
            <a:xfrm>
              <a:off x="2576" y="3567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00" name="Rectangle 207"/>
            <p:cNvSpPr>
              <a:spLocks noChangeArrowheads="1"/>
            </p:cNvSpPr>
            <p:nvPr/>
          </p:nvSpPr>
          <p:spPr bwMode="auto">
            <a:xfrm>
              <a:off x="2576" y="3601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01" name="Rectangle 208"/>
            <p:cNvSpPr>
              <a:spLocks noChangeArrowheads="1"/>
            </p:cNvSpPr>
            <p:nvPr/>
          </p:nvSpPr>
          <p:spPr bwMode="auto">
            <a:xfrm>
              <a:off x="2576" y="3635"/>
              <a:ext cx="9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02" name="Rectangle 209"/>
            <p:cNvSpPr>
              <a:spLocks noChangeArrowheads="1"/>
            </p:cNvSpPr>
            <p:nvPr/>
          </p:nvSpPr>
          <p:spPr bwMode="auto">
            <a:xfrm>
              <a:off x="2738" y="3693"/>
              <a:ext cx="357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03" name="Rectangle 210"/>
            <p:cNvSpPr>
              <a:spLocks noChangeArrowheads="1"/>
            </p:cNvSpPr>
            <p:nvPr/>
          </p:nvSpPr>
          <p:spPr bwMode="auto">
            <a:xfrm>
              <a:off x="2762" y="3703"/>
              <a:ext cx="37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LAN4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5204" name="Rectangle 211"/>
            <p:cNvSpPr>
              <a:spLocks noChangeArrowheads="1"/>
            </p:cNvSpPr>
            <p:nvPr/>
          </p:nvSpPr>
          <p:spPr bwMode="auto">
            <a:xfrm>
              <a:off x="1760" y="1226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05" name="Rectangle 213"/>
            <p:cNvSpPr>
              <a:spLocks noChangeArrowheads="1"/>
            </p:cNvSpPr>
            <p:nvPr/>
          </p:nvSpPr>
          <p:spPr bwMode="auto">
            <a:xfrm>
              <a:off x="1769" y="1687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206" name="Rectangle 215"/>
            <p:cNvSpPr>
              <a:spLocks noChangeArrowheads="1"/>
            </p:cNvSpPr>
            <p:nvPr/>
          </p:nvSpPr>
          <p:spPr bwMode="auto">
            <a:xfrm>
              <a:off x="2466" y="1213"/>
              <a:ext cx="19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 Algorithm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888287" cy="4114800"/>
          </a:xfrm>
        </p:spPr>
        <p:txBody>
          <a:bodyPr/>
          <a:lstStyle/>
          <a:p>
            <a:pPr marL="396875" indent="-396875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Select a root bridge among all the bridges.  </a:t>
            </a:r>
          </a:p>
          <a:p>
            <a:pPr marL="974725" lvl="1" indent="-169863">
              <a:lnSpc>
                <a:spcPct val="80000"/>
              </a:lnSpc>
              <a:buFontTx/>
              <a:buChar char="•"/>
            </a:pPr>
            <a:r>
              <a:rPr lang="en-US" smtClean="0"/>
              <a:t>root bridge =  the lowest bridge ID.</a:t>
            </a:r>
          </a:p>
          <a:p>
            <a:pPr marL="396875" indent="-396875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Determine the root port for each bridge except the root bridge.</a:t>
            </a:r>
          </a:p>
          <a:p>
            <a:pPr marL="974725" lvl="1" indent="-169863">
              <a:lnSpc>
                <a:spcPct val="80000"/>
              </a:lnSpc>
              <a:buFontTx/>
              <a:buChar char="•"/>
            </a:pPr>
            <a:r>
              <a:rPr lang="en-US" smtClean="0"/>
              <a:t>root port = port with the least-cost path to the root bridge</a:t>
            </a:r>
          </a:p>
          <a:p>
            <a:pPr marL="396875" indent="-396875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Select a designated bridge for each LAN.</a:t>
            </a:r>
          </a:p>
          <a:p>
            <a:pPr marL="974725" lvl="1" indent="-169863">
              <a:lnSpc>
                <a:spcPct val="80000"/>
              </a:lnSpc>
              <a:buFontTx/>
              <a:buChar char="•"/>
            </a:pPr>
            <a:r>
              <a:rPr lang="en-US" smtClean="0"/>
              <a:t>designated bridge = bridge has least-cost path from the LAN to the root bridge. </a:t>
            </a:r>
          </a:p>
          <a:p>
            <a:pPr marL="974725" lvl="1" indent="-169863">
              <a:lnSpc>
                <a:spcPct val="80000"/>
              </a:lnSpc>
              <a:buFontTx/>
              <a:buChar char="•"/>
            </a:pPr>
            <a:r>
              <a:rPr lang="en-US" smtClean="0"/>
              <a:t>designated port connects the LAN and the designated bridge. </a:t>
            </a:r>
          </a:p>
          <a:p>
            <a:pPr marL="396875" indent="-396875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All root ports and all designated ports are placed into a forwarding state. These are the only ports that are allowed to forward frames. The other ports are placed into a “blocking”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882650" y="1839913"/>
            <a:ext cx="547688" cy="541337"/>
          </a:xfrm>
          <a:prstGeom prst="rect">
            <a:avLst/>
          </a:prstGeom>
          <a:solidFill>
            <a:schemeClr val="accent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833438" y="2968625"/>
            <a:ext cx="1998662" cy="1588"/>
          </a:xfrm>
          <a:prstGeom prst="line">
            <a:avLst/>
          </a:prstGeom>
          <a:noFill/>
          <a:ln w="603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852488" y="4495800"/>
            <a:ext cx="3367087" cy="1588"/>
          </a:xfrm>
          <a:prstGeom prst="line">
            <a:avLst/>
          </a:prstGeom>
          <a:noFill/>
          <a:ln w="6032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522413" y="1038225"/>
            <a:ext cx="604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LAN1</a:t>
            </a:r>
            <a:endParaRPr lang="en-US">
              <a:latin typeface="Arial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17550" y="3046413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LAN2</a:t>
            </a:r>
            <a:endParaRPr lang="en-US">
              <a:latin typeface="Arial" charset="0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1168400" y="4556125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LAN3</a:t>
            </a:r>
            <a:endParaRPr lang="en-US">
              <a:latin typeface="Arial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1054100" y="1984375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B1</a:t>
            </a:r>
            <a:endParaRPr lang="en-US">
              <a:latin typeface="Arial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2195736" y="1844824"/>
            <a:ext cx="547688" cy="541338"/>
          </a:xfrm>
          <a:prstGeom prst="rect">
            <a:avLst/>
          </a:prstGeom>
          <a:solidFill>
            <a:srgbClr val="FFC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2317750" y="1995488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dirty="0">
                <a:solidFill>
                  <a:srgbClr val="000000"/>
                </a:solidFill>
                <a:latin typeface="Arial" charset="0"/>
              </a:rPr>
              <a:t>B2</a:t>
            </a:r>
            <a:endParaRPr lang="en-US" dirty="0">
              <a:latin typeface="Arial" charset="0"/>
            </a:endParaRP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3529013" y="2514600"/>
            <a:ext cx="546100" cy="539750"/>
          </a:xfrm>
          <a:prstGeom prst="rect">
            <a:avLst/>
          </a:prstGeom>
          <a:solidFill>
            <a:srgbClr val="0066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3698875" y="26590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B3</a:t>
            </a:r>
            <a:endParaRPr lang="en-US">
              <a:latin typeface="Arial" charset="0"/>
            </a:endParaRP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781050" y="1320800"/>
            <a:ext cx="3713163" cy="1588"/>
          </a:xfrm>
          <a:prstGeom prst="line">
            <a:avLst/>
          </a:prstGeom>
          <a:noFill/>
          <a:ln w="603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1236663" y="5886450"/>
            <a:ext cx="4427537" cy="1588"/>
          </a:xfrm>
          <a:prstGeom prst="line">
            <a:avLst/>
          </a:prstGeom>
          <a:noFill/>
          <a:ln w="603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5218113" y="4064000"/>
            <a:ext cx="14287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1579563" y="3478213"/>
            <a:ext cx="547687" cy="541337"/>
          </a:xfrm>
          <a:prstGeom prst="rect">
            <a:avLst/>
          </a:prstGeom>
          <a:solidFill>
            <a:srgbClr val="00CC66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1751013" y="36242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B4</a:t>
            </a:r>
            <a:endParaRPr lang="en-US">
              <a:latin typeface="Arial" charset="0"/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395538" y="4929188"/>
            <a:ext cx="547687" cy="541337"/>
          </a:xfrm>
          <a:prstGeom prst="rect">
            <a:avLst/>
          </a:prstGeom>
          <a:solidFill>
            <a:srgbClr val="99FF3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66988" y="5073650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B5</a:t>
            </a:r>
            <a:endParaRPr lang="en-US">
              <a:latin typeface="Arial" charset="0"/>
            </a:endParaRPr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2962275" y="5930900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LAN4</a:t>
            </a:r>
            <a:endParaRPr lang="en-US">
              <a:latin typeface="Arial" charset="0"/>
            </a:endParaRPr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1217613" y="14747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7062" name="Rectangle 22"/>
          <p:cNvSpPr>
            <a:spLocks noChangeArrowheads="1"/>
          </p:cNvSpPr>
          <p:nvPr/>
        </p:nvSpPr>
        <p:spPr bwMode="auto">
          <a:xfrm>
            <a:off x="1233488" y="24653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7063" name="Rectangle 23"/>
          <p:cNvSpPr>
            <a:spLocks noChangeArrowheads="1"/>
          </p:cNvSpPr>
          <p:nvPr/>
        </p:nvSpPr>
        <p:spPr bwMode="auto">
          <a:xfrm>
            <a:off x="2479675" y="14747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>
            <a:off x="1911350" y="31511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3852863" y="2209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2736850" y="46291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>
            <a:off x="2497138" y="2463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7068" name="Rectangle 28"/>
          <p:cNvSpPr>
            <a:spLocks noChangeArrowheads="1"/>
          </p:cNvSpPr>
          <p:nvPr/>
        </p:nvSpPr>
        <p:spPr bwMode="auto">
          <a:xfrm>
            <a:off x="1912938" y="40767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7069" name="Rectangle 29"/>
          <p:cNvSpPr>
            <a:spLocks noChangeArrowheads="1"/>
          </p:cNvSpPr>
          <p:nvPr/>
        </p:nvSpPr>
        <p:spPr bwMode="auto">
          <a:xfrm>
            <a:off x="2754313" y="5502275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7070" name="Rectangle 30"/>
          <p:cNvSpPr>
            <a:spLocks noChangeArrowheads="1"/>
          </p:cNvSpPr>
          <p:nvPr/>
        </p:nvSpPr>
        <p:spPr bwMode="auto">
          <a:xfrm>
            <a:off x="3870325" y="313213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4213225" y="24955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(3)</a:t>
            </a:r>
            <a:endParaRPr lang="en-US">
              <a:latin typeface="Arial" charset="0"/>
            </a:endParaRPr>
          </a:p>
        </p:txBody>
      </p:sp>
      <p:sp>
        <p:nvSpPr>
          <p:cNvPr id="87072" name="Freeform 32"/>
          <p:cNvSpPr>
            <a:spLocks/>
          </p:cNvSpPr>
          <p:nvPr/>
        </p:nvSpPr>
        <p:spPr bwMode="auto">
          <a:xfrm>
            <a:off x="4087813" y="2789238"/>
            <a:ext cx="531812" cy="3046412"/>
          </a:xfrm>
          <a:custGeom>
            <a:avLst/>
            <a:gdLst>
              <a:gd name="T0" fmla="*/ 0 w 335"/>
              <a:gd name="T1" fmla="*/ 0 h 1919"/>
              <a:gd name="T2" fmla="*/ 2147483647 w 335"/>
              <a:gd name="T3" fmla="*/ 0 h 1919"/>
              <a:gd name="T4" fmla="*/ 2147483647 w 335"/>
              <a:gd name="T5" fmla="*/ 2147483647 h 1919"/>
              <a:gd name="T6" fmla="*/ 0 60000 65536"/>
              <a:gd name="T7" fmla="*/ 0 60000 65536"/>
              <a:gd name="T8" fmla="*/ 0 60000 65536"/>
              <a:gd name="T9" fmla="*/ 0 w 335"/>
              <a:gd name="T10" fmla="*/ 0 h 1919"/>
              <a:gd name="T11" fmla="*/ 335 w 335"/>
              <a:gd name="T12" fmla="*/ 1919 h 19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" h="1919">
                <a:moveTo>
                  <a:pt x="0" y="0"/>
                </a:moveTo>
                <a:lnTo>
                  <a:pt x="335" y="0"/>
                </a:lnTo>
                <a:lnTo>
                  <a:pt x="335" y="1919"/>
                </a:lnTo>
              </a:path>
            </a:pathLst>
          </a:cu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 flipV="1">
            <a:off x="3805238" y="1368425"/>
            <a:ext cx="1587" cy="1146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3805238" y="3067050"/>
            <a:ext cx="1587" cy="1395413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 flipV="1">
            <a:off x="1852613" y="29845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 flipV="1">
            <a:off x="2667000" y="4497388"/>
            <a:ext cx="1588" cy="407987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 flipV="1">
            <a:off x="1171575" y="1355725"/>
            <a:ext cx="1588" cy="50165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 flipV="1">
            <a:off x="2400300" y="1355725"/>
            <a:ext cx="1588" cy="485775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 flipV="1">
            <a:off x="1839913" y="40132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 flipV="1">
            <a:off x="2436813" y="2400300"/>
            <a:ext cx="1587" cy="5207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 flipV="1">
            <a:off x="2692400" y="5462588"/>
            <a:ext cx="1588" cy="407987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1181100" y="2374900"/>
            <a:ext cx="1588" cy="56515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28600" y="228600"/>
            <a:ext cx="85344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Spanning Tree Algorithm Example</a:t>
            </a:r>
          </a:p>
        </p:txBody>
      </p:sp>
      <p:sp>
        <p:nvSpPr>
          <p:cNvPr id="87084" name="Text Box 43"/>
          <p:cNvSpPr txBox="1">
            <a:spLocks noChangeArrowheads="1"/>
          </p:cNvSpPr>
          <p:nvPr/>
        </p:nvSpPr>
        <p:spPr bwMode="auto">
          <a:xfrm>
            <a:off x="5043488" y="1000125"/>
            <a:ext cx="4100512" cy="708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All segments have equal cost.  Port names are in parentheses ().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2195736" y="1844824"/>
            <a:ext cx="547688" cy="541338"/>
          </a:xfrm>
          <a:prstGeom prst="rect">
            <a:avLst/>
          </a:prstGeom>
          <a:solidFill>
            <a:srgbClr val="FFC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882650" y="1839913"/>
            <a:ext cx="547688" cy="541337"/>
          </a:xfrm>
          <a:prstGeom prst="rect">
            <a:avLst/>
          </a:prstGeom>
          <a:solidFill>
            <a:schemeClr val="accent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833438" y="2968625"/>
            <a:ext cx="1998662" cy="1588"/>
          </a:xfrm>
          <a:prstGeom prst="line">
            <a:avLst/>
          </a:prstGeom>
          <a:noFill/>
          <a:ln w="603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852488" y="4495800"/>
            <a:ext cx="3367087" cy="1588"/>
          </a:xfrm>
          <a:prstGeom prst="line">
            <a:avLst/>
          </a:prstGeom>
          <a:noFill/>
          <a:ln w="6032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522413" y="1038225"/>
            <a:ext cx="604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LAN1</a:t>
            </a:r>
            <a:endParaRPr lang="en-US">
              <a:latin typeface="Arial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17550" y="3046413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LAN2</a:t>
            </a:r>
            <a:endParaRPr lang="en-US">
              <a:latin typeface="Arial" charset="0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168400" y="4556125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LAN3</a:t>
            </a:r>
            <a:endParaRPr lang="en-US">
              <a:latin typeface="Arial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054100" y="1984375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B1</a:t>
            </a:r>
            <a:endParaRPr lang="en-US">
              <a:latin typeface="Arial" charset="0"/>
            </a:endParaRP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317750" y="1995488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dirty="0">
                <a:solidFill>
                  <a:srgbClr val="000000"/>
                </a:solidFill>
                <a:latin typeface="Arial" charset="0"/>
              </a:rPr>
              <a:t>B2</a:t>
            </a:r>
            <a:endParaRPr lang="en-US" dirty="0">
              <a:latin typeface="Arial" charset="0"/>
            </a:endParaRP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3529013" y="2514600"/>
            <a:ext cx="546100" cy="539750"/>
          </a:xfrm>
          <a:prstGeom prst="rect">
            <a:avLst/>
          </a:prstGeom>
          <a:solidFill>
            <a:srgbClr val="0066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698875" y="26590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B3</a:t>
            </a:r>
            <a:endParaRPr lang="en-US">
              <a:latin typeface="Arial" charset="0"/>
            </a:endParaRPr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781050" y="1320800"/>
            <a:ext cx="3713163" cy="1588"/>
          </a:xfrm>
          <a:prstGeom prst="line">
            <a:avLst/>
          </a:prstGeom>
          <a:noFill/>
          <a:ln w="603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1236663" y="5886450"/>
            <a:ext cx="4427537" cy="1588"/>
          </a:xfrm>
          <a:prstGeom prst="line">
            <a:avLst/>
          </a:prstGeom>
          <a:noFill/>
          <a:ln w="603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5218113" y="4064000"/>
            <a:ext cx="14287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1579563" y="3478213"/>
            <a:ext cx="547687" cy="541337"/>
          </a:xfrm>
          <a:prstGeom prst="rect">
            <a:avLst/>
          </a:prstGeom>
          <a:solidFill>
            <a:srgbClr val="00CC66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1751013" y="36242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B4</a:t>
            </a:r>
            <a:endParaRPr lang="en-US">
              <a:latin typeface="Arial" charset="0"/>
            </a:endParaRPr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2395538" y="4929188"/>
            <a:ext cx="547687" cy="541337"/>
          </a:xfrm>
          <a:prstGeom prst="rect">
            <a:avLst/>
          </a:prstGeom>
          <a:solidFill>
            <a:srgbClr val="99FF3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2566988" y="5073650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B5</a:t>
            </a:r>
            <a:endParaRPr lang="en-US">
              <a:latin typeface="Arial" charset="0"/>
            </a:endParaRP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2962275" y="5930900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LAN4</a:t>
            </a:r>
            <a:endParaRPr lang="en-US">
              <a:latin typeface="Arial" charset="0"/>
            </a:endParaRP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1217613" y="14747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1233488" y="24653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2479675" y="14747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1911350" y="31511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3852863" y="2209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2736850" y="46291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2497138" y="2463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1912938" y="40767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2754313" y="5502275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8094" name="Rectangle 30"/>
          <p:cNvSpPr>
            <a:spLocks noChangeArrowheads="1"/>
          </p:cNvSpPr>
          <p:nvPr/>
        </p:nvSpPr>
        <p:spPr bwMode="auto">
          <a:xfrm>
            <a:off x="3870325" y="313213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4213225" y="24955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(3)</a:t>
            </a:r>
            <a:endParaRPr lang="en-US">
              <a:latin typeface="Arial" charset="0"/>
            </a:endParaRPr>
          </a:p>
        </p:txBody>
      </p:sp>
      <p:sp>
        <p:nvSpPr>
          <p:cNvPr id="88096" name="Freeform 32"/>
          <p:cNvSpPr>
            <a:spLocks/>
          </p:cNvSpPr>
          <p:nvPr/>
        </p:nvSpPr>
        <p:spPr bwMode="auto">
          <a:xfrm>
            <a:off x="4087813" y="2789238"/>
            <a:ext cx="531812" cy="3046412"/>
          </a:xfrm>
          <a:custGeom>
            <a:avLst/>
            <a:gdLst>
              <a:gd name="T0" fmla="*/ 0 w 335"/>
              <a:gd name="T1" fmla="*/ 0 h 1919"/>
              <a:gd name="T2" fmla="*/ 2147483647 w 335"/>
              <a:gd name="T3" fmla="*/ 0 h 1919"/>
              <a:gd name="T4" fmla="*/ 2147483647 w 335"/>
              <a:gd name="T5" fmla="*/ 2147483647 h 1919"/>
              <a:gd name="T6" fmla="*/ 0 60000 65536"/>
              <a:gd name="T7" fmla="*/ 0 60000 65536"/>
              <a:gd name="T8" fmla="*/ 0 60000 65536"/>
              <a:gd name="T9" fmla="*/ 0 w 335"/>
              <a:gd name="T10" fmla="*/ 0 h 1919"/>
              <a:gd name="T11" fmla="*/ 335 w 335"/>
              <a:gd name="T12" fmla="*/ 1919 h 19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" h="1919">
                <a:moveTo>
                  <a:pt x="0" y="0"/>
                </a:moveTo>
                <a:lnTo>
                  <a:pt x="335" y="0"/>
                </a:lnTo>
                <a:lnTo>
                  <a:pt x="335" y="1919"/>
                </a:lnTo>
              </a:path>
            </a:pathLst>
          </a:cu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 flipV="1">
            <a:off x="3805238" y="1368425"/>
            <a:ext cx="1587" cy="1146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3805238" y="3067050"/>
            <a:ext cx="1587" cy="1395413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099" name="Line 35"/>
          <p:cNvSpPr>
            <a:spLocks noChangeShapeType="1"/>
          </p:cNvSpPr>
          <p:nvPr/>
        </p:nvSpPr>
        <p:spPr bwMode="auto">
          <a:xfrm flipV="1">
            <a:off x="1852613" y="29845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 flipV="1">
            <a:off x="2667000" y="4497388"/>
            <a:ext cx="1588" cy="407987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101" name="Line 37"/>
          <p:cNvSpPr>
            <a:spLocks noChangeShapeType="1"/>
          </p:cNvSpPr>
          <p:nvPr/>
        </p:nvSpPr>
        <p:spPr bwMode="auto">
          <a:xfrm flipV="1">
            <a:off x="1171575" y="1355725"/>
            <a:ext cx="1588" cy="50165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102" name="Line 38"/>
          <p:cNvSpPr>
            <a:spLocks noChangeShapeType="1"/>
          </p:cNvSpPr>
          <p:nvPr/>
        </p:nvSpPr>
        <p:spPr bwMode="auto">
          <a:xfrm flipV="1">
            <a:off x="2400300" y="1355725"/>
            <a:ext cx="1588" cy="485775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 flipV="1">
            <a:off x="1839913" y="40132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104" name="Line 40"/>
          <p:cNvSpPr>
            <a:spLocks noChangeShapeType="1"/>
          </p:cNvSpPr>
          <p:nvPr/>
        </p:nvSpPr>
        <p:spPr bwMode="auto">
          <a:xfrm flipV="1">
            <a:off x="2436813" y="2400300"/>
            <a:ext cx="1587" cy="5207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105" name="Line 41"/>
          <p:cNvSpPr>
            <a:spLocks noChangeShapeType="1"/>
          </p:cNvSpPr>
          <p:nvPr/>
        </p:nvSpPr>
        <p:spPr bwMode="auto">
          <a:xfrm flipV="1">
            <a:off x="2692400" y="5462588"/>
            <a:ext cx="1588" cy="407987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106" name="Line 42"/>
          <p:cNvSpPr>
            <a:spLocks noChangeShapeType="1"/>
          </p:cNvSpPr>
          <p:nvPr/>
        </p:nvSpPr>
        <p:spPr bwMode="auto">
          <a:xfrm>
            <a:off x="1181100" y="2374900"/>
            <a:ext cx="1588" cy="56515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8107" name="Text Box 43"/>
          <p:cNvSpPr txBox="1">
            <a:spLocks noChangeArrowheads="1"/>
          </p:cNvSpPr>
          <p:nvPr/>
        </p:nvSpPr>
        <p:spPr bwMode="auto">
          <a:xfrm>
            <a:off x="5232400" y="1782763"/>
            <a:ext cx="3767138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Bridge 1 selected as root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2195736" y="1844824"/>
            <a:ext cx="547688" cy="541338"/>
          </a:xfrm>
          <a:prstGeom prst="rect">
            <a:avLst/>
          </a:prstGeom>
          <a:solidFill>
            <a:srgbClr val="FFC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882650" y="1839913"/>
            <a:ext cx="547688" cy="541337"/>
          </a:xfrm>
          <a:prstGeom prst="rect">
            <a:avLst/>
          </a:prstGeom>
          <a:solidFill>
            <a:schemeClr val="accent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833438" y="2968625"/>
            <a:ext cx="1998662" cy="1588"/>
          </a:xfrm>
          <a:prstGeom prst="line">
            <a:avLst/>
          </a:prstGeom>
          <a:noFill/>
          <a:ln w="603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852488" y="4495800"/>
            <a:ext cx="3367087" cy="1588"/>
          </a:xfrm>
          <a:prstGeom prst="line">
            <a:avLst/>
          </a:prstGeom>
          <a:noFill/>
          <a:ln w="6032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522413" y="1038225"/>
            <a:ext cx="604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LAN1</a:t>
            </a:r>
            <a:endParaRPr lang="en-US">
              <a:latin typeface="Arial" charset="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717550" y="3046413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LAN2</a:t>
            </a:r>
            <a:endParaRPr lang="en-US">
              <a:latin typeface="Arial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168400" y="4556125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LAN3</a:t>
            </a:r>
            <a:endParaRPr lang="en-US">
              <a:latin typeface="Arial" charset="0"/>
            </a:endParaRP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054100" y="1984375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B1</a:t>
            </a:r>
            <a:endParaRPr lang="en-US">
              <a:latin typeface="Arial" charset="0"/>
            </a:endParaRP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317750" y="1995488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B2</a:t>
            </a:r>
            <a:endParaRPr lang="en-US">
              <a:latin typeface="Arial" charset="0"/>
            </a:endParaRP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3529013" y="2514600"/>
            <a:ext cx="546100" cy="539750"/>
          </a:xfrm>
          <a:prstGeom prst="rect">
            <a:avLst/>
          </a:prstGeom>
          <a:solidFill>
            <a:srgbClr val="0066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3698875" y="26590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B3</a:t>
            </a:r>
            <a:endParaRPr lang="en-US">
              <a:latin typeface="Arial" charset="0"/>
            </a:endParaRP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781050" y="1320800"/>
            <a:ext cx="3713163" cy="1588"/>
          </a:xfrm>
          <a:prstGeom prst="line">
            <a:avLst/>
          </a:prstGeom>
          <a:noFill/>
          <a:ln w="603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1236663" y="5886450"/>
            <a:ext cx="4427537" cy="1588"/>
          </a:xfrm>
          <a:prstGeom prst="line">
            <a:avLst/>
          </a:prstGeom>
          <a:noFill/>
          <a:ln w="603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5218113" y="4064000"/>
            <a:ext cx="14287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1579563" y="3478213"/>
            <a:ext cx="547687" cy="541337"/>
          </a:xfrm>
          <a:prstGeom prst="rect">
            <a:avLst/>
          </a:prstGeom>
          <a:solidFill>
            <a:srgbClr val="00CC66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1751013" y="36242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B4</a:t>
            </a:r>
            <a:endParaRPr lang="en-US">
              <a:latin typeface="Arial" charset="0"/>
            </a:endParaRP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2395538" y="4929188"/>
            <a:ext cx="547687" cy="541337"/>
          </a:xfrm>
          <a:prstGeom prst="rect">
            <a:avLst/>
          </a:prstGeom>
          <a:solidFill>
            <a:srgbClr val="99FF3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2566988" y="5073650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B5</a:t>
            </a:r>
            <a:endParaRPr lang="en-US">
              <a:latin typeface="Arial" charset="0"/>
            </a:endParaRP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2962275" y="5930900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LAN4</a:t>
            </a:r>
            <a:endParaRPr lang="en-US">
              <a:latin typeface="Arial" charset="0"/>
            </a:endParaRPr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1217613" y="14747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1233488" y="24653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2479675" y="14747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1911350" y="31511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3852863" y="2209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2736850" y="46291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2497138" y="2463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auto">
          <a:xfrm>
            <a:off x="1912938" y="40767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2754313" y="5502275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3870325" y="313213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89119" name="Rectangle 31"/>
          <p:cNvSpPr>
            <a:spLocks noChangeArrowheads="1"/>
          </p:cNvSpPr>
          <p:nvPr/>
        </p:nvSpPr>
        <p:spPr bwMode="auto">
          <a:xfrm>
            <a:off x="4213225" y="24955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(3)</a:t>
            </a:r>
            <a:endParaRPr lang="en-US">
              <a:latin typeface="Arial" charset="0"/>
            </a:endParaRPr>
          </a:p>
        </p:txBody>
      </p:sp>
      <p:sp>
        <p:nvSpPr>
          <p:cNvPr id="89120" name="Freeform 32"/>
          <p:cNvSpPr>
            <a:spLocks/>
          </p:cNvSpPr>
          <p:nvPr/>
        </p:nvSpPr>
        <p:spPr bwMode="auto">
          <a:xfrm>
            <a:off x="4087813" y="2789238"/>
            <a:ext cx="531812" cy="3046412"/>
          </a:xfrm>
          <a:custGeom>
            <a:avLst/>
            <a:gdLst>
              <a:gd name="T0" fmla="*/ 0 w 335"/>
              <a:gd name="T1" fmla="*/ 0 h 1919"/>
              <a:gd name="T2" fmla="*/ 2147483647 w 335"/>
              <a:gd name="T3" fmla="*/ 0 h 1919"/>
              <a:gd name="T4" fmla="*/ 2147483647 w 335"/>
              <a:gd name="T5" fmla="*/ 2147483647 h 1919"/>
              <a:gd name="T6" fmla="*/ 0 60000 65536"/>
              <a:gd name="T7" fmla="*/ 0 60000 65536"/>
              <a:gd name="T8" fmla="*/ 0 60000 65536"/>
              <a:gd name="T9" fmla="*/ 0 w 335"/>
              <a:gd name="T10" fmla="*/ 0 h 1919"/>
              <a:gd name="T11" fmla="*/ 335 w 335"/>
              <a:gd name="T12" fmla="*/ 1919 h 19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" h="1919">
                <a:moveTo>
                  <a:pt x="0" y="0"/>
                </a:moveTo>
                <a:lnTo>
                  <a:pt x="335" y="0"/>
                </a:lnTo>
                <a:lnTo>
                  <a:pt x="335" y="1919"/>
                </a:lnTo>
              </a:path>
            </a:pathLst>
          </a:cu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 flipV="1">
            <a:off x="3805238" y="1368425"/>
            <a:ext cx="1587" cy="1146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>
            <a:off x="3805238" y="3067050"/>
            <a:ext cx="1587" cy="1395413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 flipV="1">
            <a:off x="1852613" y="29845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 flipV="1">
            <a:off x="2667000" y="4497388"/>
            <a:ext cx="1588" cy="407987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 flipV="1">
            <a:off x="1171575" y="1355725"/>
            <a:ext cx="1588" cy="50165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26" name="Line 38"/>
          <p:cNvSpPr>
            <a:spLocks noChangeShapeType="1"/>
          </p:cNvSpPr>
          <p:nvPr/>
        </p:nvSpPr>
        <p:spPr bwMode="auto">
          <a:xfrm flipV="1">
            <a:off x="2400300" y="1355725"/>
            <a:ext cx="1588" cy="485775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27" name="Line 39"/>
          <p:cNvSpPr>
            <a:spLocks noChangeShapeType="1"/>
          </p:cNvSpPr>
          <p:nvPr/>
        </p:nvSpPr>
        <p:spPr bwMode="auto">
          <a:xfrm flipV="1">
            <a:off x="1839913" y="40132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28" name="Line 40"/>
          <p:cNvSpPr>
            <a:spLocks noChangeShapeType="1"/>
          </p:cNvSpPr>
          <p:nvPr/>
        </p:nvSpPr>
        <p:spPr bwMode="auto">
          <a:xfrm flipV="1">
            <a:off x="2436813" y="2400300"/>
            <a:ext cx="1587" cy="5207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29" name="Line 41"/>
          <p:cNvSpPr>
            <a:spLocks noChangeShapeType="1"/>
          </p:cNvSpPr>
          <p:nvPr/>
        </p:nvSpPr>
        <p:spPr bwMode="auto">
          <a:xfrm flipV="1">
            <a:off x="2692400" y="5462588"/>
            <a:ext cx="1588" cy="407987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30" name="Line 42"/>
          <p:cNvSpPr>
            <a:spLocks noChangeShapeType="1"/>
          </p:cNvSpPr>
          <p:nvPr/>
        </p:nvSpPr>
        <p:spPr bwMode="auto">
          <a:xfrm>
            <a:off x="1181100" y="2374900"/>
            <a:ext cx="1588" cy="56515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131" name="Text Box 43"/>
          <p:cNvSpPr txBox="1">
            <a:spLocks noChangeArrowheads="1"/>
          </p:cNvSpPr>
          <p:nvPr/>
        </p:nvSpPr>
        <p:spPr bwMode="auto">
          <a:xfrm>
            <a:off x="5289550" y="1830388"/>
            <a:ext cx="3333750" cy="708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Root port selected for every bridge except root port. </a:t>
            </a:r>
          </a:p>
        </p:txBody>
      </p:sp>
      <p:sp>
        <p:nvSpPr>
          <p:cNvPr id="89132" name="Text Box 44"/>
          <p:cNvSpPr txBox="1">
            <a:spLocks noChangeArrowheads="1"/>
          </p:cNvSpPr>
          <p:nvPr/>
        </p:nvSpPr>
        <p:spPr bwMode="auto">
          <a:xfrm>
            <a:off x="2025650" y="146526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Arial" charset="0"/>
              </a:rPr>
              <a:t>R</a:t>
            </a:r>
          </a:p>
        </p:txBody>
      </p:sp>
      <p:sp>
        <p:nvSpPr>
          <p:cNvPr id="89133" name="Text Box 45"/>
          <p:cNvSpPr txBox="1">
            <a:spLocks noChangeArrowheads="1"/>
          </p:cNvSpPr>
          <p:nvPr/>
        </p:nvSpPr>
        <p:spPr bwMode="auto">
          <a:xfrm>
            <a:off x="3425825" y="203676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66CC"/>
                </a:solidFill>
                <a:latin typeface="Arial" charset="0"/>
              </a:rPr>
              <a:t>R</a:t>
            </a:r>
          </a:p>
        </p:txBody>
      </p:sp>
      <p:sp>
        <p:nvSpPr>
          <p:cNvPr id="89134" name="Text Box 46"/>
          <p:cNvSpPr txBox="1">
            <a:spLocks noChangeArrowheads="1"/>
          </p:cNvSpPr>
          <p:nvPr/>
        </p:nvSpPr>
        <p:spPr bwMode="auto">
          <a:xfrm>
            <a:off x="1473200" y="3074988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CC66"/>
                </a:solidFill>
                <a:latin typeface="Arial" charset="0"/>
              </a:rPr>
              <a:t>R</a:t>
            </a:r>
          </a:p>
        </p:txBody>
      </p:sp>
      <p:sp>
        <p:nvSpPr>
          <p:cNvPr id="89135" name="Text Box 47"/>
          <p:cNvSpPr txBox="1">
            <a:spLocks noChangeArrowheads="1"/>
          </p:cNvSpPr>
          <p:nvPr/>
        </p:nvSpPr>
        <p:spPr bwMode="auto">
          <a:xfrm>
            <a:off x="2320925" y="453231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CC66"/>
                </a:solidFill>
                <a:latin typeface="Arial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2195736" y="1844824"/>
            <a:ext cx="547688" cy="541338"/>
          </a:xfrm>
          <a:prstGeom prst="rect">
            <a:avLst/>
          </a:prstGeom>
          <a:solidFill>
            <a:srgbClr val="FFC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882650" y="1839913"/>
            <a:ext cx="547688" cy="541337"/>
          </a:xfrm>
          <a:prstGeom prst="rect">
            <a:avLst/>
          </a:prstGeom>
          <a:solidFill>
            <a:schemeClr val="accent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833438" y="2968625"/>
            <a:ext cx="1998662" cy="1588"/>
          </a:xfrm>
          <a:prstGeom prst="line">
            <a:avLst/>
          </a:prstGeom>
          <a:noFill/>
          <a:ln w="603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852488" y="4495800"/>
            <a:ext cx="3367087" cy="1588"/>
          </a:xfrm>
          <a:prstGeom prst="line">
            <a:avLst/>
          </a:prstGeom>
          <a:noFill/>
          <a:ln w="6032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522413" y="1038225"/>
            <a:ext cx="604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LAN1</a:t>
            </a:r>
            <a:endParaRPr lang="en-US">
              <a:latin typeface="Arial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17550" y="3046413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LAN2</a:t>
            </a:r>
            <a:endParaRPr lang="en-US">
              <a:latin typeface="Arial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168400" y="4556125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LAN3</a:t>
            </a:r>
            <a:endParaRPr lang="en-US">
              <a:latin typeface="Arial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054100" y="1984375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B1</a:t>
            </a:r>
            <a:endParaRPr lang="en-US">
              <a:latin typeface="Arial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2317750" y="1995488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B2</a:t>
            </a:r>
            <a:endParaRPr lang="en-US">
              <a:latin typeface="Arial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529013" y="2514600"/>
            <a:ext cx="546100" cy="539750"/>
          </a:xfrm>
          <a:prstGeom prst="rect">
            <a:avLst/>
          </a:prstGeom>
          <a:solidFill>
            <a:srgbClr val="0066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698875" y="26590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B3</a:t>
            </a:r>
            <a:endParaRPr lang="en-US">
              <a:latin typeface="Arial" charset="0"/>
            </a:endParaRP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781050" y="1320800"/>
            <a:ext cx="3713163" cy="1588"/>
          </a:xfrm>
          <a:prstGeom prst="line">
            <a:avLst/>
          </a:prstGeom>
          <a:noFill/>
          <a:ln w="603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1236663" y="5886450"/>
            <a:ext cx="4427537" cy="1588"/>
          </a:xfrm>
          <a:prstGeom prst="line">
            <a:avLst/>
          </a:prstGeom>
          <a:noFill/>
          <a:ln w="603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5218113" y="4064000"/>
            <a:ext cx="14287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1579563" y="3478213"/>
            <a:ext cx="547687" cy="541337"/>
          </a:xfrm>
          <a:prstGeom prst="rect">
            <a:avLst/>
          </a:prstGeom>
          <a:solidFill>
            <a:srgbClr val="00CC66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1751013" y="36242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B4</a:t>
            </a:r>
            <a:endParaRPr lang="en-US">
              <a:latin typeface="Arial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2395538" y="4929188"/>
            <a:ext cx="547687" cy="541337"/>
          </a:xfrm>
          <a:prstGeom prst="rect">
            <a:avLst/>
          </a:prstGeom>
          <a:solidFill>
            <a:srgbClr val="99FF3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2566988" y="5073650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B5</a:t>
            </a:r>
            <a:endParaRPr lang="en-US">
              <a:latin typeface="Arial" charset="0"/>
            </a:endParaRP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2962275" y="5930900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LAN4</a:t>
            </a:r>
            <a:endParaRPr lang="en-US">
              <a:latin typeface="Arial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1217613" y="14747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1233488" y="24653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2479675" y="14747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1911350" y="31511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3852863" y="2209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2736850" y="46291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2497138" y="2463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0140" name="Rectangle 28"/>
          <p:cNvSpPr>
            <a:spLocks noChangeArrowheads="1"/>
          </p:cNvSpPr>
          <p:nvPr/>
        </p:nvSpPr>
        <p:spPr bwMode="auto">
          <a:xfrm>
            <a:off x="1912938" y="40767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0141" name="Rectangle 29"/>
          <p:cNvSpPr>
            <a:spLocks noChangeArrowheads="1"/>
          </p:cNvSpPr>
          <p:nvPr/>
        </p:nvSpPr>
        <p:spPr bwMode="auto">
          <a:xfrm>
            <a:off x="2754313" y="5502275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0142" name="Rectangle 30"/>
          <p:cNvSpPr>
            <a:spLocks noChangeArrowheads="1"/>
          </p:cNvSpPr>
          <p:nvPr/>
        </p:nvSpPr>
        <p:spPr bwMode="auto">
          <a:xfrm>
            <a:off x="3870325" y="313213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0143" name="Rectangle 31"/>
          <p:cNvSpPr>
            <a:spLocks noChangeArrowheads="1"/>
          </p:cNvSpPr>
          <p:nvPr/>
        </p:nvSpPr>
        <p:spPr bwMode="auto">
          <a:xfrm>
            <a:off x="4213225" y="24955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(3)</a:t>
            </a:r>
            <a:endParaRPr lang="en-US">
              <a:latin typeface="Arial" charset="0"/>
            </a:endParaRPr>
          </a:p>
        </p:txBody>
      </p:sp>
      <p:sp>
        <p:nvSpPr>
          <p:cNvPr id="90144" name="Freeform 32"/>
          <p:cNvSpPr>
            <a:spLocks/>
          </p:cNvSpPr>
          <p:nvPr/>
        </p:nvSpPr>
        <p:spPr bwMode="auto">
          <a:xfrm>
            <a:off x="4087813" y="2789238"/>
            <a:ext cx="531812" cy="3046412"/>
          </a:xfrm>
          <a:custGeom>
            <a:avLst/>
            <a:gdLst>
              <a:gd name="T0" fmla="*/ 0 w 335"/>
              <a:gd name="T1" fmla="*/ 0 h 1919"/>
              <a:gd name="T2" fmla="*/ 2147483647 w 335"/>
              <a:gd name="T3" fmla="*/ 0 h 1919"/>
              <a:gd name="T4" fmla="*/ 2147483647 w 335"/>
              <a:gd name="T5" fmla="*/ 2147483647 h 1919"/>
              <a:gd name="T6" fmla="*/ 0 60000 65536"/>
              <a:gd name="T7" fmla="*/ 0 60000 65536"/>
              <a:gd name="T8" fmla="*/ 0 60000 65536"/>
              <a:gd name="T9" fmla="*/ 0 w 335"/>
              <a:gd name="T10" fmla="*/ 0 h 1919"/>
              <a:gd name="T11" fmla="*/ 335 w 335"/>
              <a:gd name="T12" fmla="*/ 1919 h 19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" h="1919">
                <a:moveTo>
                  <a:pt x="0" y="0"/>
                </a:moveTo>
                <a:lnTo>
                  <a:pt x="335" y="0"/>
                </a:lnTo>
                <a:lnTo>
                  <a:pt x="335" y="1919"/>
                </a:lnTo>
              </a:path>
            </a:pathLst>
          </a:custGeom>
          <a:noFill/>
          <a:ln w="14288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V="1">
            <a:off x="3805238" y="1368425"/>
            <a:ext cx="1587" cy="1146175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46" name="Line 34"/>
          <p:cNvSpPr>
            <a:spLocks noChangeShapeType="1"/>
          </p:cNvSpPr>
          <p:nvPr/>
        </p:nvSpPr>
        <p:spPr bwMode="auto">
          <a:xfrm>
            <a:off x="3805238" y="3067050"/>
            <a:ext cx="1587" cy="1395413"/>
          </a:xfrm>
          <a:prstGeom prst="line">
            <a:avLst/>
          </a:prstGeom>
          <a:noFill/>
          <a:ln w="14288">
            <a:solidFill>
              <a:srgbClr val="FF33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47" name="Line 35"/>
          <p:cNvSpPr>
            <a:spLocks noChangeShapeType="1"/>
          </p:cNvSpPr>
          <p:nvPr/>
        </p:nvSpPr>
        <p:spPr bwMode="auto">
          <a:xfrm flipV="1">
            <a:off x="1852613" y="29845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48" name="Line 36"/>
          <p:cNvSpPr>
            <a:spLocks noChangeShapeType="1"/>
          </p:cNvSpPr>
          <p:nvPr/>
        </p:nvSpPr>
        <p:spPr bwMode="auto">
          <a:xfrm flipV="1">
            <a:off x="2667000" y="4497388"/>
            <a:ext cx="1588" cy="407987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49" name="Line 37"/>
          <p:cNvSpPr>
            <a:spLocks noChangeShapeType="1"/>
          </p:cNvSpPr>
          <p:nvPr/>
        </p:nvSpPr>
        <p:spPr bwMode="auto">
          <a:xfrm flipV="1">
            <a:off x="1171575" y="1355725"/>
            <a:ext cx="1588" cy="501650"/>
          </a:xfrm>
          <a:prstGeom prst="line">
            <a:avLst/>
          </a:prstGeom>
          <a:noFill/>
          <a:ln w="14288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50" name="Line 38"/>
          <p:cNvSpPr>
            <a:spLocks noChangeShapeType="1"/>
          </p:cNvSpPr>
          <p:nvPr/>
        </p:nvSpPr>
        <p:spPr bwMode="auto">
          <a:xfrm flipV="1">
            <a:off x="2400300" y="1355725"/>
            <a:ext cx="1588" cy="485775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51" name="Line 39"/>
          <p:cNvSpPr>
            <a:spLocks noChangeShapeType="1"/>
          </p:cNvSpPr>
          <p:nvPr/>
        </p:nvSpPr>
        <p:spPr bwMode="auto">
          <a:xfrm flipV="1">
            <a:off x="1839913" y="40132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52" name="Line 40"/>
          <p:cNvSpPr>
            <a:spLocks noChangeShapeType="1"/>
          </p:cNvSpPr>
          <p:nvPr/>
        </p:nvSpPr>
        <p:spPr bwMode="auto">
          <a:xfrm flipV="1">
            <a:off x="2436813" y="2400300"/>
            <a:ext cx="1587" cy="5207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53" name="Line 41"/>
          <p:cNvSpPr>
            <a:spLocks noChangeShapeType="1"/>
          </p:cNvSpPr>
          <p:nvPr/>
        </p:nvSpPr>
        <p:spPr bwMode="auto">
          <a:xfrm flipV="1">
            <a:off x="2692400" y="5462588"/>
            <a:ext cx="1588" cy="407987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54" name="Line 42"/>
          <p:cNvSpPr>
            <a:spLocks noChangeShapeType="1"/>
          </p:cNvSpPr>
          <p:nvPr/>
        </p:nvSpPr>
        <p:spPr bwMode="auto">
          <a:xfrm>
            <a:off x="1181100" y="2374900"/>
            <a:ext cx="1588" cy="565150"/>
          </a:xfrm>
          <a:prstGeom prst="line">
            <a:avLst/>
          </a:prstGeom>
          <a:noFill/>
          <a:ln w="14288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5289550" y="1830388"/>
            <a:ext cx="3333750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Select designated bridge for each LAN</a:t>
            </a: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2025650" y="146526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Arial" charset="0"/>
              </a:rPr>
              <a:t>R</a:t>
            </a: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3425825" y="203676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66CC"/>
                </a:solidFill>
                <a:latin typeface="Arial" charset="0"/>
              </a:rPr>
              <a:t>R</a:t>
            </a:r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1473200" y="3074988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CC66"/>
                </a:solidFill>
                <a:latin typeface="Arial" charset="0"/>
              </a:rPr>
              <a:t>R</a:t>
            </a:r>
          </a:p>
        </p:txBody>
      </p:sp>
      <p:sp>
        <p:nvSpPr>
          <p:cNvPr id="90159" name="Text Box 47"/>
          <p:cNvSpPr txBox="1">
            <a:spLocks noChangeArrowheads="1"/>
          </p:cNvSpPr>
          <p:nvPr/>
        </p:nvSpPr>
        <p:spPr bwMode="auto">
          <a:xfrm>
            <a:off x="2320925" y="453231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CC66"/>
                </a:solidFill>
                <a:latin typeface="Arial" charset="0"/>
              </a:rPr>
              <a:t>R</a:t>
            </a:r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739775" y="144621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sp>
        <p:nvSpPr>
          <p:cNvPr id="90161" name="Text Box 49"/>
          <p:cNvSpPr txBox="1">
            <a:spLocks noChangeArrowheads="1"/>
          </p:cNvSpPr>
          <p:nvPr/>
        </p:nvSpPr>
        <p:spPr bwMode="auto">
          <a:xfrm>
            <a:off x="777875" y="253206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90162" name="Text Box 50"/>
          <p:cNvSpPr txBox="1">
            <a:spLocks noChangeArrowheads="1"/>
          </p:cNvSpPr>
          <p:nvPr/>
        </p:nvSpPr>
        <p:spPr bwMode="auto">
          <a:xfrm>
            <a:off x="3397250" y="319881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33CC"/>
                </a:solidFill>
                <a:latin typeface="Arial" charset="0"/>
              </a:rPr>
              <a:t>D</a:t>
            </a:r>
          </a:p>
        </p:txBody>
      </p:sp>
      <p:sp>
        <p:nvSpPr>
          <p:cNvPr id="90163" name="Text Box 51"/>
          <p:cNvSpPr txBox="1">
            <a:spLocks noChangeArrowheads="1"/>
          </p:cNvSpPr>
          <p:nvPr/>
        </p:nvSpPr>
        <p:spPr bwMode="auto">
          <a:xfrm>
            <a:off x="4692650" y="3208338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9900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Setup Time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Host A must wait at least </a:t>
            </a:r>
            <a:r>
              <a:rPr lang="en-GB" i="1" dirty="0" smtClean="0"/>
              <a:t>2t</a:t>
            </a:r>
            <a:r>
              <a:rPr lang="en-GB" i="1" baseline="-25000" dirty="0" smtClean="0"/>
              <a:t>prop</a:t>
            </a:r>
            <a:r>
              <a:rPr lang="en-GB" dirty="0" smtClean="0"/>
              <a:t> before it knows the channel is free – this is called the </a:t>
            </a:r>
            <a:r>
              <a:rPr lang="en-GB" dirty="0" smtClean="0">
                <a:solidFill>
                  <a:srgbClr val="C00000"/>
                </a:solidFill>
              </a:rPr>
              <a:t>negotiation</a:t>
            </a:r>
            <a:r>
              <a:rPr lang="en-GB" dirty="0" smtClean="0"/>
              <a:t> or </a:t>
            </a:r>
            <a:r>
              <a:rPr lang="en-GB" dirty="0" smtClean="0">
                <a:solidFill>
                  <a:srgbClr val="C00000"/>
                </a:solidFill>
              </a:rPr>
              <a:t>coordination time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If the bit rate is R bps, then this setup time uses </a:t>
            </a:r>
            <a:r>
              <a:rPr lang="en-GB" i="1" dirty="0" smtClean="0"/>
              <a:t>2t</a:t>
            </a:r>
            <a:r>
              <a:rPr lang="en-GB" i="1" baseline="-25000" dirty="0" smtClean="0"/>
              <a:t>prop</a:t>
            </a:r>
            <a:r>
              <a:rPr lang="en-GB" i="1" dirty="0" smtClean="0"/>
              <a:t>R</a:t>
            </a:r>
            <a:r>
              <a:rPr lang="en-GB" dirty="0" smtClean="0"/>
              <a:t> bits.</a:t>
            </a:r>
          </a:p>
          <a:p>
            <a:endParaRPr lang="en-GB" dirty="0" smtClean="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8147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2195736" y="1844824"/>
            <a:ext cx="547688" cy="541338"/>
          </a:xfrm>
          <a:prstGeom prst="rect">
            <a:avLst/>
          </a:prstGeom>
          <a:solidFill>
            <a:srgbClr val="FFC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882650" y="1839913"/>
            <a:ext cx="547688" cy="541337"/>
          </a:xfrm>
          <a:prstGeom prst="rect">
            <a:avLst/>
          </a:prstGeom>
          <a:solidFill>
            <a:schemeClr val="accent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833438" y="2968625"/>
            <a:ext cx="1998662" cy="1588"/>
          </a:xfrm>
          <a:prstGeom prst="line">
            <a:avLst/>
          </a:prstGeom>
          <a:noFill/>
          <a:ln w="603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852488" y="4495800"/>
            <a:ext cx="3367087" cy="1588"/>
          </a:xfrm>
          <a:prstGeom prst="line">
            <a:avLst/>
          </a:prstGeom>
          <a:noFill/>
          <a:ln w="60325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522413" y="1038225"/>
            <a:ext cx="604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LAN1</a:t>
            </a:r>
            <a:endParaRPr lang="en-US">
              <a:latin typeface="Arial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717550" y="3046413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LAN2</a:t>
            </a:r>
            <a:endParaRPr lang="en-US">
              <a:latin typeface="Arial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168400" y="4556125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LAN3</a:t>
            </a:r>
            <a:endParaRPr lang="en-US">
              <a:latin typeface="Arial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054100" y="1984375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B1</a:t>
            </a:r>
            <a:endParaRPr lang="en-US">
              <a:latin typeface="Arial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2317750" y="1995488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B2</a:t>
            </a:r>
            <a:endParaRPr lang="en-US">
              <a:latin typeface="Arial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3529013" y="2514600"/>
            <a:ext cx="546100" cy="539750"/>
          </a:xfrm>
          <a:prstGeom prst="rect">
            <a:avLst/>
          </a:prstGeom>
          <a:solidFill>
            <a:srgbClr val="0066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3698875" y="26590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B3</a:t>
            </a:r>
            <a:endParaRPr lang="en-US">
              <a:latin typeface="Arial" charset="0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781050" y="1320800"/>
            <a:ext cx="3713163" cy="1588"/>
          </a:xfrm>
          <a:prstGeom prst="line">
            <a:avLst/>
          </a:prstGeom>
          <a:noFill/>
          <a:ln w="603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1236663" y="5886450"/>
            <a:ext cx="4427537" cy="1588"/>
          </a:xfrm>
          <a:prstGeom prst="line">
            <a:avLst/>
          </a:prstGeom>
          <a:noFill/>
          <a:ln w="603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5218113" y="4064000"/>
            <a:ext cx="14287" cy="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1579563" y="3478213"/>
            <a:ext cx="547687" cy="541337"/>
          </a:xfrm>
          <a:prstGeom prst="rect">
            <a:avLst/>
          </a:prstGeom>
          <a:solidFill>
            <a:srgbClr val="00CC66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1751013" y="36242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B4</a:t>
            </a:r>
            <a:endParaRPr lang="en-US">
              <a:latin typeface="Arial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2395538" y="4929188"/>
            <a:ext cx="547687" cy="541337"/>
          </a:xfrm>
          <a:prstGeom prst="rect">
            <a:avLst/>
          </a:prstGeom>
          <a:solidFill>
            <a:srgbClr val="99FF3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2566988" y="5073650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B5</a:t>
            </a:r>
            <a:endParaRPr lang="en-US">
              <a:latin typeface="Arial" charset="0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2962275" y="5930900"/>
            <a:ext cx="604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LAN4</a:t>
            </a:r>
            <a:endParaRPr lang="en-US">
              <a:latin typeface="Arial" charset="0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1217613" y="14747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1233488" y="2465388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2479675" y="14747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1911350" y="315118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3852863" y="2209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2736850" y="46291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(1)</a:t>
            </a:r>
            <a:endParaRPr lang="en-US">
              <a:latin typeface="Arial" charset="0"/>
            </a:endParaRP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2497138" y="24638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1912938" y="4076700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2754313" y="5502275"/>
            <a:ext cx="296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3870325" y="3132138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(2)</a:t>
            </a:r>
            <a:endParaRPr lang="en-US">
              <a:latin typeface="Arial" charset="0"/>
            </a:endParaRPr>
          </a:p>
        </p:txBody>
      </p:sp>
      <p:sp>
        <p:nvSpPr>
          <p:cNvPr id="91167" name="Rectangle 31"/>
          <p:cNvSpPr>
            <a:spLocks noChangeArrowheads="1"/>
          </p:cNvSpPr>
          <p:nvPr/>
        </p:nvSpPr>
        <p:spPr bwMode="auto">
          <a:xfrm>
            <a:off x="4213225" y="2495550"/>
            <a:ext cx="296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>
                <a:solidFill>
                  <a:srgbClr val="000000"/>
                </a:solidFill>
                <a:latin typeface="Arial" charset="0"/>
              </a:rPr>
              <a:t>(3)</a:t>
            </a:r>
            <a:endParaRPr lang="en-US">
              <a:latin typeface="Arial" charset="0"/>
            </a:endParaRPr>
          </a:p>
        </p:txBody>
      </p:sp>
      <p:sp>
        <p:nvSpPr>
          <p:cNvPr id="91168" name="Freeform 32"/>
          <p:cNvSpPr>
            <a:spLocks/>
          </p:cNvSpPr>
          <p:nvPr/>
        </p:nvSpPr>
        <p:spPr bwMode="auto">
          <a:xfrm>
            <a:off x="4087813" y="2789238"/>
            <a:ext cx="531812" cy="3046412"/>
          </a:xfrm>
          <a:custGeom>
            <a:avLst/>
            <a:gdLst>
              <a:gd name="T0" fmla="*/ 0 w 335"/>
              <a:gd name="T1" fmla="*/ 0 h 1919"/>
              <a:gd name="T2" fmla="*/ 2147483647 w 335"/>
              <a:gd name="T3" fmla="*/ 0 h 1919"/>
              <a:gd name="T4" fmla="*/ 2147483647 w 335"/>
              <a:gd name="T5" fmla="*/ 2147483647 h 1919"/>
              <a:gd name="T6" fmla="*/ 0 60000 65536"/>
              <a:gd name="T7" fmla="*/ 0 60000 65536"/>
              <a:gd name="T8" fmla="*/ 0 60000 65536"/>
              <a:gd name="T9" fmla="*/ 0 w 335"/>
              <a:gd name="T10" fmla="*/ 0 h 1919"/>
              <a:gd name="T11" fmla="*/ 335 w 335"/>
              <a:gd name="T12" fmla="*/ 1919 h 19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" h="1919">
                <a:moveTo>
                  <a:pt x="0" y="0"/>
                </a:moveTo>
                <a:lnTo>
                  <a:pt x="335" y="0"/>
                </a:lnTo>
                <a:lnTo>
                  <a:pt x="335" y="1919"/>
                </a:lnTo>
              </a:path>
            </a:pathLst>
          </a:cu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 flipV="1">
            <a:off x="3805238" y="1368425"/>
            <a:ext cx="1587" cy="1146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0" name="Line 34"/>
          <p:cNvSpPr>
            <a:spLocks noChangeShapeType="1"/>
          </p:cNvSpPr>
          <p:nvPr/>
        </p:nvSpPr>
        <p:spPr bwMode="auto">
          <a:xfrm>
            <a:off x="3805238" y="3067050"/>
            <a:ext cx="1587" cy="1395413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1" name="Line 35"/>
          <p:cNvSpPr>
            <a:spLocks noChangeShapeType="1"/>
          </p:cNvSpPr>
          <p:nvPr/>
        </p:nvSpPr>
        <p:spPr bwMode="auto">
          <a:xfrm flipV="1">
            <a:off x="1852613" y="29845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2" name="Line 36"/>
          <p:cNvSpPr>
            <a:spLocks noChangeShapeType="1"/>
          </p:cNvSpPr>
          <p:nvPr/>
        </p:nvSpPr>
        <p:spPr bwMode="auto">
          <a:xfrm flipV="1">
            <a:off x="2667000" y="4497388"/>
            <a:ext cx="1588" cy="407987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3" name="Line 37"/>
          <p:cNvSpPr>
            <a:spLocks noChangeShapeType="1"/>
          </p:cNvSpPr>
          <p:nvPr/>
        </p:nvSpPr>
        <p:spPr bwMode="auto">
          <a:xfrm flipV="1">
            <a:off x="1171575" y="1355725"/>
            <a:ext cx="1588" cy="501650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 flipV="1">
            <a:off x="2400300" y="1355725"/>
            <a:ext cx="1588" cy="4857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5" name="Line 39"/>
          <p:cNvSpPr>
            <a:spLocks noChangeShapeType="1"/>
          </p:cNvSpPr>
          <p:nvPr/>
        </p:nvSpPr>
        <p:spPr bwMode="auto">
          <a:xfrm flipV="1">
            <a:off x="1839913" y="4013200"/>
            <a:ext cx="1587" cy="4826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 flipV="1">
            <a:off x="2436813" y="2400300"/>
            <a:ext cx="1587" cy="520700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 flipV="1">
            <a:off x="2692400" y="5462588"/>
            <a:ext cx="1588" cy="407987"/>
          </a:xfrm>
          <a:prstGeom prst="line">
            <a:avLst/>
          </a:prstGeom>
          <a:noFill/>
          <a:ln w="14288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1181100" y="2374900"/>
            <a:ext cx="1588" cy="565150"/>
          </a:xfrm>
          <a:prstGeom prst="line">
            <a:avLst/>
          </a:prstGeom>
          <a:noFill/>
          <a:ln w="142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5289550" y="1830388"/>
            <a:ext cx="3333750" cy="224676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All root ports </a:t>
            </a:r>
            <a:r>
              <a:rPr lang="en-US" sz="2000" dirty="0" smtClean="0">
                <a:latin typeface="Arial" charset="0"/>
              </a:rPr>
              <a:t>and </a:t>
            </a:r>
            <a:r>
              <a:rPr lang="en-US" sz="2000" dirty="0">
                <a:latin typeface="Arial" charset="0"/>
              </a:rPr>
              <a:t>designated ports put in forwarding </a:t>
            </a:r>
            <a:r>
              <a:rPr lang="en-US" sz="2000" dirty="0" smtClean="0">
                <a:latin typeface="Arial" charset="0"/>
              </a:rPr>
              <a:t>state.</a:t>
            </a:r>
          </a:p>
          <a:p>
            <a:pPr algn="ctr"/>
            <a:endParaRPr lang="en-US" sz="2000" dirty="0" smtClean="0">
              <a:latin typeface="Arial" charset="0"/>
            </a:endParaRPr>
          </a:p>
          <a:p>
            <a:pPr algn="ctr"/>
            <a:r>
              <a:rPr lang="en-US" sz="2000" dirty="0" smtClean="0">
                <a:latin typeface="Arial" charset="0"/>
              </a:rPr>
              <a:t>All others are blocked and the</a:t>
            </a:r>
            <a:r>
              <a:rPr lang="en-US" sz="2000" dirty="0" smtClean="0">
                <a:latin typeface="Arial" charset="0"/>
              </a:rPr>
              <a:t> network is now loop-free.</a:t>
            </a:r>
            <a:endParaRPr lang="en-US" sz="2000" dirty="0">
              <a:latin typeface="Arial" charset="0"/>
            </a:endParaRPr>
          </a:p>
        </p:txBody>
      </p:sp>
      <p:sp>
        <p:nvSpPr>
          <p:cNvPr id="91180" name="Text Box 44"/>
          <p:cNvSpPr txBox="1">
            <a:spLocks noChangeArrowheads="1"/>
          </p:cNvSpPr>
          <p:nvPr/>
        </p:nvSpPr>
        <p:spPr bwMode="auto">
          <a:xfrm>
            <a:off x="2025650" y="146526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Arial" charset="0"/>
              </a:rPr>
              <a:t>R</a:t>
            </a:r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3425825" y="203676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66CC"/>
                </a:solidFill>
                <a:latin typeface="Arial" charset="0"/>
              </a:rPr>
              <a:t>R</a:t>
            </a:r>
          </a:p>
        </p:txBody>
      </p:sp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1473200" y="3074988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CC66"/>
                </a:solidFill>
                <a:latin typeface="Arial" charset="0"/>
              </a:rPr>
              <a:t>R</a:t>
            </a:r>
          </a:p>
        </p:txBody>
      </p: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2320925" y="453231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CC66"/>
                </a:solidFill>
                <a:latin typeface="Arial" charset="0"/>
              </a:rPr>
              <a:t>R</a:t>
            </a:r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739775" y="144621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3300"/>
                </a:solidFill>
                <a:latin typeface="Arial" charset="0"/>
              </a:rPr>
              <a:t>D</a:t>
            </a:r>
          </a:p>
        </p:txBody>
      </p:sp>
      <p:sp>
        <p:nvSpPr>
          <p:cNvPr id="91185" name="Text Box 49"/>
          <p:cNvSpPr txBox="1">
            <a:spLocks noChangeArrowheads="1"/>
          </p:cNvSpPr>
          <p:nvPr/>
        </p:nvSpPr>
        <p:spPr bwMode="auto">
          <a:xfrm>
            <a:off x="777875" y="253206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91186" name="Text Box 50"/>
          <p:cNvSpPr txBox="1">
            <a:spLocks noChangeArrowheads="1"/>
          </p:cNvSpPr>
          <p:nvPr/>
        </p:nvSpPr>
        <p:spPr bwMode="auto">
          <a:xfrm>
            <a:off x="3397250" y="3198813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33CC"/>
                </a:solidFill>
                <a:latin typeface="Arial" charset="0"/>
              </a:rPr>
              <a:t>D</a:t>
            </a:r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4692650" y="3208338"/>
            <a:ext cx="3492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9900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Local area networks</a:t>
            </a:r>
          </a:p>
          <a:p>
            <a:r>
              <a:rPr lang="en-GB" smtClean="0"/>
              <a:t>Medium access control (MAC)</a:t>
            </a:r>
          </a:p>
          <a:p>
            <a:r>
              <a:rPr lang="en-GB" smtClean="0"/>
              <a:t>Random access MAC</a:t>
            </a:r>
          </a:p>
          <a:p>
            <a:r>
              <a:rPr lang="en-GB" smtClean="0"/>
              <a:t>Scheduling MAC</a:t>
            </a:r>
            <a:endParaRPr lang="en-GB" smtClean="0"/>
          </a:p>
          <a:p>
            <a:r>
              <a:rPr lang="en-GB" smtClean="0"/>
              <a:t>The 802 IEEE standards</a:t>
            </a:r>
          </a:p>
          <a:p>
            <a:r>
              <a:rPr lang="en-GB" smtClean="0"/>
              <a:t>Interconnecting networks</a:t>
            </a:r>
            <a:endParaRPr lang="en-GB" dirty="0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-GB" smtClean="0"/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928688" y="4857750"/>
            <a:ext cx="80724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800" b="1" dirty="0">
                <a:latin typeface="+mn-lt"/>
              </a:rPr>
              <a:t>Recommended Private Study</a:t>
            </a:r>
            <a:r>
              <a:rPr lang="en-US" sz="1800" dirty="0">
                <a:latin typeface="+mn-lt"/>
              </a:rPr>
              <a:t> </a:t>
            </a:r>
          </a:p>
          <a:p>
            <a:pPr algn="r">
              <a:defRPr/>
            </a:pPr>
            <a:endParaRPr lang="en-US" sz="1800" dirty="0">
              <a:latin typeface="+mn-lt"/>
            </a:endParaRPr>
          </a:p>
          <a:p>
            <a:pPr algn="r">
              <a:defRPr/>
            </a:pPr>
            <a:r>
              <a:rPr lang="en-US" sz="1800" dirty="0">
                <a:latin typeface="+mn-lt"/>
              </a:rPr>
              <a:t>Read Chapter 6 of the course text.</a:t>
            </a:r>
          </a:p>
          <a:p>
            <a:pPr algn="r">
              <a:defRPr/>
            </a:pPr>
            <a:r>
              <a:rPr lang="en-US" sz="1800" dirty="0">
                <a:latin typeface="+mn-lt"/>
              </a:rPr>
              <a:t>(Note: </a:t>
            </a:r>
            <a:r>
              <a:rPr lang="en-US" sz="1800" dirty="0" smtClean="0">
                <a:latin typeface="+mn-lt"/>
              </a:rPr>
              <a:t>Token Rings (6.8) </a:t>
            </a:r>
            <a:r>
              <a:rPr lang="en-US" sz="1800" dirty="0" smtClean="0">
                <a:latin typeface="+mn-lt"/>
              </a:rPr>
              <a:t>are not assessed beyond the content of these slides. </a:t>
            </a:r>
            <a:r>
              <a:rPr lang="en-US" sz="1800" dirty="0" smtClean="0">
                <a:latin typeface="+mn-lt"/>
              </a:rPr>
              <a:t>Wireless LANs (6.10) are </a:t>
            </a:r>
            <a:r>
              <a:rPr lang="en-US" sz="1800" smtClean="0">
                <a:latin typeface="+mn-lt"/>
              </a:rPr>
              <a:t>not assessed. </a:t>
            </a:r>
            <a:r>
              <a:rPr lang="en-US" sz="1800" dirty="0">
                <a:latin typeface="+mn-lt"/>
              </a:rPr>
              <a:t>Source Routing Bridges and following sections are not assessed.  )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Delay Performance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Frame transfer delay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The t</a:t>
            </a:r>
            <a:r>
              <a:rPr lang="en-US" sz="1800" dirty="0" smtClean="0"/>
              <a:t>ime </a:t>
            </a:r>
            <a:r>
              <a:rPr lang="en-US" sz="1800" dirty="0" smtClean="0"/>
              <a:t>from when first bit exits the source MAC until the last bit of the frame is delivered at the destination </a:t>
            </a:r>
            <a:r>
              <a:rPr lang="en-US" sz="1800" dirty="0" smtClean="0"/>
              <a:t>MAC.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Throughput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The actual </a:t>
            </a:r>
            <a:r>
              <a:rPr lang="en-US" sz="1800" dirty="0" smtClean="0"/>
              <a:t>transfer rate through the shared </a:t>
            </a:r>
            <a:r>
              <a:rPr lang="en-US" sz="1800" dirty="0" smtClean="0"/>
              <a:t>medium.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Measured in frames/sec or </a:t>
            </a:r>
            <a:r>
              <a:rPr lang="en-US" sz="1800" dirty="0" smtClean="0"/>
              <a:t>bits/sec.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Parameters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i="1" dirty="0" smtClean="0">
                <a:solidFill>
                  <a:srgbClr val="CC3300"/>
                </a:solidFill>
              </a:rPr>
              <a:t>R</a:t>
            </a:r>
            <a:r>
              <a:rPr lang="en-US" sz="1800" dirty="0" smtClean="0">
                <a:solidFill>
                  <a:srgbClr val="CC3300"/>
                </a:solidFill>
              </a:rPr>
              <a:t> = bit rate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CC3300"/>
                </a:solidFill>
              </a:rPr>
              <a:t>L= no. bits in a frame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CC3300"/>
                </a:solidFill>
              </a:rPr>
              <a:t>X=</a:t>
            </a:r>
            <a:r>
              <a:rPr lang="en-US" sz="1800" i="1" dirty="0" smtClean="0">
                <a:solidFill>
                  <a:srgbClr val="CC3300"/>
                </a:solidFill>
              </a:rPr>
              <a:t>L/R</a:t>
            </a:r>
            <a:r>
              <a:rPr lang="en-US" sz="1800" dirty="0" smtClean="0">
                <a:solidFill>
                  <a:srgbClr val="CC3300"/>
                </a:solidFill>
              </a:rPr>
              <a:t> seconds/frame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Suppose stations generate an </a:t>
            </a:r>
            <a:r>
              <a:rPr lang="en-US" sz="1800" dirty="0" smtClean="0">
                <a:solidFill>
                  <a:srgbClr val="CC3300"/>
                </a:solidFill>
              </a:rPr>
              <a:t>average arrival rate of </a:t>
            </a:r>
            <a:r>
              <a:rPr lang="en-US" sz="1800" dirty="0" smtClean="0">
                <a:solidFill>
                  <a:srgbClr val="CC3300"/>
                </a:solidFill>
                <a:latin typeface="Symbol" pitchFamily="18" charset="2"/>
              </a:rPr>
              <a:t>l</a:t>
            </a:r>
            <a:r>
              <a:rPr lang="en-US" sz="1800" dirty="0" smtClean="0">
                <a:solidFill>
                  <a:srgbClr val="CC3300"/>
                </a:solidFill>
              </a:rPr>
              <a:t> frames/second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CC3300"/>
                </a:solidFill>
              </a:rPr>
              <a:t>Load (normalized throughput)  </a:t>
            </a:r>
            <a:r>
              <a:rPr lang="en-US" sz="1800" dirty="0" smtClean="0">
                <a:solidFill>
                  <a:srgbClr val="CC3300"/>
                </a:solidFill>
                <a:latin typeface="Symbol" pitchFamily="18" charset="2"/>
              </a:rPr>
              <a:t>r</a:t>
            </a:r>
            <a:r>
              <a:rPr lang="en-US" sz="1800" dirty="0" smtClean="0">
                <a:solidFill>
                  <a:srgbClr val="CC3300"/>
                </a:solidFill>
              </a:rPr>
              <a:t> = </a:t>
            </a:r>
            <a:r>
              <a:rPr lang="en-US" sz="1800" dirty="0" smtClean="0">
                <a:solidFill>
                  <a:srgbClr val="CC3300"/>
                </a:solidFill>
                <a:latin typeface="Symbol" pitchFamily="18" charset="2"/>
              </a:rPr>
              <a:t>l</a:t>
            </a:r>
            <a:r>
              <a:rPr lang="en-US" sz="1800" dirty="0" smtClean="0">
                <a:solidFill>
                  <a:srgbClr val="CC3300"/>
                </a:solidFill>
              </a:rPr>
              <a:t> X</a:t>
            </a:r>
            <a:r>
              <a:rPr lang="en-US" sz="1800" dirty="0" smtClean="0"/>
              <a:t>, rate at which “work” arrives.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Maximum throughput (@100% efficiency): </a:t>
            </a:r>
            <a:r>
              <a:rPr lang="en-US" sz="1800" i="1" dirty="0" smtClean="0"/>
              <a:t>R/L</a:t>
            </a:r>
            <a:r>
              <a:rPr lang="en-US" sz="1800" dirty="0" smtClean="0"/>
              <a:t> frames/second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">
  <a:themeElements>
    <a:clrScheme name="">
      <a:dk1>
        <a:srgbClr val="000000"/>
      </a:dk1>
      <a:lt1>
        <a:srgbClr val="99FFFF"/>
      </a:lt1>
      <a:dk2>
        <a:srgbClr val="660033"/>
      </a:dk2>
      <a:lt2>
        <a:srgbClr val="000000"/>
      </a:lt2>
      <a:accent1>
        <a:srgbClr val="FFFFFF"/>
      </a:accent1>
      <a:accent2>
        <a:srgbClr val="99FFFF"/>
      </a:accent2>
      <a:accent3>
        <a:srgbClr val="CAFFFF"/>
      </a:accent3>
      <a:accent4>
        <a:srgbClr val="000000"/>
      </a:accent4>
      <a:accent5>
        <a:srgbClr val="FFFFFF"/>
      </a:accent5>
      <a:accent6>
        <a:srgbClr val="8AE7E7"/>
      </a:accent6>
      <a:hlink>
        <a:srgbClr val="660033"/>
      </a:hlink>
      <a:folHlink>
        <a:srgbClr val="4C0026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</Template>
  <TotalTime>20793</TotalTime>
  <Words>4846</Words>
  <Application>Microsoft Office PowerPoint</Application>
  <PresentationFormat>Overhead</PresentationFormat>
  <Paragraphs>1153</Paragraphs>
  <Slides>82</Slides>
  <Notes>58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arg</vt:lpstr>
      <vt:lpstr>Equation</vt:lpstr>
      <vt:lpstr>Clip</vt:lpstr>
      <vt:lpstr>Computer Networking Local Area Networks,  Medium Access Control and Ethernet</vt:lpstr>
      <vt:lpstr>Contents</vt:lpstr>
      <vt:lpstr>Basic Network Types</vt:lpstr>
      <vt:lpstr>Broadcast Networks</vt:lpstr>
      <vt:lpstr>Medium Access Control (MAC)</vt:lpstr>
      <vt:lpstr>Medium Access Control Sublayer</vt:lpstr>
      <vt:lpstr>What is a Collision?</vt:lpstr>
      <vt:lpstr>Setup Time</vt:lpstr>
      <vt:lpstr>MAC Delay Performance</vt:lpstr>
      <vt:lpstr>Efficiency of Two-Station Example</vt:lpstr>
      <vt:lpstr>Typical MAC Efficiencies</vt:lpstr>
      <vt:lpstr>Typical Delay-Bandwidth Products</vt:lpstr>
      <vt:lpstr>Normalized Delay versus Load</vt:lpstr>
      <vt:lpstr>Dependence on tpropR/L</vt:lpstr>
      <vt:lpstr>Random Access MAC</vt:lpstr>
      <vt:lpstr>Random Access MAC</vt:lpstr>
      <vt:lpstr>ALOHA</vt:lpstr>
      <vt:lpstr>Collision Limit Reminder</vt:lpstr>
      <vt:lpstr>Collision Dominated</vt:lpstr>
      <vt:lpstr>Slotted ALOHA</vt:lpstr>
      <vt:lpstr>Slotted ALOHA</vt:lpstr>
      <vt:lpstr>ALOHA Problem</vt:lpstr>
      <vt:lpstr>CSMA</vt:lpstr>
      <vt:lpstr>CSMA – When to stop waiting?</vt:lpstr>
      <vt:lpstr>CSMA – When to stop waiting?</vt:lpstr>
      <vt:lpstr>CSMA – When to stop waiting?</vt:lpstr>
      <vt:lpstr>Advantages of p-Persistent</vt:lpstr>
      <vt:lpstr>CSMA Performance</vt:lpstr>
      <vt:lpstr>CSMA and ALOHA Problem</vt:lpstr>
      <vt:lpstr>CSMA-CD</vt:lpstr>
      <vt:lpstr>Protocol - Without a chairman = CSMA-CD</vt:lpstr>
      <vt:lpstr>Scheduling MAC</vt:lpstr>
      <vt:lpstr>Scheduling MAC Approach</vt:lpstr>
      <vt:lpstr>Reservation Systems</vt:lpstr>
      <vt:lpstr>Polling</vt:lpstr>
      <vt:lpstr>Token Passing Networks</vt:lpstr>
      <vt:lpstr>Token Passing</vt:lpstr>
      <vt:lpstr>Summarizing and Comparing MAC Approaches</vt:lpstr>
      <vt:lpstr>Summarizing and Comparing MAC Approaches</vt:lpstr>
      <vt:lpstr>Summary</vt:lpstr>
      <vt:lpstr>  Ethernet  </vt:lpstr>
      <vt:lpstr>Contents</vt:lpstr>
      <vt:lpstr>IEEE 802 Standards</vt:lpstr>
      <vt:lpstr>The IEEE 802 Standards</vt:lpstr>
      <vt:lpstr>IEEE 802 Standards</vt:lpstr>
      <vt:lpstr>Active 802 Working Groups</vt:lpstr>
      <vt:lpstr>Ethernet  ... an Example of a LAN Standard</vt:lpstr>
      <vt:lpstr>A Bit of History…</vt:lpstr>
      <vt:lpstr>IEEE 802.3 MAC:  Ethernet</vt:lpstr>
      <vt:lpstr>IEEE 802.3 Original Parameters</vt:lpstr>
      <vt:lpstr>Ethernet Cable and Frame Lengths</vt:lpstr>
      <vt:lpstr>Ethernet Retransmission</vt:lpstr>
      <vt:lpstr>IEEE 802.3 MAC Frame</vt:lpstr>
      <vt:lpstr>IEEE 802.3 MAC Frame</vt:lpstr>
      <vt:lpstr>IEEE 802.3 MAC Frame</vt:lpstr>
      <vt:lpstr>DIX Ethernet II Frame Structure</vt:lpstr>
      <vt:lpstr>IEEE 802.3 Physical Layer</vt:lpstr>
      <vt:lpstr>Fast Ethernet</vt:lpstr>
      <vt:lpstr>Gigabit Ethernet</vt:lpstr>
      <vt:lpstr>10 Gigabit Ethernet</vt:lpstr>
      <vt:lpstr>Example Ethernet Deployment</vt:lpstr>
      <vt:lpstr>LAN Bridges and Ethernet Switches (Section 6.11 in the course text)</vt:lpstr>
      <vt:lpstr>Interconnecting Networks</vt:lpstr>
      <vt:lpstr>What is a Switch?</vt:lpstr>
      <vt:lpstr>Hubs vs Bridges</vt:lpstr>
      <vt:lpstr>Transparent Bridges</vt:lpstr>
      <vt:lpstr>Transparent Bridges</vt:lpstr>
      <vt:lpstr>An Example: Creating Forwarding Tables  </vt:lpstr>
      <vt:lpstr>S1→S5</vt:lpstr>
      <vt:lpstr>S3→S2</vt:lpstr>
      <vt:lpstr>S4S3</vt:lpstr>
      <vt:lpstr>S2S1</vt:lpstr>
      <vt:lpstr>Adaptive Learning</vt:lpstr>
      <vt:lpstr>Avoiding Loops</vt:lpstr>
      <vt:lpstr>Spanning Tree Algorithm</vt:lpstr>
      <vt:lpstr>Slide 76</vt:lpstr>
      <vt:lpstr>Slide 77</vt:lpstr>
      <vt:lpstr>Slide 78</vt:lpstr>
      <vt:lpstr>Slide 79</vt:lpstr>
      <vt:lpstr>Slide 80</vt:lpstr>
      <vt:lpstr>Summary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</dc:title>
  <dc:creator>VisualBasic6.0</dc:creator>
  <cp:lastModifiedBy>woollesi</cp:lastModifiedBy>
  <cp:revision>300</cp:revision>
  <dcterms:created xsi:type="dcterms:W3CDTF">1995-06-02T22:16:36Z</dcterms:created>
  <dcterms:modified xsi:type="dcterms:W3CDTF">2014-12-11T15:08:26Z</dcterms:modified>
</cp:coreProperties>
</file>