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Default Extension="bin" ContentType="application/vnd.openxmlformats-officedocument.oleObject"/>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64" r:id="rId1"/>
  </p:sldMasterIdLst>
  <p:notesMasterIdLst>
    <p:notesMasterId r:id="rId12"/>
  </p:notesMasterIdLst>
  <p:handoutMasterIdLst>
    <p:handoutMasterId r:id="rId13"/>
  </p:handoutMasterIdLst>
  <p:sldIdLst>
    <p:sldId id="290" r:id="rId2"/>
    <p:sldId id="348" r:id="rId3"/>
    <p:sldId id="349" r:id="rId4"/>
    <p:sldId id="350" r:id="rId5"/>
    <p:sldId id="351" r:id="rId6"/>
    <p:sldId id="352" r:id="rId7"/>
    <p:sldId id="353" r:id="rId8"/>
    <p:sldId id="354" r:id="rId9"/>
    <p:sldId id="355" r:id="rId10"/>
    <p:sldId id="342" r:id="rId11"/>
  </p:sldIdLst>
  <p:sldSz cx="9144000" cy="6858000" type="overhead"/>
  <p:notesSz cx="6856413" cy="9750425"/>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showPr>
  <p:clrMru>
    <a:srgbClr val="33CC33"/>
    <a:srgbClr val="0000CC"/>
    <a:srgbClr val="CC33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36507" autoAdjust="0"/>
    <p:restoredTop sz="90929"/>
  </p:normalViewPr>
  <p:slideViewPr>
    <p:cSldViewPr>
      <p:cViewPr varScale="1">
        <p:scale>
          <a:sx n="106" d="100"/>
          <a:sy n="106" d="100"/>
        </p:scale>
        <p:origin x="-492" y="-96"/>
      </p:cViewPr>
      <p:guideLst>
        <p:guide orient="horz" pos="2160"/>
        <p:guide pos="2880"/>
      </p:guideLst>
    </p:cSldViewPr>
  </p:slideViewPr>
  <p:outlineViewPr>
    <p:cViewPr>
      <p:scale>
        <a:sx n="33" d="100"/>
        <a:sy n="33" d="100"/>
      </p:scale>
      <p:origin x="0" y="0"/>
    </p:cViewPr>
    <p:sldLst>
      <p:sld r:id="rId1" collapse="1"/>
    </p:sldLst>
  </p:outlineViewPr>
  <p:notesTextViewPr>
    <p:cViewPr>
      <p:scale>
        <a:sx n="100" d="100"/>
        <a:sy n="100" d="100"/>
      </p:scale>
      <p:origin x="0" y="0"/>
    </p:cViewPr>
  </p:notesTextViewPr>
  <p:sorterViewPr>
    <p:cViewPr>
      <p:scale>
        <a:sx n="100" d="100"/>
        <a:sy n="100"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_rels/viewProps.xml.rels><?xml version="1.0" encoding="UTF-8" standalone="yes"?>
<Relationships xmlns="http://schemas.openxmlformats.org/package/2006/relationships"><Relationship Id="rId1" Type="http://schemas.openxmlformats.org/officeDocument/2006/relationships/slide" Target="slides/slide10.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image" Target="../media/image3.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0" y="0"/>
            <a:ext cx="2971800" cy="487363"/>
          </a:xfrm>
          <a:prstGeom prst="rect">
            <a:avLst/>
          </a:prstGeom>
          <a:noFill/>
          <a:ln w="9525">
            <a:noFill/>
            <a:miter lim="800000"/>
            <a:headEnd/>
            <a:tailEnd/>
          </a:ln>
          <a:effectLst/>
        </p:spPr>
        <p:txBody>
          <a:bodyPr vert="horz" wrap="square" lIns="18957" tIns="0" rIns="18957" bIns="0" numCol="1" anchor="t" anchorCtr="0" compatLnSpc="1">
            <a:prstTxWarp prst="textNoShape">
              <a:avLst/>
            </a:prstTxWarp>
          </a:bodyPr>
          <a:lstStyle>
            <a:lvl1pPr defTabSz="909638" eaLnBrk="0" hangingPunct="0">
              <a:defRPr sz="1000" i="1"/>
            </a:lvl1pPr>
          </a:lstStyle>
          <a:p>
            <a:pPr>
              <a:defRPr/>
            </a:pPr>
            <a:endParaRPr lang="en-US"/>
          </a:p>
        </p:txBody>
      </p:sp>
      <p:sp>
        <p:nvSpPr>
          <p:cNvPr id="2051" name="Rectangle 3"/>
          <p:cNvSpPr>
            <a:spLocks noGrp="1" noChangeArrowheads="1"/>
          </p:cNvSpPr>
          <p:nvPr>
            <p:ph type="dt" idx="1"/>
          </p:nvPr>
        </p:nvSpPr>
        <p:spPr bwMode="auto">
          <a:xfrm>
            <a:off x="3884613" y="0"/>
            <a:ext cx="2971800" cy="487363"/>
          </a:xfrm>
          <a:prstGeom prst="rect">
            <a:avLst/>
          </a:prstGeom>
          <a:noFill/>
          <a:ln w="9525">
            <a:noFill/>
            <a:miter lim="800000"/>
            <a:headEnd/>
            <a:tailEnd/>
          </a:ln>
          <a:effectLst/>
        </p:spPr>
        <p:txBody>
          <a:bodyPr vert="horz" wrap="square" lIns="18957" tIns="0" rIns="18957" bIns="0" numCol="1" anchor="t" anchorCtr="0" compatLnSpc="1">
            <a:prstTxWarp prst="textNoShape">
              <a:avLst/>
            </a:prstTxWarp>
          </a:bodyPr>
          <a:lstStyle>
            <a:lvl1pPr algn="r" defTabSz="909638" eaLnBrk="0" hangingPunct="0">
              <a:defRPr sz="1000" i="1"/>
            </a:lvl1pPr>
          </a:lstStyle>
          <a:p>
            <a:pPr>
              <a:defRPr/>
            </a:pPr>
            <a:endParaRPr lang="en-US"/>
          </a:p>
        </p:txBody>
      </p:sp>
      <p:sp>
        <p:nvSpPr>
          <p:cNvPr id="14340" name="Rectangle 4"/>
          <p:cNvSpPr>
            <a:spLocks noChangeArrowheads="1" noTextEdit="1"/>
          </p:cNvSpPr>
          <p:nvPr>
            <p:ph type="sldImg" idx="2"/>
          </p:nvPr>
        </p:nvSpPr>
        <p:spPr bwMode="auto">
          <a:xfrm>
            <a:off x="1000125" y="738188"/>
            <a:ext cx="4856163" cy="3641725"/>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14400" y="4632325"/>
            <a:ext cx="5027613" cy="4386263"/>
          </a:xfrm>
          <a:prstGeom prst="rect">
            <a:avLst/>
          </a:prstGeom>
          <a:noFill/>
          <a:ln w="9525">
            <a:noFill/>
            <a:miter lim="800000"/>
            <a:headEnd/>
            <a:tailEnd/>
          </a:ln>
          <a:effectLst/>
        </p:spPr>
        <p:txBody>
          <a:bodyPr vert="horz" wrap="square" lIns="91631" tIns="45817" rIns="91631" bIns="45817"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0" y="9263063"/>
            <a:ext cx="2971800" cy="487362"/>
          </a:xfrm>
          <a:prstGeom prst="rect">
            <a:avLst/>
          </a:prstGeom>
          <a:noFill/>
          <a:ln w="9525">
            <a:noFill/>
            <a:miter lim="800000"/>
            <a:headEnd/>
            <a:tailEnd/>
          </a:ln>
          <a:effectLst/>
        </p:spPr>
        <p:txBody>
          <a:bodyPr vert="horz" wrap="square" lIns="18957" tIns="0" rIns="18957" bIns="0" numCol="1" anchor="b" anchorCtr="0" compatLnSpc="1">
            <a:prstTxWarp prst="textNoShape">
              <a:avLst/>
            </a:prstTxWarp>
          </a:bodyPr>
          <a:lstStyle>
            <a:lvl1pPr defTabSz="909638" eaLnBrk="0" hangingPunct="0">
              <a:defRPr sz="1000" i="1"/>
            </a:lvl1pPr>
          </a:lstStyle>
          <a:p>
            <a:pPr>
              <a:defRPr/>
            </a:pPr>
            <a:endParaRPr lang="en-US"/>
          </a:p>
        </p:txBody>
      </p:sp>
      <p:sp>
        <p:nvSpPr>
          <p:cNvPr id="2055" name="Rectangle 7"/>
          <p:cNvSpPr>
            <a:spLocks noGrp="1" noChangeArrowheads="1"/>
          </p:cNvSpPr>
          <p:nvPr>
            <p:ph type="sldNum" sz="quarter" idx="5"/>
          </p:nvPr>
        </p:nvSpPr>
        <p:spPr bwMode="auto">
          <a:xfrm>
            <a:off x="3884613" y="9263063"/>
            <a:ext cx="2971800" cy="487362"/>
          </a:xfrm>
          <a:prstGeom prst="rect">
            <a:avLst/>
          </a:prstGeom>
          <a:noFill/>
          <a:ln w="9525">
            <a:noFill/>
            <a:miter lim="800000"/>
            <a:headEnd/>
            <a:tailEnd/>
          </a:ln>
          <a:effectLst/>
        </p:spPr>
        <p:txBody>
          <a:bodyPr vert="horz" wrap="square" lIns="18957" tIns="0" rIns="18957" bIns="0" numCol="1" anchor="b" anchorCtr="0" compatLnSpc="1">
            <a:prstTxWarp prst="textNoShape">
              <a:avLst/>
            </a:prstTxWarp>
          </a:bodyPr>
          <a:lstStyle>
            <a:lvl1pPr algn="r" defTabSz="909638" eaLnBrk="0" hangingPunct="0">
              <a:defRPr sz="1000" i="1"/>
            </a:lvl1pPr>
          </a:lstStyle>
          <a:p>
            <a:pPr>
              <a:defRPr/>
            </a:pPr>
            <a:fld id="{16528080-0779-442D-B733-26B13AF9EED2}"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noFill/>
        </p:spPr>
        <p:txBody>
          <a:bodyPr/>
          <a:lstStyle/>
          <a:p>
            <a:fld id="{6895AECE-7C76-4691-B2D9-F35C300BAB4B}" type="slidenum">
              <a:rPr lang="en-US" smtClean="0"/>
              <a:pPr/>
              <a:t>1</a:t>
            </a:fld>
            <a:endParaRPr lang="en-US" smtClean="0"/>
          </a:p>
        </p:txBody>
      </p:sp>
      <p:sp>
        <p:nvSpPr>
          <p:cNvPr id="15363" name="Rectangle 2"/>
          <p:cNvSpPr>
            <a:spLocks noChangeArrowheads="1" noTextEdit="1"/>
          </p:cNvSpPr>
          <p:nvPr>
            <p:ph type="sldImg"/>
          </p:nvPr>
        </p:nvSpPr>
        <p:spPr>
          <a:xfrm>
            <a:off x="1000125" y="738188"/>
            <a:ext cx="4857750" cy="3643312"/>
          </a:xfrm>
          <a:ln/>
        </p:spPr>
      </p:sp>
      <p:sp>
        <p:nvSpPr>
          <p:cNvPr id="15364" name="Rectangle 3"/>
          <p:cNvSpPr>
            <a:spLocks noGrp="1" noChangeArrowheads="1"/>
          </p:cNvSpPr>
          <p:nvPr>
            <p:ph type="body" idx="1"/>
          </p:nvPr>
        </p:nvSpPr>
        <p:spPr>
          <a:xfrm>
            <a:off x="914400" y="4633913"/>
            <a:ext cx="5027613" cy="4384675"/>
          </a:xfrm>
          <a:noFill/>
          <a:ln/>
        </p:spPr>
        <p:txBody>
          <a:bodyPr/>
          <a:lstStyle/>
          <a:p>
            <a:endParaRPr lang="en-GB"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p>
            <a:fld id="{83A3073B-E04D-413E-8D8B-7D8BD43527C3}" type="slidenum">
              <a:rPr lang="en-US" smtClean="0"/>
              <a:pPr/>
              <a:t>2</a:t>
            </a:fld>
            <a:endParaRPr lang="en-US" smtClean="0"/>
          </a:p>
        </p:txBody>
      </p:sp>
      <p:sp>
        <p:nvSpPr>
          <p:cNvPr id="16387" name="Rectangle 2"/>
          <p:cNvSpPr>
            <a:spLocks noChangeArrowheads="1" noTextEdit="1"/>
          </p:cNvSpPr>
          <p:nvPr>
            <p:ph type="sldImg"/>
          </p:nvPr>
        </p:nvSpPr>
        <p:spPr>
          <a:ln/>
        </p:spPr>
      </p:sp>
      <p:sp>
        <p:nvSpPr>
          <p:cNvPr id="16388"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p:spPr>
        <p:txBody>
          <a:bodyPr/>
          <a:lstStyle/>
          <a:p>
            <a:fld id="{3429D3AC-568B-4743-953B-F3AF27E800F1}" type="slidenum">
              <a:rPr lang="en-US" smtClean="0"/>
              <a:pPr/>
              <a:t>10</a:t>
            </a:fld>
            <a:endParaRPr lang="en-US" smtClean="0"/>
          </a:p>
        </p:txBody>
      </p:sp>
      <p:sp>
        <p:nvSpPr>
          <p:cNvPr id="17411" name="Rectangle 2"/>
          <p:cNvSpPr>
            <a:spLocks noChangeArrowheads="1" noTextEdit="1"/>
          </p:cNvSpPr>
          <p:nvPr>
            <p:ph type="sldImg"/>
          </p:nvPr>
        </p:nvSpPr>
        <p:spPr>
          <a:xfrm>
            <a:off x="1000125" y="738188"/>
            <a:ext cx="4857750" cy="3643312"/>
          </a:xfrm>
          <a:ln/>
        </p:spPr>
      </p:sp>
      <p:sp>
        <p:nvSpPr>
          <p:cNvPr id="17412" name="Rectangle 3"/>
          <p:cNvSpPr>
            <a:spLocks noGrp="1" noChangeArrowheads="1"/>
          </p:cNvSpPr>
          <p:nvPr>
            <p:ph type="body" idx="1"/>
          </p:nvPr>
        </p:nvSpPr>
        <p:spPr>
          <a:xfrm>
            <a:off x="914400" y="4633913"/>
            <a:ext cx="5027613" cy="4384675"/>
          </a:xfrm>
          <a:noFill/>
          <a:ln/>
        </p:spPr>
        <p:txBody>
          <a:bodyPr/>
          <a:lstStyle/>
          <a:p>
            <a:endParaRPr lang="en-GB"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6"/>
          <p:cNvSpPr>
            <a:spLocks noChangeArrowheads="1"/>
          </p:cNvSpPr>
          <p:nvPr/>
        </p:nvSpPr>
        <p:spPr bwMode="auto">
          <a:xfrm>
            <a:off x="0" y="1524000"/>
            <a:ext cx="9144000" cy="3886200"/>
          </a:xfrm>
          <a:prstGeom prst="rect">
            <a:avLst/>
          </a:prstGeom>
          <a:gradFill rotWithShape="0">
            <a:gsLst>
              <a:gs pos="0">
                <a:srgbClr val="CCFFFF">
                  <a:gamma/>
                  <a:tint val="0"/>
                  <a:invGamma/>
                </a:srgbClr>
              </a:gs>
              <a:gs pos="50000">
                <a:srgbClr val="CCFFFF"/>
              </a:gs>
              <a:gs pos="100000">
                <a:srgbClr val="CCFFFF">
                  <a:gamma/>
                  <a:tint val="0"/>
                  <a:invGamma/>
                </a:srgbClr>
              </a:gs>
            </a:gsLst>
            <a:lin ang="5400000" scaled="1"/>
          </a:gradFill>
          <a:ln w="9525">
            <a:noFill/>
            <a:miter lim="800000"/>
            <a:headEnd/>
            <a:tailEnd/>
          </a:ln>
          <a:effectLst/>
        </p:spPr>
        <p:txBody>
          <a:bodyPr wrap="none" anchor="ctr"/>
          <a:lstStyle/>
          <a:p>
            <a:pPr>
              <a:defRPr/>
            </a:pPr>
            <a:endParaRPr lang="en-GB"/>
          </a:p>
        </p:txBody>
      </p:sp>
      <p:pic>
        <p:nvPicPr>
          <p:cNvPr id="5" name="Picture 5" descr="C:\Documents and Settings\begumf\My Documents\francey\1_work_progress\june_05\schools_powerpoint\ai_work_files\ub\ub_burgundy.png"/>
          <p:cNvPicPr>
            <a:picLocks noChangeAspect="1" noChangeArrowheads="1"/>
          </p:cNvPicPr>
          <p:nvPr/>
        </p:nvPicPr>
        <p:blipFill>
          <a:blip r:embed="rId2" cstate="print"/>
          <a:srcRect/>
          <a:stretch>
            <a:fillRect/>
          </a:stretch>
        </p:blipFill>
        <p:spPr bwMode="auto">
          <a:xfrm>
            <a:off x="-1588" y="-1588"/>
            <a:ext cx="9145588" cy="6862763"/>
          </a:xfrm>
          <a:prstGeom prst="rect">
            <a:avLst/>
          </a:prstGeom>
          <a:noFill/>
          <a:ln w="9525">
            <a:noFill/>
            <a:miter lim="800000"/>
            <a:headEnd/>
            <a:tailEnd/>
          </a:ln>
        </p:spPr>
      </p:pic>
      <p:sp>
        <p:nvSpPr>
          <p:cNvPr id="2051" name="Rectangle 3"/>
          <p:cNvSpPr>
            <a:spLocks noGrp="1" noChangeArrowheads="1"/>
          </p:cNvSpPr>
          <p:nvPr>
            <p:ph type="ctrTitle"/>
          </p:nvPr>
        </p:nvSpPr>
        <p:spPr>
          <a:xfrm>
            <a:off x="2097088" y="2478088"/>
            <a:ext cx="5218112" cy="1908175"/>
          </a:xfrm>
        </p:spPr>
        <p:txBody>
          <a:bodyPr/>
          <a:lstStyle>
            <a:lvl1pPr>
              <a:defRPr/>
            </a:lvl1pPr>
          </a:lstStyle>
          <a:p>
            <a:r>
              <a:rPr lang="en-US" dirty="0" smtClean="0"/>
              <a:t>Click to edit Master title style</a:t>
            </a:r>
            <a:endParaRPr lang="en-GB" dirty="0"/>
          </a:p>
        </p:txBody>
      </p:sp>
      <p:sp>
        <p:nvSpPr>
          <p:cNvPr id="2052" name="Rectangle 4"/>
          <p:cNvSpPr>
            <a:spLocks noGrp="1" noChangeArrowheads="1"/>
          </p:cNvSpPr>
          <p:nvPr>
            <p:ph type="subTitle" idx="1"/>
          </p:nvPr>
        </p:nvSpPr>
        <p:spPr>
          <a:xfrm>
            <a:off x="304800" y="5562600"/>
            <a:ext cx="8456613" cy="1065213"/>
          </a:xfrm>
        </p:spPr>
        <p:txBody>
          <a:bodyPr/>
          <a:lstStyle>
            <a:lvl1pPr marL="0" indent="0" algn="r">
              <a:buFont typeface="Wingdings" pitchFamily="2" charset="2"/>
              <a:buNone/>
              <a:defRPr/>
            </a:lvl1pPr>
          </a:lstStyle>
          <a:p>
            <a:r>
              <a:rPr lang="en-US" dirty="0" smtClean="0"/>
              <a:t>Click to edit Master subtitle style</a:t>
            </a:r>
            <a:endParaRPr lang="en-GB"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72250" y="0"/>
            <a:ext cx="1962150" cy="609600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0"/>
            <a:ext cx="5734050" cy="6096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hart" preserve="1">
  <p:cSld name="Title, Text and Chart">
    <p:spTree>
      <p:nvGrpSpPr>
        <p:cNvPr id="1" name=""/>
        <p:cNvGrpSpPr/>
        <p:nvPr/>
      </p:nvGrpSpPr>
      <p:grpSpPr>
        <a:xfrm>
          <a:off x="0" y="0"/>
          <a:ext cx="0" cy="0"/>
          <a:chOff x="0" y="0"/>
          <a:chExt cx="0" cy="0"/>
        </a:xfrm>
      </p:grpSpPr>
      <p:sp>
        <p:nvSpPr>
          <p:cNvPr id="2" name="Title 1"/>
          <p:cNvSpPr>
            <a:spLocks noGrp="1"/>
          </p:cNvSpPr>
          <p:nvPr>
            <p:ph type="title"/>
          </p:nvPr>
        </p:nvSpPr>
        <p:spPr>
          <a:xfrm>
            <a:off x="685800" y="0"/>
            <a:ext cx="7772400" cy="914400"/>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685800" y="914400"/>
            <a:ext cx="3848100" cy="5181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hart Placeholder 3"/>
          <p:cNvSpPr>
            <a:spLocks noGrp="1"/>
          </p:cNvSpPr>
          <p:nvPr>
            <p:ph type="chart" sz="half" idx="2"/>
          </p:nvPr>
        </p:nvSpPr>
        <p:spPr>
          <a:xfrm>
            <a:off x="4686300" y="914400"/>
            <a:ext cx="3848100" cy="5181600"/>
          </a:xfrm>
        </p:spPr>
        <p:txBody>
          <a:bodyPr/>
          <a:lstStyle/>
          <a:p>
            <a:pPr lvl="0"/>
            <a:r>
              <a:rPr lang="en-US" noProof="0" smtClean="0"/>
              <a:t>Click icon to add chart</a:t>
            </a:r>
            <a:endParaRPr lang="en-GB" noProof="0" smtClean="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clipArtAndTx" preserve="1">
  <p:cSld name="Title, Clip 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685800" y="0"/>
            <a:ext cx="7772400" cy="914400"/>
          </a:xfrm>
        </p:spPr>
        <p:txBody>
          <a:bodyPr/>
          <a:lstStyle/>
          <a:p>
            <a:r>
              <a:rPr lang="en-US" smtClean="0"/>
              <a:t>Click to edit Master title style</a:t>
            </a:r>
            <a:endParaRPr lang="en-GB"/>
          </a:p>
        </p:txBody>
      </p:sp>
      <p:sp>
        <p:nvSpPr>
          <p:cNvPr id="3" name="ClipArt Placeholder 2"/>
          <p:cNvSpPr>
            <a:spLocks noGrp="1"/>
          </p:cNvSpPr>
          <p:nvPr>
            <p:ph type="clipArt" sz="half" idx="1"/>
          </p:nvPr>
        </p:nvSpPr>
        <p:spPr>
          <a:xfrm>
            <a:off x="685800" y="914400"/>
            <a:ext cx="3848100" cy="5181600"/>
          </a:xfrm>
        </p:spPr>
        <p:txBody>
          <a:bodyPr/>
          <a:lstStyle/>
          <a:p>
            <a:pPr lvl="0"/>
            <a:r>
              <a:rPr lang="en-US" noProof="0" smtClean="0"/>
              <a:t>Click icon to add clip art</a:t>
            </a:r>
            <a:endParaRPr lang="en-GB" noProof="0" smtClean="0"/>
          </a:p>
        </p:txBody>
      </p:sp>
      <p:sp>
        <p:nvSpPr>
          <p:cNvPr id="4" name="Text Placeholder 3"/>
          <p:cNvSpPr>
            <a:spLocks noGrp="1"/>
          </p:cNvSpPr>
          <p:nvPr>
            <p:ph type="body" sz="half" idx="2"/>
          </p:nvPr>
        </p:nvSpPr>
        <p:spPr>
          <a:xfrm>
            <a:off x="4686300" y="914400"/>
            <a:ext cx="3848100" cy="5181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TextBox 3"/>
          <p:cNvSpPr txBox="1"/>
          <p:nvPr userDrawn="1"/>
        </p:nvSpPr>
        <p:spPr>
          <a:xfrm>
            <a:off x="7858125" y="6286500"/>
            <a:ext cx="1143000" cy="461963"/>
          </a:xfrm>
          <a:prstGeom prst="rect">
            <a:avLst/>
          </a:prstGeom>
          <a:noFill/>
        </p:spPr>
        <p:txBody>
          <a:bodyPr>
            <a:spAutoFit/>
          </a:bodyPr>
          <a:lstStyle/>
          <a:p>
            <a:pPr algn="r">
              <a:defRPr/>
            </a:pPr>
            <a:fld id="{91E40016-A243-41DF-9BCC-625A52963803}" type="slidenum">
              <a:rPr lang="en-GB"/>
              <a:pPr algn="r">
                <a:defRPr/>
              </a:pPr>
              <a:t>‹#›</a:t>
            </a:fld>
            <a:endParaRPr lang="en-GB" dirty="0"/>
          </a:p>
        </p:txBody>
      </p:sp>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914400"/>
            <a:ext cx="3848100"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86300" y="914400"/>
            <a:ext cx="3848100"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pic>
        <p:nvPicPr>
          <p:cNvPr id="2050" name="Picture 7" descr="C:\Documents and Settings\begumf\My Documents\francey\1_work_progress\june_05\schools_powerpoint\ai_work_files\word_marque\wordmarque_burgundy.png"/>
          <p:cNvPicPr>
            <a:picLocks noChangeAspect="1" noChangeArrowheads="1"/>
          </p:cNvPicPr>
          <p:nvPr/>
        </p:nvPicPr>
        <p:blipFill>
          <a:blip r:embed="rId15" cstate="print"/>
          <a:srcRect/>
          <a:stretch>
            <a:fillRect/>
          </a:stretch>
        </p:blipFill>
        <p:spPr bwMode="auto">
          <a:xfrm>
            <a:off x="0" y="6110288"/>
            <a:ext cx="1676400" cy="747712"/>
          </a:xfrm>
          <a:prstGeom prst="rect">
            <a:avLst/>
          </a:prstGeom>
          <a:noFill/>
          <a:ln w="9525">
            <a:noFill/>
            <a:miter lim="800000"/>
            <a:headEnd/>
            <a:tailEnd/>
          </a:ln>
        </p:spPr>
      </p:pic>
      <p:sp>
        <p:nvSpPr>
          <p:cNvPr id="2051" name="Rectangle 2"/>
          <p:cNvSpPr>
            <a:spLocks noGrp="1" noChangeArrowheads="1"/>
          </p:cNvSpPr>
          <p:nvPr>
            <p:ph type="title"/>
          </p:nvPr>
        </p:nvSpPr>
        <p:spPr bwMode="auto">
          <a:xfrm>
            <a:off x="685800" y="0"/>
            <a:ext cx="7772400" cy="9144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GB" smtClean="0"/>
          </a:p>
        </p:txBody>
      </p:sp>
      <p:sp>
        <p:nvSpPr>
          <p:cNvPr id="2052" name="Rectangle 3"/>
          <p:cNvSpPr>
            <a:spLocks noGrp="1" noChangeArrowheads="1"/>
          </p:cNvSpPr>
          <p:nvPr>
            <p:ph type="body" idx="1"/>
          </p:nvPr>
        </p:nvSpPr>
        <p:spPr bwMode="auto">
          <a:xfrm>
            <a:off x="685800" y="914400"/>
            <a:ext cx="7848600" cy="5181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smtClean="0"/>
          </a:p>
        </p:txBody>
      </p:sp>
    </p:spTree>
  </p:cSld>
  <p:clrMap bg1="lt1" tx1="dk1" bg2="lt2" tx2="dk2" accent1="accent1" accent2="accent2" accent3="accent3" accent4="accent4" accent5="accent5" accent6="accent6" hlink="hlink" folHlink="folHlink"/>
  <p:sldLayoutIdLst>
    <p:sldLayoutId id="2147483781" r:id="rId1"/>
    <p:sldLayoutId id="2147483782" r:id="rId2"/>
    <p:sldLayoutId id="2147483770" r:id="rId3"/>
    <p:sldLayoutId id="2147483771" r:id="rId4"/>
    <p:sldLayoutId id="2147483772" r:id="rId5"/>
    <p:sldLayoutId id="2147483773" r:id="rId6"/>
    <p:sldLayoutId id="2147483774" r:id="rId7"/>
    <p:sldLayoutId id="2147483775" r:id="rId8"/>
    <p:sldLayoutId id="2147483776" r:id="rId9"/>
    <p:sldLayoutId id="2147483777" r:id="rId10"/>
    <p:sldLayoutId id="2147483778" r:id="rId11"/>
    <p:sldLayoutId id="2147483779" r:id="rId12"/>
    <p:sldLayoutId id="2147483780" r:id="rId13"/>
  </p:sldLayoutIdLst>
  <p:hf hdr="0" ftr="0" dt="0"/>
  <p:txStyles>
    <p:titleStyle>
      <a:lvl1pPr algn="l" rtl="0" eaLnBrk="0" fontAlgn="base" hangingPunct="0">
        <a:spcBef>
          <a:spcPct val="0"/>
        </a:spcBef>
        <a:spcAft>
          <a:spcPct val="0"/>
        </a:spcAft>
        <a:defRPr sz="3600">
          <a:solidFill>
            <a:schemeClr val="tx2"/>
          </a:solidFill>
          <a:latin typeface="+mj-lt"/>
          <a:ea typeface="+mj-ea"/>
          <a:cs typeface="+mj-cs"/>
        </a:defRPr>
      </a:lvl1pPr>
      <a:lvl2pPr algn="l" rtl="0" eaLnBrk="0" fontAlgn="base" hangingPunct="0">
        <a:spcBef>
          <a:spcPct val="0"/>
        </a:spcBef>
        <a:spcAft>
          <a:spcPct val="0"/>
        </a:spcAft>
        <a:defRPr sz="3600">
          <a:solidFill>
            <a:schemeClr val="tx2"/>
          </a:solidFill>
          <a:latin typeface="Times New Roman" charset="0"/>
        </a:defRPr>
      </a:lvl2pPr>
      <a:lvl3pPr algn="l" rtl="0" eaLnBrk="0" fontAlgn="base" hangingPunct="0">
        <a:spcBef>
          <a:spcPct val="0"/>
        </a:spcBef>
        <a:spcAft>
          <a:spcPct val="0"/>
        </a:spcAft>
        <a:defRPr sz="3600">
          <a:solidFill>
            <a:schemeClr val="tx2"/>
          </a:solidFill>
          <a:latin typeface="Times New Roman" charset="0"/>
        </a:defRPr>
      </a:lvl3pPr>
      <a:lvl4pPr algn="l" rtl="0" eaLnBrk="0" fontAlgn="base" hangingPunct="0">
        <a:spcBef>
          <a:spcPct val="0"/>
        </a:spcBef>
        <a:spcAft>
          <a:spcPct val="0"/>
        </a:spcAft>
        <a:defRPr sz="3600">
          <a:solidFill>
            <a:schemeClr val="tx2"/>
          </a:solidFill>
          <a:latin typeface="Times New Roman" charset="0"/>
        </a:defRPr>
      </a:lvl4pPr>
      <a:lvl5pPr algn="l" rtl="0" eaLnBrk="0" fontAlgn="base" hangingPunct="0">
        <a:spcBef>
          <a:spcPct val="0"/>
        </a:spcBef>
        <a:spcAft>
          <a:spcPct val="0"/>
        </a:spcAft>
        <a:defRPr sz="3600">
          <a:solidFill>
            <a:schemeClr val="tx2"/>
          </a:solidFill>
          <a:latin typeface="Times New Roman" charset="0"/>
        </a:defRPr>
      </a:lvl5pPr>
      <a:lvl6pPr marL="457200" algn="l" rtl="0" eaLnBrk="1" fontAlgn="base" hangingPunct="1">
        <a:spcBef>
          <a:spcPct val="0"/>
        </a:spcBef>
        <a:spcAft>
          <a:spcPct val="0"/>
        </a:spcAft>
        <a:defRPr sz="3600">
          <a:solidFill>
            <a:schemeClr val="tx2"/>
          </a:solidFill>
          <a:latin typeface="Times New Roman" charset="0"/>
        </a:defRPr>
      </a:lvl6pPr>
      <a:lvl7pPr marL="914400" algn="l" rtl="0" eaLnBrk="1" fontAlgn="base" hangingPunct="1">
        <a:spcBef>
          <a:spcPct val="0"/>
        </a:spcBef>
        <a:spcAft>
          <a:spcPct val="0"/>
        </a:spcAft>
        <a:defRPr sz="3600">
          <a:solidFill>
            <a:schemeClr val="tx2"/>
          </a:solidFill>
          <a:latin typeface="Times New Roman" charset="0"/>
        </a:defRPr>
      </a:lvl7pPr>
      <a:lvl8pPr marL="1371600" algn="l" rtl="0" eaLnBrk="1" fontAlgn="base" hangingPunct="1">
        <a:spcBef>
          <a:spcPct val="0"/>
        </a:spcBef>
        <a:spcAft>
          <a:spcPct val="0"/>
        </a:spcAft>
        <a:defRPr sz="3600">
          <a:solidFill>
            <a:schemeClr val="tx2"/>
          </a:solidFill>
          <a:latin typeface="Times New Roman" charset="0"/>
        </a:defRPr>
      </a:lvl8pPr>
      <a:lvl9pPr marL="1828800" algn="l" rtl="0" eaLnBrk="1" fontAlgn="base" hangingPunct="1">
        <a:spcBef>
          <a:spcPct val="0"/>
        </a:spcBef>
        <a:spcAft>
          <a:spcPct val="0"/>
        </a:spcAft>
        <a:defRPr sz="3600">
          <a:solidFill>
            <a:schemeClr val="tx2"/>
          </a:solidFill>
          <a:latin typeface="Times New Roman" charset="0"/>
        </a:defRPr>
      </a:lvl9pPr>
    </p:titleStyle>
    <p:bodyStyle>
      <a:lvl1pPr marL="342900" indent="-342900" algn="l" rtl="0" eaLnBrk="0" fontAlgn="base" hangingPunct="0">
        <a:spcBef>
          <a:spcPct val="20000"/>
        </a:spcBef>
        <a:spcAft>
          <a:spcPct val="0"/>
        </a:spcAft>
        <a:buClr>
          <a:schemeClr val="tx2"/>
        </a:buClr>
        <a:buSzPct val="80000"/>
        <a:buFont typeface="Wingdings" pitchFamily="2" charset="2"/>
        <a:buChar char="o"/>
        <a:defRPr sz="2000">
          <a:solidFill>
            <a:schemeClr val="tx1"/>
          </a:solidFill>
          <a:latin typeface="+mn-lt"/>
          <a:ea typeface="+mn-ea"/>
          <a:cs typeface="+mn-cs"/>
        </a:defRPr>
      </a:lvl1pPr>
      <a:lvl2pPr marL="742950" indent="-285750" algn="l" rtl="0" eaLnBrk="0" fontAlgn="base" hangingPunct="0">
        <a:spcBef>
          <a:spcPct val="20000"/>
        </a:spcBef>
        <a:spcAft>
          <a:spcPct val="0"/>
        </a:spcAft>
        <a:buClr>
          <a:schemeClr val="tx2"/>
        </a:buClr>
        <a:buChar char="–"/>
        <a:defRPr sz="2000">
          <a:solidFill>
            <a:schemeClr val="tx1"/>
          </a:solidFill>
          <a:latin typeface="+mn-lt"/>
        </a:defRPr>
      </a:lvl2pPr>
      <a:lvl3pPr marL="1143000" indent="-228600" algn="l" rtl="0" eaLnBrk="0" fontAlgn="base" hangingPunct="0">
        <a:spcBef>
          <a:spcPct val="20000"/>
        </a:spcBef>
        <a:spcAft>
          <a:spcPct val="0"/>
        </a:spcAft>
        <a:buClr>
          <a:schemeClr val="tx2"/>
        </a:buClr>
        <a:buSzPct val="65000"/>
        <a:buFont typeface="Wingdings" pitchFamily="2" charset="2"/>
        <a:buChar char="o"/>
        <a:defRPr sz="2000">
          <a:solidFill>
            <a:schemeClr val="tx1"/>
          </a:solidFill>
          <a:latin typeface="+mn-lt"/>
        </a:defRPr>
      </a:lvl3pPr>
      <a:lvl4pPr marL="1600200" indent="-228600" algn="l" rtl="0" eaLnBrk="0" fontAlgn="base" hangingPunct="0">
        <a:spcBef>
          <a:spcPct val="20000"/>
        </a:spcBef>
        <a:spcAft>
          <a:spcPct val="0"/>
        </a:spcAft>
        <a:buClr>
          <a:schemeClr val="tx2"/>
        </a:buClr>
        <a:buSzPct val="80000"/>
        <a:buChar char="–"/>
        <a:defRPr sz="2000">
          <a:solidFill>
            <a:schemeClr val="tx1"/>
          </a:solidFill>
          <a:latin typeface="+mn-lt"/>
        </a:defRPr>
      </a:lvl4pPr>
      <a:lvl5pPr marL="2057400" indent="-228600" algn="l" rtl="0" eaLnBrk="0" fontAlgn="base" hangingPunct="0">
        <a:spcBef>
          <a:spcPct val="20000"/>
        </a:spcBef>
        <a:spcAft>
          <a:spcPct val="0"/>
        </a:spcAft>
        <a:buClr>
          <a:schemeClr val="tx2"/>
        </a:buClr>
        <a:buSzPct val="90000"/>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SzPct val="90000"/>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SzPct val="90000"/>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SzPct val="90000"/>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SzPct val="90000"/>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hyperlink" Target="http://www.nytimes.com/" TargetMode="External"/><Relationship Id="rId4" Type="http://schemas.openxmlformats.org/officeDocument/2006/relationships/oleObject" Target="../embeddings/oleObject2.bin"/></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a:xfrm>
            <a:off x="1214438" y="2714625"/>
            <a:ext cx="6143625" cy="1643063"/>
          </a:xfrm>
          <a:noFill/>
        </p:spPr>
        <p:txBody>
          <a:bodyPr lIns="92075" tIns="46038" rIns="92075" bIns="46038"/>
          <a:lstStyle/>
          <a:p>
            <a:pPr algn="r" eaLnBrk="1" hangingPunct="1"/>
            <a:r>
              <a:rPr lang="en-US" sz="4000" b="1" smtClean="0"/>
              <a:t>Computer Networking</a:t>
            </a:r>
            <a:br>
              <a:rPr lang="en-US" sz="4000" b="1" smtClean="0"/>
            </a:br>
            <a:r>
              <a:rPr lang="en-US" sz="2400" smtClean="0"/>
              <a:t>Ethereal/Wireshark Packet Capture Example</a:t>
            </a:r>
            <a:endParaRPr lang="en-US" sz="4000" smtClean="0"/>
          </a:p>
        </p:txBody>
      </p:sp>
      <p:sp>
        <p:nvSpPr>
          <p:cNvPr id="5123" name="Rectangle 3"/>
          <p:cNvSpPr>
            <a:spLocks noGrp="1" noChangeArrowheads="1"/>
          </p:cNvSpPr>
          <p:nvPr>
            <p:ph type="subTitle" idx="1"/>
          </p:nvPr>
        </p:nvSpPr>
        <p:spPr>
          <a:xfrm>
            <a:off x="428625" y="5786438"/>
            <a:ext cx="8358188" cy="428625"/>
          </a:xfrm>
          <a:noFill/>
        </p:spPr>
        <p:txBody>
          <a:bodyPr lIns="92075" tIns="46038" rIns="92075" bIns="46038" anchor="ctr"/>
          <a:lstStyle/>
          <a:p>
            <a:pPr eaLnBrk="1" hangingPunct="1"/>
            <a:endParaRPr lang="en-US" sz="1600" smtClean="0"/>
          </a:p>
          <a:p>
            <a:pPr eaLnBrk="1" hangingPunct="1"/>
            <a:endParaRPr lang="en-US" sz="1600" smtClean="0"/>
          </a:p>
          <a:p>
            <a:pPr eaLnBrk="1" hangingPunct="1"/>
            <a:endParaRPr lang="en-US" sz="1600" b="1" u="sng" smtClean="0"/>
          </a:p>
          <a:p>
            <a:pPr eaLnBrk="1" hangingPunct="1"/>
            <a:endParaRPr lang="en-US" sz="2400" smtClean="0"/>
          </a:p>
          <a:p>
            <a:pPr eaLnBrk="1" hangingPunct="1"/>
            <a:r>
              <a:rPr lang="en-US" smtClean="0"/>
              <a:t>Dr Sandra I. Woolley</a:t>
            </a:r>
            <a:endParaRPr lang="en-US" sz="3200" smtClean="0"/>
          </a:p>
          <a:p>
            <a:pPr eaLnBrk="1" hangingPunct="1"/>
            <a:endParaRPr lang="en-US" sz="2400" smtClean="0"/>
          </a:p>
          <a:p>
            <a:pPr eaLnBrk="1" hangingPunct="1"/>
            <a:endParaRPr lang="en-US" sz="2400" smtClean="0"/>
          </a:p>
          <a:p>
            <a:pPr eaLnBrk="1" hangingPunct="1"/>
            <a:endParaRPr lang="en-US" sz="1600" b="1" u="sng" smtClean="0"/>
          </a:p>
          <a:p>
            <a:pPr eaLnBrk="1" hangingPunct="1"/>
            <a:endParaRPr lang="en-US" sz="1600" b="1" smtClean="0"/>
          </a:p>
        </p:txBody>
      </p:sp>
    </p:spTree>
  </p:cSld>
  <p:clrMapOvr>
    <a:masterClrMapping/>
  </p:clrMapOvr>
  <p:transition spd="slow"/>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2"/>
          <p:cNvSpPr>
            <a:spLocks noGrp="1"/>
          </p:cNvSpPr>
          <p:nvPr>
            <p:ph type="ctrTitle"/>
          </p:nvPr>
        </p:nvSpPr>
        <p:spPr/>
        <p:txBody>
          <a:bodyPr/>
          <a:lstStyle/>
          <a:p>
            <a:pPr algn="r" eaLnBrk="1" hangingPunct="1"/>
            <a:r>
              <a:rPr lang="en-GB" smtClean="0"/>
              <a:t>Thank You</a:t>
            </a:r>
          </a:p>
        </p:txBody>
      </p:sp>
    </p:spTree>
  </p:cSld>
  <p:clrMapOvr>
    <a:masterClrMapping/>
  </p:clrMapOvr>
  <p:transition spd="slow"/>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r>
              <a:rPr lang="en-GB" smtClean="0"/>
              <a:t>Ethereal/Wireshark Example</a:t>
            </a:r>
          </a:p>
        </p:txBody>
      </p:sp>
      <p:sp>
        <p:nvSpPr>
          <p:cNvPr id="6147" name="Rectangle 3"/>
          <p:cNvSpPr>
            <a:spLocks noGrp="1" noChangeArrowheads="1"/>
          </p:cNvSpPr>
          <p:nvPr>
            <p:ph type="body" idx="1"/>
          </p:nvPr>
        </p:nvSpPr>
        <p:spPr/>
        <p:txBody>
          <a:bodyPr/>
          <a:lstStyle/>
          <a:p>
            <a:r>
              <a:rPr lang="en-GB" smtClean="0"/>
              <a:t>Ethereal was a protocol analyzer that is now called Wireshark. It is used for opening passing network packets and exploring their contents.  It can be used to observe all passing packets for any users on the shared network connection. It is sometimes called a “packet sniffer”.  </a:t>
            </a:r>
          </a:p>
          <a:p>
            <a:endParaRPr lang="en-GB" smtClean="0"/>
          </a:p>
          <a:p>
            <a:r>
              <a:rPr lang="en-GB" smtClean="0"/>
              <a:t>The following slides are taken from the example in Chapter Two of the course textbook.  Note edition 2 of the book recommends use of Ethereal (we will use its replacement, Wireshark.)</a:t>
            </a:r>
          </a:p>
          <a:p>
            <a:endParaRPr lang="en-GB" smtClean="0"/>
          </a:p>
          <a:p>
            <a:r>
              <a:rPr lang="en-GB" smtClean="0"/>
              <a:t>The example summarises what happens when a user clicks on the nytimes url.  As well as providing a simple visual example of the processes and protocols involved in the delivery of web page information, the example serves as a good introduction to the protocol analyzer. </a:t>
            </a:r>
          </a:p>
          <a:p>
            <a:endParaRPr lang="en-GB"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26" name="Object 2"/>
          <p:cNvGraphicFramePr>
            <a:graphicFrameLocks noChangeAspect="1"/>
          </p:cNvGraphicFramePr>
          <p:nvPr/>
        </p:nvGraphicFramePr>
        <p:xfrm>
          <a:off x="1087438" y="1981200"/>
          <a:ext cx="1127125" cy="1143000"/>
        </p:xfrm>
        <a:graphic>
          <a:graphicData uri="http://schemas.openxmlformats.org/presentationml/2006/ole">
            <p:oleObj spid="_x0000_s1026" name="Clip" r:id="rId3" imgW="704905" imgH="714286" progId="MS_ClipArt_Gallery.2">
              <p:embed/>
            </p:oleObj>
          </a:graphicData>
        </a:graphic>
      </p:graphicFrame>
      <p:graphicFrame>
        <p:nvGraphicFramePr>
          <p:cNvPr id="1027" name="Object 3"/>
          <p:cNvGraphicFramePr>
            <a:graphicFrameLocks noChangeAspect="1"/>
          </p:cNvGraphicFramePr>
          <p:nvPr/>
        </p:nvGraphicFramePr>
        <p:xfrm>
          <a:off x="7335838" y="2133600"/>
          <a:ext cx="436562" cy="609600"/>
        </p:xfrm>
        <a:graphic>
          <a:graphicData uri="http://schemas.openxmlformats.org/presentationml/2006/ole">
            <p:oleObj spid="_x0000_s1027" name="Clip" r:id="rId4" imgW="2048040" imgH="2857680" progId="MS_ClipArt_Gallery.2">
              <p:embed/>
            </p:oleObj>
          </a:graphicData>
        </a:graphic>
      </p:graphicFrame>
      <p:sp>
        <p:nvSpPr>
          <p:cNvPr id="1028" name="Cloud"/>
          <p:cNvSpPr>
            <a:spLocks noChangeAspect="1" noEditPoints="1" noChangeArrowheads="1"/>
          </p:cNvSpPr>
          <p:nvPr/>
        </p:nvSpPr>
        <p:spPr bwMode="auto">
          <a:xfrm>
            <a:off x="2590800" y="1600200"/>
            <a:ext cx="3846513" cy="1600200"/>
          </a:xfrm>
          <a:custGeom>
            <a:avLst/>
            <a:gdLst>
              <a:gd name="T0" fmla="*/ 378358731 w 21600"/>
              <a:gd name="T1" fmla="*/ 2147483647 h 21600"/>
              <a:gd name="T2" fmla="*/ 2147483647 w 21600"/>
              <a:gd name="T3" fmla="*/ 2147483647 h 21600"/>
              <a:gd name="T4" fmla="*/ 2147483647 w 21600"/>
              <a:gd name="T5" fmla="*/ 2147483647 h 21600"/>
              <a:gd name="T6" fmla="*/ 2147483647 w 21600"/>
              <a:gd name="T7" fmla="*/ 502144505 h 21600"/>
              <a:gd name="T8" fmla="*/ 0 60000 65536"/>
              <a:gd name="T9" fmla="*/ 0 60000 65536"/>
              <a:gd name="T10" fmla="*/ 0 60000 65536"/>
              <a:gd name="T11" fmla="*/ 0 60000 65536"/>
              <a:gd name="T12" fmla="*/ 2977 w 21600"/>
              <a:gd name="T13" fmla="*/ 3262 h 21600"/>
              <a:gd name="T14" fmla="*/ 17087 w 21600"/>
              <a:gd name="T15" fmla="*/ 17337 h 21600"/>
            </a:gdLst>
            <a:ahLst/>
            <a:cxnLst>
              <a:cxn ang="T8">
                <a:pos x="T0" y="T1"/>
              </a:cxn>
              <a:cxn ang="T9">
                <a:pos x="T2" y="T3"/>
              </a:cxn>
              <a:cxn ang="T10">
                <a:pos x="T4" y="T5"/>
              </a:cxn>
              <a:cxn ang="T11">
                <a:pos x="T6" y="T7"/>
              </a:cxn>
            </a:cxnLst>
            <a:rect l="T12" t="T13" r="T14" b="T15"/>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chemeClr val="bg1"/>
          </a:solidFill>
          <a:ln w="12700">
            <a:solidFill>
              <a:schemeClr val="hlink"/>
            </a:solidFill>
            <a:miter lim="800000"/>
            <a:headEnd/>
            <a:tailEnd/>
          </a:ln>
        </p:spPr>
        <p:txBody>
          <a:bodyPr/>
          <a:lstStyle/>
          <a:p>
            <a:endParaRPr lang="en-GB"/>
          </a:p>
        </p:txBody>
      </p:sp>
      <p:sp>
        <p:nvSpPr>
          <p:cNvPr id="1029" name="Rectangle 5"/>
          <p:cNvSpPr>
            <a:spLocks noChangeArrowheads="1"/>
          </p:cNvSpPr>
          <p:nvPr/>
        </p:nvSpPr>
        <p:spPr bwMode="auto">
          <a:xfrm>
            <a:off x="533400" y="3733800"/>
            <a:ext cx="8229600" cy="2625725"/>
          </a:xfrm>
          <a:prstGeom prst="rect">
            <a:avLst/>
          </a:prstGeom>
          <a:noFill/>
          <a:ln w="9525">
            <a:noFill/>
            <a:miter lim="800000"/>
            <a:headEnd/>
            <a:tailEnd/>
          </a:ln>
        </p:spPr>
        <p:txBody>
          <a:bodyPr/>
          <a:lstStyle/>
          <a:p>
            <a:pPr marL="384175" indent="-384175">
              <a:lnSpc>
                <a:spcPct val="90000"/>
              </a:lnSpc>
              <a:spcBef>
                <a:spcPct val="20000"/>
              </a:spcBef>
              <a:buClr>
                <a:schemeClr val="tx2"/>
              </a:buClr>
              <a:buFontTx/>
              <a:buChar char="o"/>
            </a:pPr>
            <a:endParaRPr lang="en-US">
              <a:latin typeface="Comic Sans MS" pitchFamily="66" charset="0"/>
            </a:endParaRPr>
          </a:p>
        </p:txBody>
      </p:sp>
      <p:sp>
        <p:nvSpPr>
          <p:cNvPr id="1030" name="Rectangle 6"/>
          <p:cNvSpPr>
            <a:spLocks noGrp="1" noChangeArrowheads="1"/>
          </p:cNvSpPr>
          <p:nvPr>
            <p:ph type="title"/>
          </p:nvPr>
        </p:nvSpPr>
        <p:spPr/>
        <p:txBody>
          <a:bodyPr/>
          <a:lstStyle/>
          <a:p>
            <a:r>
              <a:rPr lang="en-US" smtClean="0"/>
              <a:t>Network Analyzer Example</a:t>
            </a:r>
          </a:p>
        </p:txBody>
      </p:sp>
      <p:sp>
        <p:nvSpPr>
          <p:cNvPr id="1031" name="Content Placeholder 9"/>
          <p:cNvSpPr>
            <a:spLocks noGrp="1"/>
          </p:cNvSpPr>
          <p:nvPr>
            <p:ph idx="1"/>
          </p:nvPr>
        </p:nvSpPr>
        <p:spPr/>
        <p:txBody>
          <a:bodyPr/>
          <a:lstStyle/>
          <a:p>
            <a:endParaRPr lang="en-US" smtClean="0"/>
          </a:p>
          <a:p>
            <a:endParaRPr lang="en-US" smtClean="0"/>
          </a:p>
          <a:p>
            <a:endParaRPr lang="en-US" smtClean="0"/>
          </a:p>
          <a:p>
            <a:endParaRPr lang="en-US" smtClean="0"/>
          </a:p>
          <a:p>
            <a:endParaRPr lang="en-US" smtClean="0"/>
          </a:p>
          <a:p>
            <a:endParaRPr lang="en-US" smtClean="0"/>
          </a:p>
          <a:p>
            <a:endParaRPr lang="en-US" smtClean="0"/>
          </a:p>
          <a:p>
            <a:endParaRPr lang="en-US" smtClean="0"/>
          </a:p>
          <a:p>
            <a:r>
              <a:rPr lang="en-US" smtClean="0"/>
              <a:t>Our user clicks on </a:t>
            </a:r>
            <a:r>
              <a:rPr lang="en-US" smtClean="0">
                <a:hlinkClick r:id="rId5"/>
              </a:rPr>
              <a:t>http://www.nytimes.com/</a:t>
            </a:r>
            <a:endParaRPr lang="en-US" smtClean="0"/>
          </a:p>
          <a:p>
            <a:r>
              <a:rPr lang="en-US" smtClean="0"/>
              <a:t>The network analyzer captures all frames observed by its NIC (network interface controller).</a:t>
            </a:r>
          </a:p>
          <a:p>
            <a:r>
              <a:rPr lang="en-US" smtClean="0"/>
              <a:t>The sequence of frames and their contents can be examined in detail down to individual bytes.</a:t>
            </a:r>
          </a:p>
          <a:p>
            <a:endParaRPr lang="en-GB" smtClean="0"/>
          </a:p>
        </p:txBody>
      </p:sp>
      <p:sp>
        <p:nvSpPr>
          <p:cNvPr id="1032" name="Text Box 7"/>
          <p:cNvSpPr txBox="1">
            <a:spLocks noChangeArrowheads="1"/>
          </p:cNvSpPr>
          <p:nvPr/>
        </p:nvSpPr>
        <p:spPr bwMode="auto">
          <a:xfrm>
            <a:off x="3794125" y="2046288"/>
            <a:ext cx="1392238" cy="519112"/>
          </a:xfrm>
          <a:prstGeom prst="rect">
            <a:avLst/>
          </a:prstGeom>
          <a:noFill/>
          <a:ln w="9525">
            <a:noFill/>
            <a:miter lim="800000"/>
            <a:headEnd/>
            <a:tailEnd/>
          </a:ln>
        </p:spPr>
        <p:txBody>
          <a:bodyPr wrap="none">
            <a:spAutoFit/>
          </a:bodyPr>
          <a:lstStyle/>
          <a:p>
            <a:r>
              <a:rPr lang="en-US" sz="2800">
                <a:latin typeface="Arial" charset="0"/>
              </a:rPr>
              <a:t>Internet</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en-US" smtClean="0"/>
              <a:t>Encapsulation Reminder</a:t>
            </a:r>
          </a:p>
        </p:txBody>
      </p:sp>
      <p:sp>
        <p:nvSpPr>
          <p:cNvPr id="7171" name="Rectangle 3"/>
          <p:cNvSpPr>
            <a:spLocks noChangeArrowheads="1"/>
          </p:cNvSpPr>
          <p:nvPr/>
        </p:nvSpPr>
        <p:spPr bwMode="auto">
          <a:xfrm>
            <a:off x="2238375" y="3386138"/>
            <a:ext cx="242888" cy="366712"/>
          </a:xfrm>
          <a:prstGeom prst="rect">
            <a:avLst/>
          </a:prstGeom>
          <a:noFill/>
          <a:ln w="12700">
            <a:noFill/>
            <a:miter lim="800000"/>
            <a:headEnd/>
            <a:tailEnd/>
          </a:ln>
        </p:spPr>
        <p:txBody>
          <a:bodyPr wrap="none" anchor="ctr"/>
          <a:lstStyle/>
          <a:p>
            <a:endParaRPr lang="en-GB"/>
          </a:p>
        </p:txBody>
      </p:sp>
      <p:sp>
        <p:nvSpPr>
          <p:cNvPr id="268292" name="AutoShape 4"/>
          <p:cNvSpPr>
            <a:spLocks noChangeArrowheads="1"/>
          </p:cNvSpPr>
          <p:nvPr/>
        </p:nvSpPr>
        <p:spPr bwMode="auto">
          <a:xfrm>
            <a:off x="6781800" y="2214563"/>
            <a:ext cx="201613" cy="382587"/>
          </a:xfrm>
          <a:prstGeom prst="downArrow">
            <a:avLst>
              <a:gd name="adj1" fmla="val 50000"/>
              <a:gd name="adj2" fmla="val 47441"/>
            </a:avLst>
          </a:prstGeom>
          <a:solidFill>
            <a:srgbClr val="FFFFFF"/>
          </a:solidFill>
          <a:ln w="12700">
            <a:solidFill>
              <a:schemeClr val="tx1"/>
            </a:solidFill>
            <a:miter lim="800000"/>
            <a:headEnd/>
            <a:tailEnd/>
          </a:ln>
        </p:spPr>
        <p:txBody>
          <a:bodyPr wrap="none" anchor="ctr"/>
          <a:lstStyle/>
          <a:p>
            <a:endParaRPr lang="en-GB"/>
          </a:p>
        </p:txBody>
      </p:sp>
      <p:sp>
        <p:nvSpPr>
          <p:cNvPr id="268293" name="AutoShape 5"/>
          <p:cNvSpPr>
            <a:spLocks noChangeArrowheads="1"/>
          </p:cNvSpPr>
          <p:nvPr/>
        </p:nvSpPr>
        <p:spPr bwMode="auto">
          <a:xfrm>
            <a:off x="6858000" y="3643313"/>
            <a:ext cx="201613" cy="382587"/>
          </a:xfrm>
          <a:prstGeom prst="downArrow">
            <a:avLst>
              <a:gd name="adj1" fmla="val 50000"/>
              <a:gd name="adj2" fmla="val 47441"/>
            </a:avLst>
          </a:prstGeom>
          <a:solidFill>
            <a:srgbClr val="FFFFFF"/>
          </a:solidFill>
          <a:ln w="12700">
            <a:solidFill>
              <a:schemeClr val="tx1"/>
            </a:solidFill>
            <a:miter lim="800000"/>
            <a:headEnd/>
            <a:tailEnd/>
          </a:ln>
        </p:spPr>
        <p:txBody>
          <a:bodyPr wrap="none" anchor="ctr"/>
          <a:lstStyle/>
          <a:p>
            <a:endParaRPr lang="en-GB"/>
          </a:p>
        </p:txBody>
      </p:sp>
      <p:sp>
        <p:nvSpPr>
          <p:cNvPr id="268294" name="Text Box 6"/>
          <p:cNvSpPr txBox="1">
            <a:spLocks noChangeArrowheads="1"/>
          </p:cNvSpPr>
          <p:nvPr/>
        </p:nvSpPr>
        <p:spPr bwMode="auto">
          <a:xfrm>
            <a:off x="228600" y="1981200"/>
            <a:ext cx="3048000" cy="1054100"/>
          </a:xfrm>
          <a:prstGeom prst="rect">
            <a:avLst/>
          </a:prstGeom>
          <a:solidFill>
            <a:schemeClr val="accent1">
              <a:lumMod val="85000"/>
            </a:schemeClr>
          </a:solidFill>
          <a:ln w="12700">
            <a:noFill/>
            <a:miter lim="800000"/>
            <a:headEnd/>
            <a:tailEnd/>
          </a:ln>
        </p:spPr>
        <p:txBody>
          <a:bodyPr anchor="ctr">
            <a:spAutoFit/>
          </a:bodyPr>
          <a:lstStyle/>
          <a:p>
            <a:pPr algn="ctr" eaLnBrk="0" hangingPunct="0">
              <a:spcBef>
                <a:spcPct val="50000"/>
              </a:spcBef>
              <a:defRPr/>
            </a:pPr>
            <a:r>
              <a:rPr lang="en-US" sz="2100">
                <a:latin typeface="Arial" charset="0"/>
              </a:rPr>
              <a:t>TCP Header contains source &amp; destination port numbers</a:t>
            </a:r>
          </a:p>
        </p:txBody>
      </p:sp>
      <p:sp>
        <p:nvSpPr>
          <p:cNvPr id="268295" name="Text Box 7"/>
          <p:cNvSpPr txBox="1">
            <a:spLocks noChangeArrowheads="1"/>
          </p:cNvSpPr>
          <p:nvPr/>
        </p:nvSpPr>
        <p:spPr bwMode="auto">
          <a:xfrm>
            <a:off x="228600" y="3200400"/>
            <a:ext cx="3048000" cy="1374775"/>
          </a:xfrm>
          <a:prstGeom prst="rect">
            <a:avLst/>
          </a:prstGeom>
          <a:solidFill>
            <a:schemeClr val="accent1">
              <a:lumMod val="85000"/>
            </a:schemeClr>
          </a:solidFill>
          <a:ln w="12700">
            <a:noFill/>
            <a:miter lim="800000"/>
            <a:headEnd/>
            <a:tailEnd/>
          </a:ln>
        </p:spPr>
        <p:txBody>
          <a:bodyPr anchor="ctr">
            <a:spAutoFit/>
          </a:bodyPr>
          <a:lstStyle/>
          <a:p>
            <a:pPr algn="ctr" eaLnBrk="0" hangingPunct="0">
              <a:spcBef>
                <a:spcPct val="50000"/>
              </a:spcBef>
              <a:defRPr/>
            </a:pPr>
            <a:r>
              <a:rPr lang="en-US" sz="2100">
                <a:latin typeface="Arial" charset="0"/>
              </a:rPr>
              <a:t>IP Header contains source and destination IP addresses;    transport protocol type </a:t>
            </a:r>
          </a:p>
        </p:txBody>
      </p:sp>
      <p:sp>
        <p:nvSpPr>
          <p:cNvPr id="7176" name="Rectangle 8"/>
          <p:cNvSpPr>
            <a:spLocks noChangeArrowheads="1"/>
          </p:cNvSpPr>
          <p:nvPr/>
        </p:nvSpPr>
        <p:spPr bwMode="auto">
          <a:xfrm>
            <a:off x="2085975" y="5214938"/>
            <a:ext cx="242888" cy="366712"/>
          </a:xfrm>
          <a:prstGeom prst="rect">
            <a:avLst/>
          </a:prstGeom>
          <a:noFill/>
          <a:ln w="12700">
            <a:noFill/>
            <a:miter lim="800000"/>
            <a:headEnd/>
            <a:tailEnd/>
          </a:ln>
        </p:spPr>
        <p:txBody>
          <a:bodyPr wrap="none" anchor="ctr"/>
          <a:lstStyle/>
          <a:p>
            <a:endParaRPr lang="en-GB"/>
          </a:p>
        </p:txBody>
      </p:sp>
      <p:sp>
        <p:nvSpPr>
          <p:cNvPr id="268297" name="AutoShape 9"/>
          <p:cNvSpPr>
            <a:spLocks noChangeArrowheads="1"/>
          </p:cNvSpPr>
          <p:nvPr/>
        </p:nvSpPr>
        <p:spPr bwMode="auto">
          <a:xfrm>
            <a:off x="6858000" y="5000625"/>
            <a:ext cx="201613" cy="382588"/>
          </a:xfrm>
          <a:prstGeom prst="downArrow">
            <a:avLst>
              <a:gd name="adj1" fmla="val 50000"/>
              <a:gd name="adj2" fmla="val 47441"/>
            </a:avLst>
          </a:prstGeom>
          <a:solidFill>
            <a:srgbClr val="FFFFFF"/>
          </a:solidFill>
          <a:ln w="12700">
            <a:solidFill>
              <a:schemeClr val="tx1"/>
            </a:solidFill>
            <a:miter lim="800000"/>
            <a:headEnd/>
            <a:tailEnd/>
          </a:ln>
        </p:spPr>
        <p:txBody>
          <a:bodyPr wrap="none" anchor="ctr"/>
          <a:lstStyle/>
          <a:p>
            <a:endParaRPr lang="en-GB"/>
          </a:p>
        </p:txBody>
      </p:sp>
      <p:sp>
        <p:nvSpPr>
          <p:cNvPr id="268298" name="Text Box 10"/>
          <p:cNvSpPr txBox="1">
            <a:spLocks noChangeArrowheads="1"/>
          </p:cNvSpPr>
          <p:nvPr/>
        </p:nvSpPr>
        <p:spPr bwMode="auto">
          <a:xfrm>
            <a:off x="228600" y="4724400"/>
            <a:ext cx="3276600" cy="1374775"/>
          </a:xfrm>
          <a:prstGeom prst="rect">
            <a:avLst/>
          </a:prstGeom>
          <a:solidFill>
            <a:schemeClr val="accent1">
              <a:lumMod val="85000"/>
            </a:schemeClr>
          </a:solidFill>
          <a:ln w="12700">
            <a:noFill/>
            <a:miter lim="800000"/>
            <a:headEnd/>
            <a:tailEnd/>
          </a:ln>
        </p:spPr>
        <p:txBody>
          <a:bodyPr anchor="ctr">
            <a:spAutoFit/>
          </a:bodyPr>
          <a:lstStyle/>
          <a:p>
            <a:pPr eaLnBrk="0" hangingPunct="0">
              <a:spcBef>
                <a:spcPct val="50000"/>
              </a:spcBef>
              <a:defRPr/>
            </a:pPr>
            <a:r>
              <a:rPr lang="en-US" sz="2100">
                <a:latin typeface="Arial" charset="0"/>
              </a:rPr>
              <a:t>Ethernet Header contains source &amp; destination MAC addresses;                 network protocol type</a:t>
            </a:r>
          </a:p>
        </p:txBody>
      </p:sp>
      <p:grpSp>
        <p:nvGrpSpPr>
          <p:cNvPr id="2" name="Group 11"/>
          <p:cNvGrpSpPr>
            <a:grpSpLocks/>
          </p:cNvGrpSpPr>
          <p:nvPr/>
        </p:nvGrpSpPr>
        <p:grpSpPr bwMode="auto">
          <a:xfrm>
            <a:off x="5994400" y="1452554"/>
            <a:ext cx="2082800" cy="619125"/>
            <a:chOff x="2928" y="336"/>
            <a:chExt cx="1312" cy="390"/>
          </a:xfrm>
          <a:solidFill>
            <a:schemeClr val="accent1">
              <a:lumMod val="85000"/>
            </a:schemeClr>
          </a:solidFill>
        </p:grpSpPr>
        <p:sp>
          <p:nvSpPr>
            <p:cNvPr id="6181" name="Rectangle 12"/>
            <p:cNvSpPr>
              <a:spLocks noChangeArrowheads="1"/>
            </p:cNvSpPr>
            <p:nvPr/>
          </p:nvSpPr>
          <p:spPr bwMode="auto">
            <a:xfrm>
              <a:off x="2928" y="336"/>
              <a:ext cx="1312" cy="390"/>
            </a:xfrm>
            <a:prstGeom prst="rect">
              <a:avLst/>
            </a:prstGeom>
            <a:grpFill/>
            <a:ln w="12700">
              <a:solidFill>
                <a:schemeClr val="tx1"/>
              </a:solidFill>
              <a:miter lim="800000"/>
              <a:headEnd/>
              <a:tailEnd/>
            </a:ln>
          </p:spPr>
          <p:txBody>
            <a:bodyPr lIns="90488" tIns="44450" rIns="90488" bIns="44450">
              <a:spAutoFit/>
            </a:bodyPr>
            <a:lstStyle/>
            <a:p>
              <a:pPr algn="ctr" eaLnBrk="0" hangingPunct="0">
                <a:defRPr/>
              </a:pPr>
              <a:endParaRPr lang="en-US" sz="1700">
                <a:latin typeface="Arial" charset="0"/>
              </a:endParaRPr>
            </a:p>
            <a:p>
              <a:pPr algn="ctr" eaLnBrk="0" hangingPunct="0">
                <a:defRPr/>
              </a:pPr>
              <a:endParaRPr lang="en-US" sz="1700">
                <a:latin typeface="Arial" charset="0"/>
              </a:endParaRPr>
            </a:p>
          </p:txBody>
        </p:sp>
        <p:sp>
          <p:nvSpPr>
            <p:cNvPr id="6182" name="Text Box 13"/>
            <p:cNvSpPr txBox="1">
              <a:spLocks noChangeArrowheads="1"/>
            </p:cNvSpPr>
            <p:nvPr/>
          </p:nvSpPr>
          <p:spPr bwMode="auto">
            <a:xfrm>
              <a:off x="2976" y="432"/>
              <a:ext cx="1175" cy="250"/>
            </a:xfrm>
            <a:prstGeom prst="rect">
              <a:avLst/>
            </a:prstGeom>
            <a:grpFill/>
            <a:ln w="9525">
              <a:noFill/>
              <a:miter lim="800000"/>
              <a:headEnd/>
              <a:tailEnd/>
            </a:ln>
          </p:spPr>
          <p:txBody>
            <a:bodyPr>
              <a:spAutoFit/>
            </a:bodyPr>
            <a:lstStyle/>
            <a:p>
              <a:pPr>
                <a:defRPr/>
              </a:pPr>
              <a:r>
                <a:rPr lang="en-US" sz="2000" dirty="0">
                  <a:latin typeface="Arial" charset="0"/>
                </a:rPr>
                <a:t>HTTP Request</a:t>
              </a:r>
            </a:p>
          </p:txBody>
        </p:sp>
      </p:grpSp>
      <p:grpSp>
        <p:nvGrpSpPr>
          <p:cNvPr id="3" name="Group 14"/>
          <p:cNvGrpSpPr>
            <a:grpSpLocks/>
          </p:cNvGrpSpPr>
          <p:nvPr/>
        </p:nvGrpSpPr>
        <p:grpSpPr bwMode="auto">
          <a:xfrm>
            <a:off x="5105400" y="2747954"/>
            <a:ext cx="2997200" cy="619125"/>
            <a:chOff x="3168" y="1248"/>
            <a:chExt cx="1888" cy="390"/>
          </a:xfrm>
          <a:solidFill>
            <a:schemeClr val="accent1">
              <a:lumMod val="85000"/>
            </a:schemeClr>
          </a:solidFill>
        </p:grpSpPr>
        <p:sp>
          <p:nvSpPr>
            <p:cNvPr id="6177" name="Rectangle 15"/>
            <p:cNvSpPr>
              <a:spLocks noChangeArrowheads="1"/>
            </p:cNvSpPr>
            <p:nvPr/>
          </p:nvSpPr>
          <p:spPr bwMode="auto">
            <a:xfrm>
              <a:off x="3168" y="1248"/>
              <a:ext cx="592" cy="390"/>
            </a:xfrm>
            <a:prstGeom prst="rect">
              <a:avLst/>
            </a:prstGeom>
            <a:grpFill/>
            <a:ln w="12700">
              <a:solidFill>
                <a:schemeClr val="tx1"/>
              </a:solidFill>
              <a:miter lim="800000"/>
              <a:headEnd/>
              <a:tailEnd/>
            </a:ln>
          </p:spPr>
          <p:txBody>
            <a:bodyPr lIns="90488" tIns="44450" rIns="90488" bIns="44450">
              <a:spAutoFit/>
            </a:bodyPr>
            <a:lstStyle/>
            <a:p>
              <a:pPr algn="ctr" eaLnBrk="0" hangingPunct="0">
                <a:defRPr/>
              </a:pPr>
              <a:r>
                <a:rPr lang="en-US" sz="1700">
                  <a:latin typeface="Arial" charset="0"/>
                </a:rPr>
                <a:t>TCP header</a:t>
              </a:r>
            </a:p>
          </p:txBody>
        </p:sp>
        <p:grpSp>
          <p:nvGrpSpPr>
            <p:cNvPr id="4" name="Group 16"/>
            <p:cNvGrpSpPr>
              <a:grpSpLocks/>
            </p:cNvGrpSpPr>
            <p:nvPr/>
          </p:nvGrpSpPr>
          <p:grpSpPr bwMode="auto">
            <a:xfrm>
              <a:off x="3744" y="1248"/>
              <a:ext cx="1312" cy="390"/>
              <a:chOff x="2928" y="336"/>
              <a:chExt cx="1312" cy="390"/>
            </a:xfrm>
            <a:grpFill/>
          </p:grpSpPr>
          <p:sp>
            <p:nvSpPr>
              <p:cNvPr id="6179" name="Rectangle 17"/>
              <p:cNvSpPr>
                <a:spLocks noChangeArrowheads="1"/>
              </p:cNvSpPr>
              <p:nvPr/>
            </p:nvSpPr>
            <p:spPr bwMode="auto">
              <a:xfrm>
                <a:off x="2928" y="336"/>
                <a:ext cx="1312" cy="390"/>
              </a:xfrm>
              <a:prstGeom prst="rect">
                <a:avLst/>
              </a:prstGeom>
              <a:grpFill/>
              <a:ln w="12700">
                <a:solidFill>
                  <a:schemeClr val="tx1"/>
                </a:solidFill>
                <a:miter lim="800000"/>
                <a:headEnd/>
                <a:tailEnd/>
              </a:ln>
            </p:spPr>
            <p:txBody>
              <a:bodyPr lIns="90488" tIns="44450" rIns="90488" bIns="44450">
                <a:spAutoFit/>
              </a:bodyPr>
              <a:lstStyle/>
              <a:p>
                <a:pPr algn="ctr" eaLnBrk="0" hangingPunct="0">
                  <a:defRPr/>
                </a:pPr>
                <a:endParaRPr lang="en-US" sz="1700">
                  <a:latin typeface="Arial" charset="0"/>
                </a:endParaRPr>
              </a:p>
              <a:p>
                <a:pPr algn="ctr" eaLnBrk="0" hangingPunct="0">
                  <a:defRPr/>
                </a:pPr>
                <a:endParaRPr lang="en-US" sz="1700">
                  <a:latin typeface="Arial" charset="0"/>
                </a:endParaRPr>
              </a:p>
            </p:txBody>
          </p:sp>
          <p:sp>
            <p:nvSpPr>
              <p:cNvPr id="6180" name="Text Box 18"/>
              <p:cNvSpPr txBox="1">
                <a:spLocks noChangeArrowheads="1"/>
              </p:cNvSpPr>
              <p:nvPr/>
            </p:nvSpPr>
            <p:spPr bwMode="auto">
              <a:xfrm>
                <a:off x="2976" y="432"/>
                <a:ext cx="1175" cy="250"/>
              </a:xfrm>
              <a:prstGeom prst="rect">
                <a:avLst/>
              </a:prstGeom>
              <a:grpFill/>
              <a:ln w="9525">
                <a:noFill/>
                <a:miter lim="800000"/>
                <a:headEnd/>
                <a:tailEnd/>
              </a:ln>
            </p:spPr>
            <p:txBody>
              <a:bodyPr>
                <a:spAutoFit/>
              </a:bodyPr>
              <a:lstStyle/>
              <a:p>
                <a:pPr>
                  <a:defRPr/>
                </a:pPr>
                <a:r>
                  <a:rPr lang="en-US" sz="2000" dirty="0">
                    <a:latin typeface="Arial" charset="0"/>
                  </a:rPr>
                  <a:t>HTTP Request</a:t>
                </a:r>
              </a:p>
            </p:txBody>
          </p:sp>
        </p:grpSp>
      </p:grpSp>
      <p:grpSp>
        <p:nvGrpSpPr>
          <p:cNvPr id="5" name="Group 19"/>
          <p:cNvGrpSpPr>
            <a:grpSpLocks/>
          </p:cNvGrpSpPr>
          <p:nvPr/>
        </p:nvGrpSpPr>
        <p:grpSpPr bwMode="auto">
          <a:xfrm>
            <a:off x="4191000" y="4195754"/>
            <a:ext cx="3911600" cy="619125"/>
            <a:chOff x="3264" y="1920"/>
            <a:chExt cx="2464" cy="390"/>
          </a:xfrm>
          <a:solidFill>
            <a:schemeClr val="accent1">
              <a:lumMod val="85000"/>
            </a:schemeClr>
          </a:solidFill>
        </p:grpSpPr>
        <p:sp>
          <p:nvSpPr>
            <p:cNvPr id="6171" name="Rectangle 20"/>
            <p:cNvSpPr>
              <a:spLocks noChangeArrowheads="1"/>
            </p:cNvSpPr>
            <p:nvPr/>
          </p:nvSpPr>
          <p:spPr bwMode="auto">
            <a:xfrm>
              <a:off x="3264" y="1920"/>
              <a:ext cx="592" cy="390"/>
            </a:xfrm>
            <a:prstGeom prst="rect">
              <a:avLst/>
            </a:prstGeom>
            <a:grpFill/>
            <a:ln w="12700">
              <a:solidFill>
                <a:schemeClr val="tx1"/>
              </a:solidFill>
              <a:miter lim="800000"/>
              <a:headEnd/>
              <a:tailEnd/>
            </a:ln>
          </p:spPr>
          <p:txBody>
            <a:bodyPr lIns="90488" tIns="44450" rIns="90488" bIns="44450">
              <a:spAutoFit/>
            </a:bodyPr>
            <a:lstStyle/>
            <a:p>
              <a:pPr algn="ctr" eaLnBrk="0" hangingPunct="0">
                <a:defRPr/>
              </a:pPr>
              <a:r>
                <a:rPr lang="en-US" sz="1700">
                  <a:latin typeface="Arial" charset="0"/>
                </a:rPr>
                <a:t>IP header</a:t>
              </a:r>
            </a:p>
          </p:txBody>
        </p:sp>
        <p:grpSp>
          <p:nvGrpSpPr>
            <p:cNvPr id="6" name="Group 21"/>
            <p:cNvGrpSpPr>
              <a:grpSpLocks/>
            </p:cNvGrpSpPr>
            <p:nvPr/>
          </p:nvGrpSpPr>
          <p:grpSpPr bwMode="auto">
            <a:xfrm>
              <a:off x="3840" y="1920"/>
              <a:ext cx="1888" cy="390"/>
              <a:chOff x="3168" y="1248"/>
              <a:chExt cx="1888" cy="390"/>
            </a:xfrm>
            <a:grpFill/>
          </p:grpSpPr>
          <p:sp>
            <p:nvSpPr>
              <p:cNvPr id="6173" name="Rectangle 22"/>
              <p:cNvSpPr>
                <a:spLocks noChangeArrowheads="1"/>
              </p:cNvSpPr>
              <p:nvPr/>
            </p:nvSpPr>
            <p:spPr bwMode="auto">
              <a:xfrm>
                <a:off x="3168" y="1248"/>
                <a:ext cx="592" cy="390"/>
              </a:xfrm>
              <a:prstGeom prst="rect">
                <a:avLst/>
              </a:prstGeom>
              <a:grpFill/>
              <a:ln w="12700">
                <a:solidFill>
                  <a:schemeClr val="tx1"/>
                </a:solidFill>
                <a:miter lim="800000"/>
                <a:headEnd/>
                <a:tailEnd/>
              </a:ln>
            </p:spPr>
            <p:txBody>
              <a:bodyPr lIns="90488" tIns="44450" rIns="90488" bIns="44450">
                <a:spAutoFit/>
              </a:bodyPr>
              <a:lstStyle/>
              <a:p>
                <a:pPr algn="ctr" eaLnBrk="0" hangingPunct="0">
                  <a:defRPr/>
                </a:pPr>
                <a:r>
                  <a:rPr lang="en-US" sz="1700">
                    <a:latin typeface="Arial" charset="0"/>
                  </a:rPr>
                  <a:t>TCP header</a:t>
                </a:r>
              </a:p>
            </p:txBody>
          </p:sp>
          <p:grpSp>
            <p:nvGrpSpPr>
              <p:cNvPr id="7" name="Group 23"/>
              <p:cNvGrpSpPr>
                <a:grpSpLocks/>
              </p:cNvGrpSpPr>
              <p:nvPr/>
            </p:nvGrpSpPr>
            <p:grpSpPr bwMode="auto">
              <a:xfrm>
                <a:off x="3744" y="1248"/>
                <a:ext cx="1312" cy="390"/>
                <a:chOff x="2928" y="336"/>
                <a:chExt cx="1312" cy="390"/>
              </a:xfrm>
              <a:grpFill/>
            </p:grpSpPr>
            <p:sp>
              <p:nvSpPr>
                <p:cNvPr id="6175" name="Rectangle 24"/>
                <p:cNvSpPr>
                  <a:spLocks noChangeArrowheads="1"/>
                </p:cNvSpPr>
                <p:nvPr/>
              </p:nvSpPr>
              <p:spPr bwMode="auto">
                <a:xfrm>
                  <a:off x="2928" y="336"/>
                  <a:ext cx="1312" cy="390"/>
                </a:xfrm>
                <a:prstGeom prst="rect">
                  <a:avLst/>
                </a:prstGeom>
                <a:grpFill/>
                <a:ln w="12700">
                  <a:solidFill>
                    <a:schemeClr val="tx1"/>
                  </a:solidFill>
                  <a:miter lim="800000"/>
                  <a:headEnd/>
                  <a:tailEnd/>
                </a:ln>
              </p:spPr>
              <p:txBody>
                <a:bodyPr lIns="90488" tIns="44450" rIns="90488" bIns="44450">
                  <a:spAutoFit/>
                </a:bodyPr>
                <a:lstStyle/>
                <a:p>
                  <a:pPr algn="ctr" eaLnBrk="0" hangingPunct="0">
                    <a:defRPr/>
                  </a:pPr>
                  <a:endParaRPr lang="en-US" sz="1700">
                    <a:latin typeface="Arial" charset="0"/>
                  </a:endParaRPr>
                </a:p>
                <a:p>
                  <a:pPr algn="ctr" eaLnBrk="0" hangingPunct="0">
                    <a:defRPr/>
                  </a:pPr>
                  <a:endParaRPr lang="en-US" sz="1700">
                    <a:latin typeface="Arial" charset="0"/>
                  </a:endParaRPr>
                </a:p>
              </p:txBody>
            </p:sp>
            <p:sp>
              <p:nvSpPr>
                <p:cNvPr id="6176" name="Text Box 25"/>
                <p:cNvSpPr txBox="1">
                  <a:spLocks noChangeArrowheads="1"/>
                </p:cNvSpPr>
                <p:nvPr/>
              </p:nvSpPr>
              <p:spPr bwMode="auto">
                <a:xfrm>
                  <a:off x="2976" y="432"/>
                  <a:ext cx="1175" cy="250"/>
                </a:xfrm>
                <a:prstGeom prst="rect">
                  <a:avLst/>
                </a:prstGeom>
                <a:grpFill/>
                <a:ln w="9525">
                  <a:noFill/>
                  <a:miter lim="800000"/>
                  <a:headEnd/>
                  <a:tailEnd/>
                </a:ln>
              </p:spPr>
              <p:txBody>
                <a:bodyPr>
                  <a:spAutoFit/>
                </a:bodyPr>
                <a:lstStyle/>
                <a:p>
                  <a:pPr>
                    <a:defRPr/>
                  </a:pPr>
                  <a:r>
                    <a:rPr lang="en-US" sz="2000">
                      <a:latin typeface="Arial" charset="0"/>
                    </a:rPr>
                    <a:t>HTTP Request</a:t>
                  </a:r>
                </a:p>
              </p:txBody>
            </p:sp>
          </p:grpSp>
        </p:grpSp>
      </p:grpSp>
      <p:grpSp>
        <p:nvGrpSpPr>
          <p:cNvPr id="8" name="Group 26"/>
          <p:cNvGrpSpPr>
            <a:grpSpLocks/>
          </p:cNvGrpSpPr>
          <p:nvPr/>
        </p:nvGrpSpPr>
        <p:grpSpPr bwMode="auto">
          <a:xfrm>
            <a:off x="3048000" y="5491154"/>
            <a:ext cx="5791200" cy="619125"/>
            <a:chOff x="1872" y="3312"/>
            <a:chExt cx="3648" cy="390"/>
          </a:xfrm>
          <a:solidFill>
            <a:schemeClr val="accent1">
              <a:lumMod val="85000"/>
            </a:schemeClr>
          </a:solidFill>
        </p:grpSpPr>
        <p:sp>
          <p:nvSpPr>
            <p:cNvPr id="6160" name="Rectangle 27"/>
            <p:cNvSpPr>
              <a:spLocks noChangeArrowheads="1"/>
            </p:cNvSpPr>
            <p:nvPr/>
          </p:nvSpPr>
          <p:spPr bwMode="auto">
            <a:xfrm>
              <a:off x="1872" y="3312"/>
              <a:ext cx="720" cy="390"/>
            </a:xfrm>
            <a:prstGeom prst="rect">
              <a:avLst/>
            </a:prstGeom>
            <a:grpFill/>
            <a:ln w="12700">
              <a:solidFill>
                <a:schemeClr val="tx1"/>
              </a:solidFill>
              <a:miter lim="800000"/>
              <a:headEnd/>
              <a:tailEnd/>
            </a:ln>
          </p:spPr>
          <p:txBody>
            <a:bodyPr lIns="90488" tIns="44450" rIns="90488" bIns="44450">
              <a:spAutoFit/>
            </a:bodyPr>
            <a:lstStyle/>
            <a:p>
              <a:pPr algn="ctr" eaLnBrk="0" hangingPunct="0">
                <a:defRPr/>
              </a:pPr>
              <a:r>
                <a:rPr lang="en-US" sz="1700">
                  <a:latin typeface="Arial" charset="0"/>
                </a:rPr>
                <a:t>Ethernet header</a:t>
              </a:r>
            </a:p>
          </p:txBody>
        </p:sp>
        <p:grpSp>
          <p:nvGrpSpPr>
            <p:cNvPr id="9" name="Group 28"/>
            <p:cNvGrpSpPr>
              <a:grpSpLocks/>
            </p:cNvGrpSpPr>
            <p:nvPr/>
          </p:nvGrpSpPr>
          <p:grpSpPr bwMode="auto">
            <a:xfrm>
              <a:off x="2592" y="3312"/>
              <a:ext cx="2464" cy="390"/>
              <a:chOff x="3264" y="1920"/>
              <a:chExt cx="2464" cy="390"/>
            </a:xfrm>
            <a:grpFill/>
          </p:grpSpPr>
          <p:sp>
            <p:nvSpPr>
              <p:cNvPr id="6165" name="Rectangle 29"/>
              <p:cNvSpPr>
                <a:spLocks noChangeArrowheads="1"/>
              </p:cNvSpPr>
              <p:nvPr/>
            </p:nvSpPr>
            <p:spPr bwMode="auto">
              <a:xfrm>
                <a:off x="3264" y="1920"/>
                <a:ext cx="592" cy="390"/>
              </a:xfrm>
              <a:prstGeom prst="rect">
                <a:avLst/>
              </a:prstGeom>
              <a:grpFill/>
              <a:ln w="12700">
                <a:solidFill>
                  <a:schemeClr val="tx1"/>
                </a:solidFill>
                <a:miter lim="800000"/>
                <a:headEnd/>
                <a:tailEnd/>
              </a:ln>
            </p:spPr>
            <p:txBody>
              <a:bodyPr lIns="90488" tIns="44450" rIns="90488" bIns="44450">
                <a:spAutoFit/>
              </a:bodyPr>
              <a:lstStyle/>
              <a:p>
                <a:pPr algn="ctr" eaLnBrk="0" hangingPunct="0">
                  <a:defRPr/>
                </a:pPr>
                <a:r>
                  <a:rPr lang="en-US" sz="1700">
                    <a:latin typeface="Arial" charset="0"/>
                  </a:rPr>
                  <a:t>IP header</a:t>
                </a:r>
              </a:p>
            </p:txBody>
          </p:sp>
          <p:grpSp>
            <p:nvGrpSpPr>
              <p:cNvPr id="10" name="Group 30"/>
              <p:cNvGrpSpPr>
                <a:grpSpLocks/>
              </p:cNvGrpSpPr>
              <p:nvPr/>
            </p:nvGrpSpPr>
            <p:grpSpPr bwMode="auto">
              <a:xfrm>
                <a:off x="3840" y="1920"/>
                <a:ext cx="1888" cy="390"/>
                <a:chOff x="3168" y="1248"/>
                <a:chExt cx="1888" cy="390"/>
              </a:xfrm>
              <a:grpFill/>
            </p:grpSpPr>
            <p:sp>
              <p:nvSpPr>
                <p:cNvPr id="6167" name="Rectangle 31"/>
                <p:cNvSpPr>
                  <a:spLocks noChangeArrowheads="1"/>
                </p:cNvSpPr>
                <p:nvPr/>
              </p:nvSpPr>
              <p:spPr bwMode="auto">
                <a:xfrm>
                  <a:off x="3168" y="1248"/>
                  <a:ext cx="592" cy="390"/>
                </a:xfrm>
                <a:prstGeom prst="rect">
                  <a:avLst/>
                </a:prstGeom>
                <a:grpFill/>
                <a:ln w="12700">
                  <a:solidFill>
                    <a:schemeClr val="tx1"/>
                  </a:solidFill>
                  <a:miter lim="800000"/>
                  <a:headEnd/>
                  <a:tailEnd/>
                </a:ln>
              </p:spPr>
              <p:txBody>
                <a:bodyPr lIns="90488" tIns="44450" rIns="90488" bIns="44450">
                  <a:spAutoFit/>
                </a:bodyPr>
                <a:lstStyle/>
                <a:p>
                  <a:pPr algn="ctr" eaLnBrk="0" hangingPunct="0">
                    <a:defRPr/>
                  </a:pPr>
                  <a:r>
                    <a:rPr lang="en-US" sz="1700">
                      <a:latin typeface="Arial" charset="0"/>
                    </a:rPr>
                    <a:t>TCP header</a:t>
                  </a:r>
                </a:p>
              </p:txBody>
            </p:sp>
            <p:grpSp>
              <p:nvGrpSpPr>
                <p:cNvPr id="11" name="Group 32"/>
                <p:cNvGrpSpPr>
                  <a:grpSpLocks/>
                </p:cNvGrpSpPr>
                <p:nvPr/>
              </p:nvGrpSpPr>
              <p:grpSpPr bwMode="auto">
                <a:xfrm>
                  <a:off x="3744" y="1248"/>
                  <a:ext cx="1312" cy="390"/>
                  <a:chOff x="2928" y="336"/>
                  <a:chExt cx="1312" cy="390"/>
                </a:xfrm>
                <a:grpFill/>
              </p:grpSpPr>
              <p:sp>
                <p:nvSpPr>
                  <p:cNvPr id="6169" name="Rectangle 33"/>
                  <p:cNvSpPr>
                    <a:spLocks noChangeArrowheads="1"/>
                  </p:cNvSpPr>
                  <p:nvPr/>
                </p:nvSpPr>
                <p:spPr bwMode="auto">
                  <a:xfrm>
                    <a:off x="2928" y="336"/>
                    <a:ext cx="1312" cy="390"/>
                  </a:xfrm>
                  <a:prstGeom prst="rect">
                    <a:avLst/>
                  </a:prstGeom>
                  <a:grpFill/>
                  <a:ln w="12700">
                    <a:solidFill>
                      <a:schemeClr val="tx1"/>
                    </a:solidFill>
                    <a:miter lim="800000"/>
                    <a:headEnd/>
                    <a:tailEnd/>
                  </a:ln>
                </p:spPr>
                <p:txBody>
                  <a:bodyPr lIns="90488" tIns="44450" rIns="90488" bIns="44450">
                    <a:spAutoFit/>
                  </a:bodyPr>
                  <a:lstStyle/>
                  <a:p>
                    <a:pPr algn="ctr" eaLnBrk="0" hangingPunct="0">
                      <a:defRPr/>
                    </a:pPr>
                    <a:endParaRPr lang="en-US" sz="1700">
                      <a:latin typeface="Arial" charset="0"/>
                    </a:endParaRPr>
                  </a:p>
                  <a:p>
                    <a:pPr algn="ctr" eaLnBrk="0" hangingPunct="0">
                      <a:defRPr/>
                    </a:pPr>
                    <a:endParaRPr lang="en-US" sz="1700">
                      <a:latin typeface="Arial" charset="0"/>
                    </a:endParaRPr>
                  </a:p>
                </p:txBody>
              </p:sp>
              <p:sp>
                <p:nvSpPr>
                  <p:cNvPr id="6170" name="Text Box 34"/>
                  <p:cNvSpPr txBox="1">
                    <a:spLocks noChangeArrowheads="1"/>
                  </p:cNvSpPr>
                  <p:nvPr/>
                </p:nvSpPr>
                <p:spPr bwMode="auto">
                  <a:xfrm>
                    <a:off x="2976" y="432"/>
                    <a:ext cx="1175" cy="250"/>
                  </a:xfrm>
                  <a:prstGeom prst="rect">
                    <a:avLst/>
                  </a:prstGeom>
                  <a:grpFill/>
                  <a:ln w="9525">
                    <a:noFill/>
                    <a:miter lim="800000"/>
                    <a:headEnd/>
                    <a:tailEnd/>
                  </a:ln>
                </p:spPr>
                <p:txBody>
                  <a:bodyPr>
                    <a:spAutoFit/>
                  </a:bodyPr>
                  <a:lstStyle/>
                  <a:p>
                    <a:pPr>
                      <a:defRPr/>
                    </a:pPr>
                    <a:r>
                      <a:rPr lang="en-US" sz="2000">
                        <a:latin typeface="Arial" charset="0"/>
                      </a:rPr>
                      <a:t>HTTP Request</a:t>
                    </a:r>
                  </a:p>
                </p:txBody>
              </p:sp>
            </p:grpSp>
          </p:grpSp>
        </p:grpSp>
        <p:grpSp>
          <p:nvGrpSpPr>
            <p:cNvPr id="12" name="Group 35"/>
            <p:cNvGrpSpPr>
              <a:grpSpLocks/>
            </p:cNvGrpSpPr>
            <p:nvPr/>
          </p:nvGrpSpPr>
          <p:grpSpPr bwMode="auto">
            <a:xfrm>
              <a:off x="5040" y="3312"/>
              <a:ext cx="480" cy="390"/>
              <a:chOff x="1968" y="3408"/>
              <a:chExt cx="480" cy="390"/>
            </a:xfrm>
            <a:grpFill/>
          </p:grpSpPr>
          <p:sp>
            <p:nvSpPr>
              <p:cNvPr id="6163" name="Rectangle 36"/>
              <p:cNvSpPr>
                <a:spLocks noChangeArrowheads="1"/>
              </p:cNvSpPr>
              <p:nvPr/>
            </p:nvSpPr>
            <p:spPr bwMode="auto">
              <a:xfrm>
                <a:off x="1968" y="3408"/>
                <a:ext cx="480" cy="390"/>
              </a:xfrm>
              <a:prstGeom prst="rect">
                <a:avLst/>
              </a:prstGeom>
              <a:grpFill/>
              <a:ln w="12700">
                <a:solidFill>
                  <a:schemeClr val="tx1"/>
                </a:solidFill>
                <a:miter lim="800000"/>
                <a:headEnd/>
                <a:tailEnd/>
              </a:ln>
            </p:spPr>
            <p:txBody>
              <a:bodyPr lIns="90488" tIns="44450" rIns="90488" bIns="44450">
                <a:spAutoFit/>
              </a:bodyPr>
              <a:lstStyle/>
              <a:p>
                <a:pPr algn="ctr" eaLnBrk="0" hangingPunct="0">
                  <a:defRPr/>
                </a:pPr>
                <a:endParaRPr lang="en-US" sz="1700">
                  <a:latin typeface="Arial" charset="0"/>
                </a:endParaRPr>
              </a:p>
              <a:p>
                <a:pPr algn="ctr" eaLnBrk="0" hangingPunct="0">
                  <a:defRPr/>
                </a:pPr>
                <a:endParaRPr lang="en-US" sz="1700">
                  <a:latin typeface="Arial" charset="0"/>
                </a:endParaRPr>
              </a:p>
            </p:txBody>
          </p:sp>
          <p:sp>
            <p:nvSpPr>
              <p:cNvPr id="6164" name="Text Box 37"/>
              <p:cNvSpPr txBox="1">
                <a:spLocks noChangeArrowheads="1"/>
              </p:cNvSpPr>
              <p:nvPr/>
            </p:nvSpPr>
            <p:spPr bwMode="auto">
              <a:xfrm>
                <a:off x="1996" y="3479"/>
                <a:ext cx="404" cy="231"/>
              </a:xfrm>
              <a:prstGeom prst="rect">
                <a:avLst/>
              </a:prstGeom>
              <a:grpFill/>
              <a:ln w="9525">
                <a:noFill/>
                <a:miter lim="800000"/>
                <a:headEnd/>
                <a:tailEnd/>
              </a:ln>
            </p:spPr>
            <p:txBody>
              <a:bodyPr wrap="none">
                <a:spAutoFit/>
              </a:bodyPr>
              <a:lstStyle/>
              <a:p>
                <a:pPr>
                  <a:defRPr/>
                </a:pPr>
                <a:r>
                  <a:rPr lang="en-US" sz="1800">
                    <a:latin typeface="Arial" charset="0"/>
                  </a:rPr>
                  <a:t>FCS</a:t>
                </a:r>
              </a:p>
            </p:txBody>
          </p:sp>
        </p:gr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heckerboard(across)">
                                      <p:cBhvr>
                                        <p:cTn id="7" dur="500"/>
                                        <p:tgtEl>
                                          <p:spTgt spid="3"/>
                                        </p:tgtEl>
                                      </p:cBhvr>
                                    </p:animEffect>
                                  </p:childTnLst>
                                </p:cTn>
                              </p:par>
                            </p:childTnLst>
                          </p:cTn>
                        </p:par>
                        <p:par>
                          <p:cTn id="8" fill="hold">
                            <p:stCondLst>
                              <p:cond delay="500"/>
                            </p:stCondLst>
                            <p:childTnLst>
                              <p:par>
                                <p:cTn id="9" presetID="5" presetClass="entr" presetSubtype="10" fill="hold" grpId="0" nodeType="afterEffect">
                                  <p:stCondLst>
                                    <p:cond delay="0"/>
                                  </p:stCondLst>
                                  <p:childTnLst>
                                    <p:set>
                                      <p:cBhvr>
                                        <p:cTn id="10" dur="1" fill="hold">
                                          <p:stCondLst>
                                            <p:cond delay="0"/>
                                          </p:stCondLst>
                                        </p:cTn>
                                        <p:tgtEl>
                                          <p:spTgt spid="268292"/>
                                        </p:tgtEl>
                                        <p:attrNameLst>
                                          <p:attrName>style.visibility</p:attrName>
                                        </p:attrNameLst>
                                      </p:cBhvr>
                                      <p:to>
                                        <p:strVal val="visible"/>
                                      </p:to>
                                    </p:set>
                                    <p:animEffect transition="in" filter="checkerboard(across)">
                                      <p:cBhvr>
                                        <p:cTn id="11" dur="500"/>
                                        <p:tgtEl>
                                          <p:spTgt spid="268292"/>
                                        </p:tgtEl>
                                      </p:cBhvr>
                                    </p:animEffect>
                                  </p:childTnLst>
                                </p:cTn>
                              </p:par>
                            </p:childTnLst>
                          </p:cTn>
                        </p:par>
                        <p:par>
                          <p:cTn id="12" fill="hold">
                            <p:stCondLst>
                              <p:cond delay="1000"/>
                            </p:stCondLst>
                            <p:childTnLst>
                              <p:par>
                                <p:cTn id="13" presetID="5" presetClass="entr" presetSubtype="10" fill="hold" grpId="0" nodeType="afterEffect">
                                  <p:stCondLst>
                                    <p:cond delay="0"/>
                                  </p:stCondLst>
                                  <p:childTnLst>
                                    <p:set>
                                      <p:cBhvr>
                                        <p:cTn id="14" dur="1" fill="hold">
                                          <p:stCondLst>
                                            <p:cond delay="0"/>
                                          </p:stCondLst>
                                        </p:cTn>
                                        <p:tgtEl>
                                          <p:spTgt spid="268294"/>
                                        </p:tgtEl>
                                        <p:attrNameLst>
                                          <p:attrName>style.visibility</p:attrName>
                                        </p:attrNameLst>
                                      </p:cBhvr>
                                      <p:to>
                                        <p:strVal val="visible"/>
                                      </p:to>
                                    </p:set>
                                    <p:animEffect transition="in" filter="checkerboard(across)">
                                      <p:cBhvr>
                                        <p:cTn id="15" dur="500"/>
                                        <p:tgtEl>
                                          <p:spTgt spid="268294"/>
                                        </p:tgtEl>
                                      </p:cBhvr>
                                    </p:animEffect>
                                  </p:childTnLst>
                                </p:cTn>
                              </p:par>
                            </p:childTnLst>
                          </p:cTn>
                        </p:par>
                        <p:par>
                          <p:cTn id="16" fill="hold">
                            <p:stCondLst>
                              <p:cond delay="1500"/>
                            </p:stCondLst>
                            <p:childTnLst>
                              <p:par>
                                <p:cTn id="17" presetID="5" presetClass="entr" presetSubtype="10" fill="hold" grpId="0" nodeType="afterEffect">
                                  <p:stCondLst>
                                    <p:cond delay="0"/>
                                  </p:stCondLst>
                                  <p:childTnLst>
                                    <p:set>
                                      <p:cBhvr>
                                        <p:cTn id="18" dur="1" fill="hold">
                                          <p:stCondLst>
                                            <p:cond delay="0"/>
                                          </p:stCondLst>
                                        </p:cTn>
                                        <p:tgtEl>
                                          <p:spTgt spid="268293"/>
                                        </p:tgtEl>
                                        <p:attrNameLst>
                                          <p:attrName>style.visibility</p:attrName>
                                        </p:attrNameLst>
                                      </p:cBhvr>
                                      <p:to>
                                        <p:strVal val="visible"/>
                                      </p:to>
                                    </p:set>
                                    <p:animEffect transition="in" filter="checkerboard(across)">
                                      <p:cBhvr>
                                        <p:cTn id="19" dur="500"/>
                                        <p:tgtEl>
                                          <p:spTgt spid="268293"/>
                                        </p:tgtEl>
                                      </p:cBhvr>
                                    </p:animEffect>
                                  </p:childTnLst>
                                </p:cTn>
                              </p:par>
                            </p:childTnLst>
                          </p:cTn>
                        </p:par>
                        <p:par>
                          <p:cTn id="20" fill="hold">
                            <p:stCondLst>
                              <p:cond delay="2000"/>
                            </p:stCondLst>
                            <p:childTnLst>
                              <p:par>
                                <p:cTn id="21" presetID="5" presetClass="entr" presetSubtype="10" fill="hold" nodeType="afterEffect">
                                  <p:stCondLst>
                                    <p:cond delay="0"/>
                                  </p:stCondLst>
                                  <p:childTnLst>
                                    <p:set>
                                      <p:cBhvr>
                                        <p:cTn id="22" dur="1" fill="hold">
                                          <p:stCondLst>
                                            <p:cond delay="0"/>
                                          </p:stCondLst>
                                        </p:cTn>
                                        <p:tgtEl>
                                          <p:spTgt spid="5"/>
                                        </p:tgtEl>
                                        <p:attrNameLst>
                                          <p:attrName>style.visibility</p:attrName>
                                        </p:attrNameLst>
                                      </p:cBhvr>
                                      <p:to>
                                        <p:strVal val="visible"/>
                                      </p:to>
                                    </p:set>
                                    <p:animEffect transition="in" filter="checkerboard(across)">
                                      <p:cBhvr>
                                        <p:cTn id="23" dur="500"/>
                                        <p:tgtEl>
                                          <p:spTgt spid="5"/>
                                        </p:tgtEl>
                                      </p:cBhvr>
                                    </p:animEffect>
                                  </p:childTnLst>
                                </p:cTn>
                              </p:par>
                            </p:childTnLst>
                          </p:cTn>
                        </p:par>
                        <p:par>
                          <p:cTn id="24" fill="hold">
                            <p:stCondLst>
                              <p:cond delay="2500"/>
                            </p:stCondLst>
                            <p:childTnLst>
                              <p:par>
                                <p:cTn id="25" presetID="5" presetClass="entr" presetSubtype="10" fill="hold" grpId="0" nodeType="afterEffect">
                                  <p:stCondLst>
                                    <p:cond delay="0"/>
                                  </p:stCondLst>
                                  <p:childTnLst>
                                    <p:set>
                                      <p:cBhvr>
                                        <p:cTn id="26" dur="1" fill="hold">
                                          <p:stCondLst>
                                            <p:cond delay="0"/>
                                          </p:stCondLst>
                                        </p:cTn>
                                        <p:tgtEl>
                                          <p:spTgt spid="268295"/>
                                        </p:tgtEl>
                                        <p:attrNameLst>
                                          <p:attrName>style.visibility</p:attrName>
                                        </p:attrNameLst>
                                      </p:cBhvr>
                                      <p:to>
                                        <p:strVal val="visible"/>
                                      </p:to>
                                    </p:set>
                                    <p:animEffect transition="in" filter="checkerboard(across)">
                                      <p:cBhvr>
                                        <p:cTn id="27" dur="500"/>
                                        <p:tgtEl>
                                          <p:spTgt spid="268295"/>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grpId="0" nodeType="clickEffect">
                                  <p:stCondLst>
                                    <p:cond delay="0"/>
                                  </p:stCondLst>
                                  <p:childTnLst>
                                    <p:set>
                                      <p:cBhvr>
                                        <p:cTn id="31" dur="1" fill="hold">
                                          <p:stCondLst>
                                            <p:cond delay="0"/>
                                          </p:stCondLst>
                                        </p:cTn>
                                        <p:tgtEl>
                                          <p:spTgt spid="268297"/>
                                        </p:tgtEl>
                                        <p:attrNameLst>
                                          <p:attrName>style.visibility</p:attrName>
                                        </p:attrNameLst>
                                      </p:cBhvr>
                                      <p:to>
                                        <p:strVal val="visible"/>
                                      </p:to>
                                    </p:set>
                                    <p:animEffect transition="in" filter="checkerboard(across)">
                                      <p:cBhvr>
                                        <p:cTn id="32" dur="500"/>
                                        <p:tgtEl>
                                          <p:spTgt spid="268297"/>
                                        </p:tgtEl>
                                      </p:cBhvr>
                                    </p:animEffect>
                                  </p:childTnLst>
                                </p:cTn>
                              </p:par>
                            </p:childTnLst>
                          </p:cTn>
                        </p:par>
                        <p:par>
                          <p:cTn id="33" fill="hold">
                            <p:stCondLst>
                              <p:cond delay="500"/>
                            </p:stCondLst>
                            <p:childTnLst>
                              <p:par>
                                <p:cTn id="34" presetID="5" presetClass="entr" presetSubtype="10" fill="hold" nodeType="afterEffect">
                                  <p:stCondLst>
                                    <p:cond delay="0"/>
                                  </p:stCondLst>
                                  <p:childTnLst>
                                    <p:set>
                                      <p:cBhvr>
                                        <p:cTn id="35" dur="1" fill="hold">
                                          <p:stCondLst>
                                            <p:cond delay="0"/>
                                          </p:stCondLst>
                                        </p:cTn>
                                        <p:tgtEl>
                                          <p:spTgt spid="8"/>
                                        </p:tgtEl>
                                        <p:attrNameLst>
                                          <p:attrName>style.visibility</p:attrName>
                                        </p:attrNameLst>
                                      </p:cBhvr>
                                      <p:to>
                                        <p:strVal val="visible"/>
                                      </p:to>
                                    </p:set>
                                    <p:animEffect transition="in" filter="checkerboard(across)">
                                      <p:cBhvr>
                                        <p:cTn id="36" dur="500"/>
                                        <p:tgtEl>
                                          <p:spTgt spid="8"/>
                                        </p:tgtEl>
                                      </p:cBhvr>
                                    </p:animEffect>
                                  </p:childTnLst>
                                </p:cTn>
                              </p:par>
                            </p:childTnLst>
                          </p:cTn>
                        </p:par>
                        <p:par>
                          <p:cTn id="37" fill="hold">
                            <p:stCondLst>
                              <p:cond delay="1000"/>
                            </p:stCondLst>
                            <p:childTnLst>
                              <p:par>
                                <p:cTn id="38" presetID="5" presetClass="entr" presetSubtype="10" fill="hold" grpId="0" nodeType="afterEffect">
                                  <p:stCondLst>
                                    <p:cond delay="0"/>
                                  </p:stCondLst>
                                  <p:childTnLst>
                                    <p:set>
                                      <p:cBhvr>
                                        <p:cTn id="39" dur="1" fill="hold">
                                          <p:stCondLst>
                                            <p:cond delay="0"/>
                                          </p:stCondLst>
                                        </p:cTn>
                                        <p:tgtEl>
                                          <p:spTgt spid="268298"/>
                                        </p:tgtEl>
                                        <p:attrNameLst>
                                          <p:attrName>style.visibility</p:attrName>
                                        </p:attrNameLst>
                                      </p:cBhvr>
                                      <p:to>
                                        <p:strVal val="visible"/>
                                      </p:to>
                                    </p:set>
                                    <p:animEffect transition="in" filter="checkerboard(across)">
                                      <p:cBhvr>
                                        <p:cTn id="40" dur="500"/>
                                        <p:tgtEl>
                                          <p:spTgt spid="26829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8292" grpId="0" animBg="1"/>
      <p:bldP spid="268293" grpId="0" animBg="1"/>
      <p:bldP spid="268294" grpId="0" animBg="1" autoUpdateAnimBg="0"/>
      <p:bldP spid="268295" grpId="0" animBg="1" autoUpdateAnimBg="0"/>
      <p:bldP spid="268297" grpId="0" animBg="1"/>
      <p:bldP spid="268298" grpId="0" animBg="1" autoUpdateAnimBg="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304800" y="0"/>
            <a:ext cx="8534400" cy="1143000"/>
          </a:xfrm>
        </p:spPr>
        <p:txBody>
          <a:bodyPr/>
          <a:lstStyle/>
          <a:p>
            <a:pPr eaLnBrk="1" hangingPunct="1"/>
            <a:r>
              <a:rPr lang="en-US" smtClean="0"/>
              <a:t>Ethereal/Wireshark Windows</a:t>
            </a:r>
          </a:p>
        </p:txBody>
      </p:sp>
      <p:pic>
        <p:nvPicPr>
          <p:cNvPr id="8195" name="Picture 3"/>
          <p:cNvPicPr>
            <a:picLocks noChangeAspect="1" noChangeArrowheads="1"/>
          </p:cNvPicPr>
          <p:nvPr>
            <p:ph idx="1"/>
          </p:nvPr>
        </p:nvPicPr>
        <p:blipFill>
          <a:blip r:embed="rId2" cstate="print"/>
          <a:srcRect/>
          <a:stretch>
            <a:fillRect/>
          </a:stretch>
        </p:blipFill>
        <p:spPr>
          <a:xfrm>
            <a:off x="76200" y="1371600"/>
            <a:ext cx="8915400" cy="5273675"/>
          </a:xfrm>
          <a:noFill/>
        </p:spPr>
      </p:pic>
      <p:sp>
        <p:nvSpPr>
          <p:cNvPr id="270340" name="Rectangle 4"/>
          <p:cNvSpPr>
            <a:spLocks noChangeArrowheads="1"/>
          </p:cNvSpPr>
          <p:nvPr/>
        </p:nvSpPr>
        <p:spPr bwMode="auto">
          <a:xfrm>
            <a:off x="0" y="2362200"/>
            <a:ext cx="9144000" cy="1676400"/>
          </a:xfrm>
          <a:prstGeom prst="rect">
            <a:avLst/>
          </a:prstGeom>
          <a:noFill/>
          <a:ln w="57150">
            <a:solidFill>
              <a:srgbClr val="FF3300"/>
            </a:solidFill>
            <a:miter lim="800000"/>
            <a:headEnd/>
            <a:tailEnd/>
          </a:ln>
        </p:spPr>
        <p:txBody>
          <a:bodyPr wrap="none" anchor="ctr"/>
          <a:lstStyle/>
          <a:p>
            <a:endParaRPr lang="en-GB"/>
          </a:p>
        </p:txBody>
      </p:sp>
      <p:sp>
        <p:nvSpPr>
          <p:cNvPr id="270341" name="Rectangle 5"/>
          <p:cNvSpPr>
            <a:spLocks noChangeArrowheads="1"/>
          </p:cNvSpPr>
          <p:nvPr/>
        </p:nvSpPr>
        <p:spPr bwMode="auto">
          <a:xfrm>
            <a:off x="0" y="4114800"/>
            <a:ext cx="9144000" cy="1219200"/>
          </a:xfrm>
          <a:prstGeom prst="rect">
            <a:avLst/>
          </a:prstGeom>
          <a:noFill/>
          <a:ln w="38100">
            <a:solidFill>
              <a:srgbClr val="FF3300"/>
            </a:solidFill>
            <a:miter lim="800000"/>
            <a:headEnd/>
            <a:tailEnd/>
          </a:ln>
        </p:spPr>
        <p:txBody>
          <a:bodyPr wrap="none" anchor="ctr"/>
          <a:lstStyle/>
          <a:p>
            <a:endParaRPr lang="en-GB"/>
          </a:p>
        </p:txBody>
      </p:sp>
      <p:sp>
        <p:nvSpPr>
          <p:cNvPr id="270342" name="Rectangle 6"/>
          <p:cNvSpPr>
            <a:spLocks noChangeArrowheads="1"/>
          </p:cNvSpPr>
          <p:nvPr/>
        </p:nvSpPr>
        <p:spPr bwMode="auto">
          <a:xfrm>
            <a:off x="0" y="5410200"/>
            <a:ext cx="9144000" cy="914400"/>
          </a:xfrm>
          <a:prstGeom prst="rect">
            <a:avLst/>
          </a:prstGeom>
          <a:noFill/>
          <a:ln w="38100">
            <a:solidFill>
              <a:srgbClr val="FF3300"/>
            </a:solidFill>
            <a:miter lim="800000"/>
            <a:headEnd/>
            <a:tailEnd/>
          </a:ln>
        </p:spPr>
        <p:txBody>
          <a:bodyPr wrap="none" anchor="ctr"/>
          <a:lstStyle/>
          <a:p>
            <a:endParaRPr lang="en-GB"/>
          </a:p>
        </p:txBody>
      </p:sp>
      <p:sp>
        <p:nvSpPr>
          <p:cNvPr id="270343" name="AutoShape 7"/>
          <p:cNvSpPr>
            <a:spLocks noChangeArrowheads="1"/>
          </p:cNvSpPr>
          <p:nvPr/>
        </p:nvSpPr>
        <p:spPr bwMode="auto">
          <a:xfrm>
            <a:off x="1219200" y="990600"/>
            <a:ext cx="2362200" cy="1600200"/>
          </a:xfrm>
          <a:prstGeom prst="wedgeRoundRectCallout">
            <a:avLst>
              <a:gd name="adj1" fmla="val -36088"/>
              <a:gd name="adj2" fmla="val 72125"/>
              <a:gd name="adj3" fmla="val 16667"/>
            </a:avLst>
          </a:prstGeom>
          <a:solidFill>
            <a:schemeClr val="bg1"/>
          </a:solidFill>
          <a:ln w="57150">
            <a:solidFill>
              <a:srgbClr val="FF3300"/>
            </a:solidFill>
            <a:miter lim="800000"/>
            <a:headEnd/>
            <a:tailEnd/>
          </a:ln>
        </p:spPr>
        <p:txBody>
          <a:bodyPr/>
          <a:lstStyle/>
          <a:p>
            <a:pPr algn="ctr"/>
            <a:r>
              <a:rPr lang="en-US">
                <a:solidFill>
                  <a:srgbClr val="FF3300"/>
                </a:solidFill>
                <a:latin typeface="Arial" charset="0"/>
              </a:rPr>
              <a:t>Top Pane shows frame/packet sequence</a:t>
            </a:r>
          </a:p>
        </p:txBody>
      </p:sp>
      <p:sp>
        <p:nvSpPr>
          <p:cNvPr id="270344" name="AutoShape 8"/>
          <p:cNvSpPr>
            <a:spLocks noChangeArrowheads="1"/>
          </p:cNvSpPr>
          <p:nvPr/>
        </p:nvSpPr>
        <p:spPr bwMode="auto">
          <a:xfrm>
            <a:off x="5791200" y="381000"/>
            <a:ext cx="2895600" cy="1600200"/>
          </a:xfrm>
          <a:prstGeom prst="wedgeRoundRectCallout">
            <a:avLst>
              <a:gd name="adj1" fmla="val -60634"/>
              <a:gd name="adj2" fmla="val 180556"/>
              <a:gd name="adj3" fmla="val 16667"/>
            </a:avLst>
          </a:prstGeom>
          <a:solidFill>
            <a:schemeClr val="bg1"/>
          </a:solidFill>
          <a:ln w="57150">
            <a:solidFill>
              <a:srgbClr val="FF3300"/>
            </a:solidFill>
            <a:miter lim="800000"/>
            <a:headEnd/>
            <a:tailEnd/>
          </a:ln>
        </p:spPr>
        <p:txBody>
          <a:bodyPr/>
          <a:lstStyle/>
          <a:p>
            <a:pPr algn="ctr"/>
            <a:r>
              <a:rPr lang="en-US">
                <a:solidFill>
                  <a:srgbClr val="FF3300"/>
                </a:solidFill>
                <a:latin typeface="Arial" charset="0"/>
              </a:rPr>
              <a:t>Middle Pane shows encapsulation for a given frame</a:t>
            </a:r>
          </a:p>
        </p:txBody>
      </p:sp>
      <p:sp>
        <p:nvSpPr>
          <p:cNvPr id="270345" name="AutoShape 9"/>
          <p:cNvSpPr>
            <a:spLocks noChangeArrowheads="1"/>
          </p:cNvSpPr>
          <p:nvPr/>
        </p:nvSpPr>
        <p:spPr bwMode="auto">
          <a:xfrm>
            <a:off x="4114800" y="6400800"/>
            <a:ext cx="5029200" cy="457200"/>
          </a:xfrm>
          <a:prstGeom prst="wedgeRoundRectCallout">
            <a:avLst>
              <a:gd name="adj1" fmla="val -63194"/>
              <a:gd name="adj2" fmla="val -61458"/>
              <a:gd name="adj3" fmla="val 16667"/>
            </a:avLst>
          </a:prstGeom>
          <a:solidFill>
            <a:schemeClr val="bg1"/>
          </a:solidFill>
          <a:ln w="57150">
            <a:solidFill>
              <a:srgbClr val="FF3300"/>
            </a:solidFill>
            <a:miter lim="800000"/>
            <a:headEnd/>
            <a:tailEnd/>
          </a:ln>
        </p:spPr>
        <p:txBody>
          <a:bodyPr/>
          <a:lstStyle/>
          <a:p>
            <a:pPr algn="ctr"/>
            <a:r>
              <a:rPr lang="en-US">
                <a:solidFill>
                  <a:srgbClr val="FF3300"/>
                </a:solidFill>
                <a:latin typeface="Arial" charset="0"/>
              </a:rPr>
              <a:t>Bottom Pane shows hex &amp; text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70340"/>
                                        </p:tgtEl>
                                        <p:attrNameLst>
                                          <p:attrName>style.visibility</p:attrName>
                                        </p:attrNameLst>
                                      </p:cBhvr>
                                      <p:to>
                                        <p:strVal val="visible"/>
                                      </p:to>
                                    </p:set>
                                    <p:animEffect transition="in" filter="checkerboard(across)">
                                      <p:cBhvr>
                                        <p:cTn id="7" dur="500"/>
                                        <p:tgtEl>
                                          <p:spTgt spid="270340"/>
                                        </p:tgtEl>
                                      </p:cBhvr>
                                    </p:animEffect>
                                  </p:childTnLst>
                                </p:cTn>
                              </p:par>
                            </p:childTnLst>
                          </p:cTn>
                        </p:par>
                        <p:par>
                          <p:cTn id="8" fill="hold">
                            <p:stCondLst>
                              <p:cond delay="500"/>
                            </p:stCondLst>
                            <p:childTnLst>
                              <p:par>
                                <p:cTn id="9" presetID="5" presetClass="entr" presetSubtype="10" fill="hold" grpId="0" nodeType="afterEffect">
                                  <p:stCondLst>
                                    <p:cond delay="0"/>
                                  </p:stCondLst>
                                  <p:childTnLst>
                                    <p:set>
                                      <p:cBhvr>
                                        <p:cTn id="10" dur="1" fill="hold">
                                          <p:stCondLst>
                                            <p:cond delay="0"/>
                                          </p:stCondLst>
                                        </p:cTn>
                                        <p:tgtEl>
                                          <p:spTgt spid="270343"/>
                                        </p:tgtEl>
                                        <p:attrNameLst>
                                          <p:attrName>style.visibility</p:attrName>
                                        </p:attrNameLst>
                                      </p:cBhvr>
                                      <p:to>
                                        <p:strVal val="visible"/>
                                      </p:to>
                                    </p:set>
                                    <p:animEffect transition="in" filter="checkerboard(across)">
                                      <p:cBhvr>
                                        <p:cTn id="11" dur="500"/>
                                        <p:tgtEl>
                                          <p:spTgt spid="270343"/>
                                        </p:tgtEl>
                                      </p:cBhvr>
                                    </p:animEffect>
                                  </p:childTnLst>
                                </p:cTn>
                              </p:par>
                            </p:childTnLst>
                          </p:cTn>
                        </p:par>
                      </p:childTnLst>
                    </p:cTn>
                  </p:par>
                  <p:par>
                    <p:cTn id="12" fill="hold">
                      <p:stCondLst>
                        <p:cond delay="indefinite"/>
                      </p:stCondLst>
                      <p:childTnLst>
                        <p:par>
                          <p:cTn id="13" fill="hold">
                            <p:stCondLst>
                              <p:cond delay="0"/>
                            </p:stCondLst>
                            <p:childTnLst>
                              <p:par>
                                <p:cTn id="14" presetID="5" presetClass="entr" presetSubtype="10" fill="hold" grpId="0" nodeType="clickEffect">
                                  <p:stCondLst>
                                    <p:cond delay="0"/>
                                  </p:stCondLst>
                                  <p:childTnLst>
                                    <p:set>
                                      <p:cBhvr>
                                        <p:cTn id="15" dur="1" fill="hold">
                                          <p:stCondLst>
                                            <p:cond delay="0"/>
                                          </p:stCondLst>
                                        </p:cTn>
                                        <p:tgtEl>
                                          <p:spTgt spid="270344"/>
                                        </p:tgtEl>
                                        <p:attrNameLst>
                                          <p:attrName>style.visibility</p:attrName>
                                        </p:attrNameLst>
                                      </p:cBhvr>
                                      <p:to>
                                        <p:strVal val="visible"/>
                                      </p:to>
                                    </p:set>
                                    <p:animEffect transition="in" filter="checkerboard(across)">
                                      <p:cBhvr>
                                        <p:cTn id="16" dur="500"/>
                                        <p:tgtEl>
                                          <p:spTgt spid="270344"/>
                                        </p:tgtEl>
                                      </p:cBhvr>
                                    </p:animEffect>
                                  </p:childTnLst>
                                </p:cTn>
                              </p:par>
                            </p:childTnLst>
                          </p:cTn>
                        </p:par>
                        <p:par>
                          <p:cTn id="17" fill="hold">
                            <p:stCondLst>
                              <p:cond delay="500"/>
                            </p:stCondLst>
                            <p:childTnLst>
                              <p:par>
                                <p:cTn id="18" presetID="5" presetClass="entr" presetSubtype="10" fill="hold" grpId="0" nodeType="afterEffect">
                                  <p:stCondLst>
                                    <p:cond delay="0"/>
                                  </p:stCondLst>
                                  <p:childTnLst>
                                    <p:set>
                                      <p:cBhvr>
                                        <p:cTn id="19" dur="1" fill="hold">
                                          <p:stCondLst>
                                            <p:cond delay="0"/>
                                          </p:stCondLst>
                                        </p:cTn>
                                        <p:tgtEl>
                                          <p:spTgt spid="270341"/>
                                        </p:tgtEl>
                                        <p:attrNameLst>
                                          <p:attrName>style.visibility</p:attrName>
                                        </p:attrNameLst>
                                      </p:cBhvr>
                                      <p:to>
                                        <p:strVal val="visible"/>
                                      </p:to>
                                    </p:set>
                                    <p:animEffect transition="in" filter="checkerboard(across)">
                                      <p:cBhvr>
                                        <p:cTn id="20" dur="500"/>
                                        <p:tgtEl>
                                          <p:spTgt spid="270341"/>
                                        </p:tgtEl>
                                      </p:cBhvr>
                                    </p:animEffect>
                                  </p:childTnLst>
                                </p:cTn>
                              </p:par>
                            </p:childTnLst>
                          </p:cTn>
                        </p:par>
                      </p:childTnLst>
                    </p:cTn>
                  </p:par>
                  <p:par>
                    <p:cTn id="21" fill="hold">
                      <p:stCondLst>
                        <p:cond delay="indefinite"/>
                      </p:stCondLst>
                      <p:childTnLst>
                        <p:par>
                          <p:cTn id="22" fill="hold">
                            <p:stCondLst>
                              <p:cond delay="0"/>
                            </p:stCondLst>
                            <p:childTnLst>
                              <p:par>
                                <p:cTn id="23" presetID="5" presetClass="entr" presetSubtype="10" fill="hold" grpId="0" nodeType="clickEffect">
                                  <p:stCondLst>
                                    <p:cond delay="0"/>
                                  </p:stCondLst>
                                  <p:childTnLst>
                                    <p:set>
                                      <p:cBhvr>
                                        <p:cTn id="24" dur="1" fill="hold">
                                          <p:stCondLst>
                                            <p:cond delay="0"/>
                                          </p:stCondLst>
                                        </p:cTn>
                                        <p:tgtEl>
                                          <p:spTgt spid="270345"/>
                                        </p:tgtEl>
                                        <p:attrNameLst>
                                          <p:attrName>style.visibility</p:attrName>
                                        </p:attrNameLst>
                                      </p:cBhvr>
                                      <p:to>
                                        <p:strVal val="visible"/>
                                      </p:to>
                                    </p:set>
                                    <p:animEffect transition="in" filter="checkerboard(across)">
                                      <p:cBhvr>
                                        <p:cTn id="25" dur="500"/>
                                        <p:tgtEl>
                                          <p:spTgt spid="270345"/>
                                        </p:tgtEl>
                                      </p:cBhvr>
                                    </p:animEffect>
                                  </p:childTnLst>
                                </p:cTn>
                              </p:par>
                            </p:childTnLst>
                          </p:cTn>
                        </p:par>
                        <p:par>
                          <p:cTn id="26" fill="hold">
                            <p:stCondLst>
                              <p:cond delay="500"/>
                            </p:stCondLst>
                            <p:childTnLst>
                              <p:par>
                                <p:cTn id="27" presetID="5" presetClass="entr" presetSubtype="10" fill="hold" grpId="0" nodeType="afterEffect">
                                  <p:stCondLst>
                                    <p:cond delay="0"/>
                                  </p:stCondLst>
                                  <p:childTnLst>
                                    <p:set>
                                      <p:cBhvr>
                                        <p:cTn id="28" dur="1" fill="hold">
                                          <p:stCondLst>
                                            <p:cond delay="0"/>
                                          </p:stCondLst>
                                        </p:cTn>
                                        <p:tgtEl>
                                          <p:spTgt spid="270342"/>
                                        </p:tgtEl>
                                        <p:attrNameLst>
                                          <p:attrName>style.visibility</p:attrName>
                                        </p:attrNameLst>
                                      </p:cBhvr>
                                      <p:to>
                                        <p:strVal val="visible"/>
                                      </p:to>
                                    </p:set>
                                    <p:animEffect transition="in" filter="checkerboard(across)">
                                      <p:cBhvr>
                                        <p:cTn id="29" dur="500"/>
                                        <p:tgtEl>
                                          <p:spTgt spid="2703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0340" grpId="0" animBg="1"/>
      <p:bldP spid="270341" grpId="0" animBg="1"/>
      <p:bldP spid="270342" grpId="0" animBg="1"/>
      <p:bldP spid="270343" grpId="0" animBg="1" autoUpdateAnimBg="0"/>
      <p:bldP spid="270344" grpId="0" animBg="1" autoUpdateAnimBg="0"/>
      <p:bldP spid="270345" grpId="0" animBg="1" autoUpdateAnimBg="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0" y="0"/>
            <a:ext cx="8534400" cy="1143000"/>
          </a:xfrm>
        </p:spPr>
        <p:txBody>
          <a:bodyPr/>
          <a:lstStyle/>
          <a:p>
            <a:pPr eaLnBrk="1" hangingPunct="1"/>
            <a:r>
              <a:rPr lang="en-US" smtClean="0"/>
              <a:t>Top Pane:  Frame Sequence</a:t>
            </a:r>
          </a:p>
        </p:txBody>
      </p:sp>
      <p:pic>
        <p:nvPicPr>
          <p:cNvPr id="9219" name="Picture 3"/>
          <p:cNvPicPr>
            <a:picLocks noChangeAspect="1" noChangeArrowheads="1"/>
          </p:cNvPicPr>
          <p:nvPr>
            <p:ph idx="1"/>
          </p:nvPr>
        </p:nvPicPr>
        <p:blipFill>
          <a:blip r:embed="rId2" cstate="print"/>
          <a:srcRect/>
          <a:stretch>
            <a:fillRect/>
          </a:stretch>
        </p:blipFill>
        <p:spPr>
          <a:xfrm>
            <a:off x="76200" y="1371600"/>
            <a:ext cx="8915400" cy="5273675"/>
          </a:xfrm>
          <a:noFill/>
        </p:spPr>
      </p:pic>
      <p:sp>
        <p:nvSpPr>
          <p:cNvPr id="271364" name="AutoShape 4"/>
          <p:cNvSpPr>
            <a:spLocks noChangeArrowheads="1"/>
          </p:cNvSpPr>
          <p:nvPr/>
        </p:nvSpPr>
        <p:spPr bwMode="auto">
          <a:xfrm>
            <a:off x="1295400" y="1066800"/>
            <a:ext cx="1981200" cy="1066800"/>
          </a:xfrm>
          <a:prstGeom prst="wedgeRoundRectCallout">
            <a:avLst>
              <a:gd name="adj1" fmla="val -43750"/>
              <a:gd name="adj2" fmla="val 70000"/>
              <a:gd name="adj3" fmla="val 16667"/>
            </a:avLst>
          </a:prstGeom>
          <a:solidFill>
            <a:schemeClr val="bg1"/>
          </a:solidFill>
          <a:ln w="38100">
            <a:solidFill>
              <a:srgbClr val="FF3300"/>
            </a:solidFill>
            <a:miter lim="800000"/>
            <a:headEnd/>
            <a:tailEnd/>
          </a:ln>
        </p:spPr>
        <p:txBody>
          <a:bodyPr/>
          <a:lstStyle/>
          <a:p>
            <a:pPr algn="ctr"/>
            <a:r>
              <a:rPr lang="en-US" sz="2800">
                <a:solidFill>
                  <a:srgbClr val="FF3300"/>
                </a:solidFill>
                <a:latin typeface="Arial" charset="0"/>
              </a:rPr>
              <a:t>DNS Query</a:t>
            </a:r>
          </a:p>
        </p:txBody>
      </p:sp>
      <p:sp>
        <p:nvSpPr>
          <p:cNvPr id="271365" name="Rectangle 5"/>
          <p:cNvSpPr>
            <a:spLocks noChangeArrowheads="1"/>
          </p:cNvSpPr>
          <p:nvPr/>
        </p:nvSpPr>
        <p:spPr bwMode="auto">
          <a:xfrm>
            <a:off x="0" y="2362200"/>
            <a:ext cx="9144000" cy="457200"/>
          </a:xfrm>
          <a:prstGeom prst="rect">
            <a:avLst/>
          </a:prstGeom>
          <a:noFill/>
          <a:ln w="57150">
            <a:solidFill>
              <a:srgbClr val="FF3300"/>
            </a:solidFill>
            <a:miter lim="800000"/>
            <a:headEnd/>
            <a:tailEnd/>
          </a:ln>
        </p:spPr>
        <p:txBody>
          <a:bodyPr wrap="none" anchor="ctr"/>
          <a:lstStyle/>
          <a:p>
            <a:endParaRPr lang="en-GB"/>
          </a:p>
        </p:txBody>
      </p:sp>
      <p:sp>
        <p:nvSpPr>
          <p:cNvPr id="271366" name="AutoShape 6"/>
          <p:cNvSpPr>
            <a:spLocks noChangeArrowheads="1"/>
          </p:cNvSpPr>
          <p:nvPr/>
        </p:nvSpPr>
        <p:spPr bwMode="auto">
          <a:xfrm>
            <a:off x="3962400" y="838200"/>
            <a:ext cx="2362200" cy="1447800"/>
          </a:xfrm>
          <a:prstGeom prst="wedgeRoundRectCallout">
            <a:avLst>
              <a:gd name="adj1" fmla="val -40523"/>
              <a:gd name="adj2" fmla="val 84759"/>
              <a:gd name="adj3" fmla="val 16667"/>
            </a:avLst>
          </a:prstGeom>
          <a:solidFill>
            <a:schemeClr val="bg1"/>
          </a:solidFill>
          <a:ln w="38100">
            <a:solidFill>
              <a:srgbClr val="FF3300"/>
            </a:solidFill>
            <a:miter lim="800000"/>
            <a:headEnd/>
            <a:tailEnd/>
          </a:ln>
        </p:spPr>
        <p:txBody>
          <a:bodyPr/>
          <a:lstStyle/>
          <a:p>
            <a:pPr algn="ctr"/>
            <a:r>
              <a:rPr lang="en-US">
                <a:solidFill>
                  <a:srgbClr val="FF3300"/>
                </a:solidFill>
                <a:latin typeface="Arial" charset="0"/>
              </a:rPr>
              <a:t>TCP Connection Setup</a:t>
            </a:r>
          </a:p>
        </p:txBody>
      </p:sp>
      <p:sp>
        <p:nvSpPr>
          <p:cNvPr id="271367" name="Rectangle 7"/>
          <p:cNvSpPr>
            <a:spLocks noChangeArrowheads="1"/>
          </p:cNvSpPr>
          <p:nvPr/>
        </p:nvSpPr>
        <p:spPr bwMode="auto">
          <a:xfrm>
            <a:off x="0" y="2743200"/>
            <a:ext cx="9144000" cy="533400"/>
          </a:xfrm>
          <a:prstGeom prst="rect">
            <a:avLst/>
          </a:prstGeom>
          <a:noFill/>
          <a:ln w="38100">
            <a:solidFill>
              <a:srgbClr val="FF3300"/>
            </a:solidFill>
            <a:miter lim="800000"/>
            <a:headEnd/>
            <a:tailEnd/>
          </a:ln>
        </p:spPr>
        <p:txBody>
          <a:bodyPr wrap="none" anchor="ctr"/>
          <a:lstStyle/>
          <a:p>
            <a:endParaRPr lang="en-GB"/>
          </a:p>
        </p:txBody>
      </p:sp>
      <p:sp>
        <p:nvSpPr>
          <p:cNvPr id="271368" name="AutoShape 8"/>
          <p:cNvSpPr>
            <a:spLocks noChangeArrowheads="1"/>
          </p:cNvSpPr>
          <p:nvPr/>
        </p:nvSpPr>
        <p:spPr bwMode="auto">
          <a:xfrm>
            <a:off x="6553200" y="1371600"/>
            <a:ext cx="2133600" cy="1600200"/>
          </a:xfrm>
          <a:prstGeom prst="wedgeRoundRectCallout">
            <a:avLst>
              <a:gd name="adj1" fmla="val -43750"/>
              <a:gd name="adj2" fmla="val 70000"/>
              <a:gd name="adj3" fmla="val 16667"/>
            </a:avLst>
          </a:prstGeom>
          <a:solidFill>
            <a:schemeClr val="bg1"/>
          </a:solidFill>
          <a:ln w="38100">
            <a:solidFill>
              <a:srgbClr val="FF3300"/>
            </a:solidFill>
            <a:miter lim="800000"/>
            <a:headEnd/>
            <a:tailEnd/>
          </a:ln>
        </p:spPr>
        <p:txBody>
          <a:bodyPr/>
          <a:lstStyle/>
          <a:p>
            <a:pPr algn="ctr"/>
            <a:r>
              <a:rPr lang="en-US">
                <a:solidFill>
                  <a:srgbClr val="FF3300"/>
                </a:solidFill>
                <a:latin typeface="Arial" charset="0"/>
              </a:rPr>
              <a:t>HTTP Request &amp; Response</a:t>
            </a:r>
          </a:p>
        </p:txBody>
      </p:sp>
      <p:sp>
        <p:nvSpPr>
          <p:cNvPr id="271369" name="Rectangle 9"/>
          <p:cNvSpPr>
            <a:spLocks noChangeArrowheads="1"/>
          </p:cNvSpPr>
          <p:nvPr/>
        </p:nvSpPr>
        <p:spPr bwMode="auto">
          <a:xfrm>
            <a:off x="0" y="3276600"/>
            <a:ext cx="9144000" cy="533400"/>
          </a:xfrm>
          <a:prstGeom prst="rect">
            <a:avLst/>
          </a:prstGeom>
          <a:noFill/>
          <a:ln w="38100">
            <a:solidFill>
              <a:srgbClr val="FF3300"/>
            </a:solidFill>
            <a:miter lim="800000"/>
            <a:headEnd/>
            <a:tailEnd/>
          </a:ln>
        </p:spPr>
        <p:txBody>
          <a:bodyPr wrap="none" anchor="ctr"/>
          <a:lstStyle/>
          <a:p>
            <a:endParaRPr lang="en-GB"/>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71365"/>
                                        </p:tgtEl>
                                        <p:attrNameLst>
                                          <p:attrName>style.visibility</p:attrName>
                                        </p:attrNameLst>
                                      </p:cBhvr>
                                      <p:to>
                                        <p:strVal val="visible"/>
                                      </p:to>
                                    </p:set>
                                    <p:animEffect transition="in" filter="checkerboard(across)">
                                      <p:cBhvr>
                                        <p:cTn id="7" dur="500"/>
                                        <p:tgtEl>
                                          <p:spTgt spid="271365"/>
                                        </p:tgtEl>
                                      </p:cBhvr>
                                    </p:animEffect>
                                  </p:childTnLst>
                                </p:cTn>
                              </p:par>
                            </p:childTnLst>
                          </p:cTn>
                        </p:par>
                        <p:par>
                          <p:cTn id="8" fill="hold">
                            <p:stCondLst>
                              <p:cond delay="500"/>
                            </p:stCondLst>
                            <p:childTnLst>
                              <p:par>
                                <p:cTn id="9" presetID="5" presetClass="entr" presetSubtype="10" fill="hold" grpId="0" nodeType="afterEffect">
                                  <p:stCondLst>
                                    <p:cond delay="0"/>
                                  </p:stCondLst>
                                  <p:childTnLst>
                                    <p:set>
                                      <p:cBhvr>
                                        <p:cTn id="10" dur="1" fill="hold">
                                          <p:stCondLst>
                                            <p:cond delay="0"/>
                                          </p:stCondLst>
                                        </p:cTn>
                                        <p:tgtEl>
                                          <p:spTgt spid="271364"/>
                                        </p:tgtEl>
                                        <p:attrNameLst>
                                          <p:attrName>style.visibility</p:attrName>
                                        </p:attrNameLst>
                                      </p:cBhvr>
                                      <p:to>
                                        <p:strVal val="visible"/>
                                      </p:to>
                                    </p:set>
                                    <p:animEffect transition="in" filter="checkerboard(across)">
                                      <p:cBhvr>
                                        <p:cTn id="11" dur="500"/>
                                        <p:tgtEl>
                                          <p:spTgt spid="271364"/>
                                        </p:tgtEl>
                                      </p:cBhvr>
                                    </p:animEffect>
                                  </p:childTnLst>
                                </p:cTn>
                              </p:par>
                            </p:childTnLst>
                          </p:cTn>
                        </p:par>
                      </p:childTnLst>
                    </p:cTn>
                  </p:par>
                  <p:par>
                    <p:cTn id="12" fill="hold">
                      <p:stCondLst>
                        <p:cond delay="indefinite"/>
                      </p:stCondLst>
                      <p:childTnLst>
                        <p:par>
                          <p:cTn id="13" fill="hold">
                            <p:stCondLst>
                              <p:cond delay="0"/>
                            </p:stCondLst>
                            <p:childTnLst>
                              <p:par>
                                <p:cTn id="14" presetID="5" presetClass="entr" presetSubtype="10" fill="hold" grpId="0" nodeType="clickEffect">
                                  <p:stCondLst>
                                    <p:cond delay="0"/>
                                  </p:stCondLst>
                                  <p:childTnLst>
                                    <p:set>
                                      <p:cBhvr>
                                        <p:cTn id="15" dur="1" fill="hold">
                                          <p:stCondLst>
                                            <p:cond delay="0"/>
                                          </p:stCondLst>
                                        </p:cTn>
                                        <p:tgtEl>
                                          <p:spTgt spid="271367"/>
                                        </p:tgtEl>
                                        <p:attrNameLst>
                                          <p:attrName>style.visibility</p:attrName>
                                        </p:attrNameLst>
                                      </p:cBhvr>
                                      <p:to>
                                        <p:strVal val="visible"/>
                                      </p:to>
                                    </p:set>
                                    <p:animEffect transition="in" filter="checkerboard(across)">
                                      <p:cBhvr>
                                        <p:cTn id="16" dur="500"/>
                                        <p:tgtEl>
                                          <p:spTgt spid="271367"/>
                                        </p:tgtEl>
                                      </p:cBhvr>
                                    </p:animEffect>
                                  </p:childTnLst>
                                </p:cTn>
                              </p:par>
                            </p:childTnLst>
                          </p:cTn>
                        </p:par>
                        <p:par>
                          <p:cTn id="17" fill="hold">
                            <p:stCondLst>
                              <p:cond delay="500"/>
                            </p:stCondLst>
                            <p:childTnLst>
                              <p:par>
                                <p:cTn id="18" presetID="5" presetClass="entr" presetSubtype="10" fill="hold" grpId="0" nodeType="afterEffect">
                                  <p:stCondLst>
                                    <p:cond delay="0"/>
                                  </p:stCondLst>
                                  <p:childTnLst>
                                    <p:set>
                                      <p:cBhvr>
                                        <p:cTn id="19" dur="1" fill="hold">
                                          <p:stCondLst>
                                            <p:cond delay="0"/>
                                          </p:stCondLst>
                                        </p:cTn>
                                        <p:tgtEl>
                                          <p:spTgt spid="271366"/>
                                        </p:tgtEl>
                                        <p:attrNameLst>
                                          <p:attrName>style.visibility</p:attrName>
                                        </p:attrNameLst>
                                      </p:cBhvr>
                                      <p:to>
                                        <p:strVal val="visible"/>
                                      </p:to>
                                    </p:set>
                                    <p:animEffect transition="in" filter="checkerboard(across)">
                                      <p:cBhvr>
                                        <p:cTn id="20" dur="500"/>
                                        <p:tgtEl>
                                          <p:spTgt spid="271366"/>
                                        </p:tgtEl>
                                      </p:cBhvr>
                                    </p:animEffect>
                                  </p:childTnLst>
                                </p:cTn>
                              </p:par>
                            </p:childTnLst>
                          </p:cTn>
                        </p:par>
                      </p:childTnLst>
                    </p:cTn>
                  </p:par>
                  <p:par>
                    <p:cTn id="21" fill="hold">
                      <p:stCondLst>
                        <p:cond delay="indefinite"/>
                      </p:stCondLst>
                      <p:childTnLst>
                        <p:par>
                          <p:cTn id="22" fill="hold">
                            <p:stCondLst>
                              <p:cond delay="0"/>
                            </p:stCondLst>
                            <p:childTnLst>
                              <p:par>
                                <p:cTn id="23" presetID="5" presetClass="entr" presetSubtype="10" fill="hold" grpId="0" nodeType="clickEffect">
                                  <p:stCondLst>
                                    <p:cond delay="0"/>
                                  </p:stCondLst>
                                  <p:childTnLst>
                                    <p:set>
                                      <p:cBhvr>
                                        <p:cTn id="24" dur="1" fill="hold">
                                          <p:stCondLst>
                                            <p:cond delay="0"/>
                                          </p:stCondLst>
                                        </p:cTn>
                                        <p:tgtEl>
                                          <p:spTgt spid="271369"/>
                                        </p:tgtEl>
                                        <p:attrNameLst>
                                          <p:attrName>style.visibility</p:attrName>
                                        </p:attrNameLst>
                                      </p:cBhvr>
                                      <p:to>
                                        <p:strVal val="visible"/>
                                      </p:to>
                                    </p:set>
                                    <p:animEffect transition="in" filter="checkerboard(across)">
                                      <p:cBhvr>
                                        <p:cTn id="25" dur="500"/>
                                        <p:tgtEl>
                                          <p:spTgt spid="271369"/>
                                        </p:tgtEl>
                                      </p:cBhvr>
                                    </p:animEffect>
                                  </p:childTnLst>
                                </p:cTn>
                              </p:par>
                            </p:childTnLst>
                          </p:cTn>
                        </p:par>
                        <p:par>
                          <p:cTn id="26" fill="hold">
                            <p:stCondLst>
                              <p:cond delay="500"/>
                            </p:stCondLst>
                            <p:childTnLst>
                              <p:par>
                                <p:cTn id="27" presetID="5" presetClass="entr" presetSubtype="10" fill="hold" grpId="0" nodeType="afterEffect">
                                  <p:stCondLst>
                                    <p:cond delay="0"/>
                                  </p:stCondLst>
                                  <p:childTnLst>
                                    <p:set>
                                      <p:cBhvr>
                                        <p:cTn id="28" dur="1" fill="hold">
                                          <p:stCondLst>
                                            <p:cond delay="0"/>
                                          </p:stCondLst>
                                        </p:cTn>
                                        <p:tgtEl>
                                          <p:spTgt spid="271368"/>
                                        </p:tgtEl>
                                        <p:attrNameLst>
                                          <p:attrName>style.visibility</p:attrName>
                                        </p:attrNameLst>
                                      </p:cBhvr>
                                      <p:to>
                                        <p:strVal val="visible"/>
                                      </p:to>
                                    </p:set>
                                    <p:animEffect transition="in" filter="checkerboard(across)">
                                      <p:cBhvr>
                                        <p:cTn id="29" dur="500"/>
                                        <p:tgtEl>
                                          <p:spTgt spid="27136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1364" grpId="0" animBg="1" autoUpdateAnimBg="0"/>
      <p:bldP spid="271365" grpId="0" animBg="1"/>
      <p:bldP spid="271366" grpId="0" animBg="1" autoUpdateAnimBg="0"/>
      <p:bldP spid="271367" grpId="0" animBg="1"/>
      <p:bldP spid="271368" grpId="0" animBg="1" autoUpdateAnimBg="0"/>
      <p:bldP spid="271369"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152400" y="152400"/>
            <a:ext cx="8534400" cy="1143000"/>
          </a:xfrm>
        </p:spPr>
        <p:txBody>
          <a:bodyPr/>
          <a:lstStyle/>
          <a:p>
            <a:pPr eaLnBrk="1" hangingPunct="1"/>
            <a:r>
              <a:rPr lang="en-US" smtClean="0"/>
              <a:t>Middle Pane:  Encapsulation</a:t>
            </a:r>
          </a:p>
        </p:txBody>
      </p:sp>
      <p:pic>
        <p:nvPicPr>
          <p:cNvPr id="10243" name="Picture 3"/>
          <p:cNvPicPr>
            <a:picLocks noChangeAspect="1" noChangeArrowheads="1"/>
          </p:cNvPicPr>
          <p:nvPr>
            <p:ph idx="1"/>
          </p:nvPr>
        </p:nvPicPr>
        <p:blipFill>
          <a:blip r:embed="rId2" cstate="print"/>
          <a:srcRect/>
          <a:stretch>
            <a:fillRect/>
          </a:stretch>
        </p:blipFill>
        <p:spPr>
          <a:xfrm>
            <a:off x="152400" y="1481138"/>
            <a:ext cx="8915400" cy="5260975"/>
          </a:xfrm>
          <a:noFill/>
        </p:spPr>
      </p:pic>
      <p:sp>
        <p:nvSpPr>
          <p:cNvPr id="272388" name="Rectangle 4"/>
          <p:cNvSpPr>
            <a:spLocks noChangeArrowheads="1"/>
          </p:cNvSpPr>
          <p:nvPr/>
        </p:nvSpPr>
        <p:spPr bwMode="auto">
          <a:xfrm>
            <a:off x="76200" y="2819400"/>
            <a:ext cx="8915400" cy="685800"/>
          </a:xfrm>
          <a:prstGeom prst="rect">
            <a:avLst/>
          </a:prstGeom>
          <a:noFill/>
          <a:ln w="57150">
            <a:solidFill>
              <a:srgbClr val="FF3300"/>
            </a:solidFill>
            <a:miter lim="800000"/>
            <a:headEnd/>
            <a:tailEnd/>
          </a:ln>
        </p:spPr>
        <p:txBody>
          <a:bodyPr wrap="none" anchor="ctr"/>
          <a:lstStyle/>
          <a:p>
            <a:endParaRPr lang="en-GB"/>
          </a:p>
        </p:txBody>
      </p:sp>
      <p:sp>
        <p:nvSpPr>
          <p:cNvPr id="272389" name="AutoShape 5"/>
          <p:cNvSpPr>
            <a:spLocks noChangeArrowheads="1"/>
          </p:cNvSpPr>
          <p:nvPr/>
        </p:nvSpPr>
        <p:spPr bwMode="auto">
          <a:xfrm>
            <a:off x="4419600" y="1752600"/>
            <a:ext cx="4114800" cy="609600"/>
          </a:xfrm>
          <a:prstGeom prst="wedgeRoundRectCallout">
            <a:avLst>
              <a:gd name="adj1" fmla="val -43750"/>
              <a:gd name="adj2" fmla="val 104949"/>
              <a:gd name="adj3" fmla="val 16667"/>
            </a:avLst>
          </a:prstGeom>
          <a:solidFill>
            <a:schemeClr val="bg1"/>
          </a:solidFill>
          <a:ln w="57150">
            <a:solidFill>
              <a:srgbClr val="FF3300"/>
            </a:solidFill>
            <a:miter lim="800000"/>
            <a:headEnd/>
            <a:tailEnd/>
          </a:ln>
        </p:spPr>
        <p:txBody>
          <a:bodyPr/>
          <a:lstStyle/>
          <a:p>
            <a:pPr algn="ctr"/>
            <a:r>
              <a:rPr lang="en-US">
                <a:solidFill>
                  <a:srgbClr val="FF3300"/>
                </a:solidFill>
                <a:latin typeface="Arial" charset="0"/>
              </a:rPr>
              <a:t>Ethernet Frame</a:t>
            </a:r>
          </a:p>
        </p:txBody>
      </p:sp>
      <p:sp>
        <p:nvSpPr>
          <p:cNvPr id="272390" name="AutoShape 6"/>
          <p:cNvSpPr>
            <a:spLocks noChangeArrowheads="1"/>
          </p:cNvSpPr>
          <p:nvPr/>
        </p:nvSpPr>
        <p:spPr bwMode="auto">
          <a:xfrm>
            <a:off x="5791200" y="3581400"/>
            <a:ext cx="2743200" cy="1676400"/>
          </a:xfrm>
          <a:prstGeom prst="wedgeRoundRectCallout">
            <a:avLst>
              <a:gd name="adj1" fmla="val -114120"/>
              <a:gd name="adj2" fmla="val -72347"/>
              <a:gd name="adj3" fmla="val 16667"/>
            </a:avLst>
          </a:prstGeom>
          <a:solidFill>
            <a:schemeClr val="bg1"/>
          </a:solidFill>
          <a:ln w="57150">
            <a:solidFill>
              <a:srgbClr val="FF3300"/>
            </a:solidFill>
            <a:miter lim="800000"/>
            <a:headEnd/>
            <a:tailEnd/>
          </a:ln>
        </p:spPr>
        <p:txBody>
          <a:bodyPr/>
          <a:lstStyle/>
          <a:p>
            <a:pPr algn="ctr"/>
            <a:r>
              <a:rPr lang="en-US">
                <a:solidFill>
                  <a:srgbClr val="FF3300"/>
                </a:solidFill>
                <a:latin typeface="Arial" charset="0"/>
              </a:rPr>
              <a:t>Ethernet Destination and Source Addresses</a:t>
            </a:r>
          </a:p>
        </p:txBody>
      </p:sp>
      <p:sp>
        <p:nvSpPr>
          <p:cNvPr id="272391" name="AutoShape 7"/>
          <p:cNvSpPr>
            <a:spLocks noChangeArrowheads="1"/>
          </p:cNvSpPr>
          <p:nvPr/>
        </p:nvSpPr>
        <p:spPr bwMode="auto">
          <a:xfrm>
            <a:off x="1066800" y="4038600"/>
            <a:ext cx="2819400" cy="533400"/>
          </a:xfrm>
          <a:prstGeom prst="wedgeRoundRectCallout">
            <a:avLst>
              <a:gd name="adj1" fmla="val -42060"/>
              <a:gd name="adj2" fmla="val -155653"/>
              <a:gd name="adj3" fmla="val 16667"/>
            </a:avLst>
          </a:prstGeom>
          <a:solidFill>
            <a:schemeClr val="bg1"/>
          </a:solidFill>
          <a:ln w="57150">
            <a:solidFill>
              <a:srgbClr val="FF3300"/>
            </a:solidFill>
            <a:miter lim="800000"/>
            <a:headEnd/>
            <a:tailEnd/>
          </a:ln>
        </p:spPr>
        <p:txBody>
          <a:bodyPr/>
          <a:lstStyle/>
          <a:p>
            <a:pPr algn="ctr"/>
            <a:r>
              <a:rPr lang="en-US">
                <a:solidFill>
                  <a:srgbClr val="FF3300"/>
                </a:solidFill>
                <a:latin typeface="Arial" charset="0"/>
              </a:rPr>
              <a:t>Protocol Type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72388"/>
                                        </p:tgtEl>
                                        <p:attrNameLst>
                                          <p:attrName>style.visibility</p:attrName>
                                        </p:attrNameLst>
                                      </p:cBhvr>
                                      <p:to>
                                        <p:strVal val="visible"/>
                                      </p:to>
                                    </p:set>
                                    <p:animEffect transition="in" filter="checkerboard(across)">
                                      <p:cBhvr>
                                        <p:cTn id="7" dur="500"/>
                                        <p:tgtEl>
                                          <p:spTgt spid="272388"/>
                                        </p:tgtEl>
                                      </p:cBhvr>
                                    </p:animEffect>
                                  </p:childTnLst>
                                </p:cTn>
                              </p:par>
                            </p:childTnLst>
                          </p:cTn>
                        </p:par>
                        <p:par>
                          <p:cTn id="8" fill="hold">
                            <p:stCondLst>
                              <p:cond delay="500"/>
                            </p:stCondLst>
                            <p:childTnLst>
                              <p:par>
                                <p:cTn id="9" presetID="5" presetClass="entr" presetSubtype="10" fill="hold" grpId="0" nodeType="afterEffect">
                                  <p:stCondLst>
                                    <p:cond delay="0"/>
                                  </p:stCondLst>
                                  <p:childTnLst>
                                    <p:set>
                                      <p:cBhvr>
                                        <p:cTn id="10" dur="1" fill="hold">
                                          <p:stCondLst>
                                            <p:cond delay="0"/>
                                          </p:stCondLst>
                                        </p:cTn>
                                        <p:tgtEl>
                                          <p:spTgt spid="272389"/>
                                        </p:tgtEl>
                                        <p:attrNameLst>
                                          <p:attrName>style.visibility</p:attrName>
                                        </p:attrNameLst>
                                      </p:cBhvr>
                                      <p:to>
                                        <p:strVal val="visible"/>
                                      </p:to>
                                    </p:set>
                                    <p:animEffect transition="in" filter="checkerboard(across)">
                                      <p:cBhvr>
                                        <p:cTn id="11" dur="500"/>
                                        <p:tgtEl>
                                          <p:spTgt spid="272389"/>
                                        </p:tgtEl>
                                      </p:cBhvr>
                                    </p:animEffect>
                                  </p:childTnLst>
                                </p:cTn>
                              </p:par>
                            </p:childTnLst>
                          </p:cTn>
                        </p:par>
                      </p:childTnLst>
                    </p:cTn>
                  </p:par>
                  <p:par>
                    <p:cTn id="12" fill="hold">
                      <p:stCondLst>
                        <p:cond delay="indefinite"/>
                      </p:stCondLst>
                      <p:childTnLst>
                        <p:par>
                          <p:cTn id="13" fill="hold">
                            <p:stCondLst>
                              <p:cond delay="0"/>
                            </p:stCondLst>
                            <p:childTnLst>
                              <p:par>
                                <p:cTn id="14" presetID="5" presetClass="entr" presetSubtype="10" fill="hold" grpId="0" nodeType="clickEffect">
                                  <p:stCondLst>
                                    <p:cond delay="0"/>
                                  </p:stCondLst>
                                  <p:childTnLst>
                                    <p:set>
                                      <p:cBhvr>
                                        <p:cTn id="15" dur="1" fill="hold">
                                          <p:stCondLst>
                                            <p:cond delay="0"/>
                                          </p:stCondLst>
                                        </p:cTn>
                                        <p:tgtEl>
                                          <p:spTgt spid="272390"/>
                                        </p:tgtEl>
                                        <p:attrNameLst>
                                          <p:attrName>style.visibility</p:attrName>
                                        </p:attrNameLst>
                                      </p:cBhvr>
                                      <p:to>
                                        <p:strVal val="visible"/>
                                      </p:to>
                                    </p:set>
                                    <p:animEffect transition="in" filter="checkerboard(across)">
                                      <p:cBhvr>
                                        <p:cTn id="16" dur="500"/>
                                        <p:tgtEl>
                                          <p:spTgt spid="272390"/>
                                        </p:tgtEl>
                                      </p:cBhvr>
                                    </p:animEffect>
                                  </p:childTnLst>
                                </p:cTn>
                              </p:par>
                            </p:childTnLst>
                          </p:cTn>
                        </p:par>
                      </p:childTnLst>
                    </p:cTn>
                  </p:par>
                  <p:par>
                    <p:cTn id="17" fill="hold">
                      <p:stCondLst>
                        <p:cond delay="indefinite"/>
                      </p:stCondLst>
                      <p:childTnLst>
                        <p:par>
                          <p:cTn id="18" fill="hold">
                            <p:stCondLst>
                              <p:cond delay="0"/>
                            </p:stCondLst>
                            <p:childTnLst>
                              <p:par>
                                <p:cTn id="19" presetID="5" presetClass="entr" presetSubtype="10" fill="hold" grpId="0" nodeType="clickEffect">
                                  <p:stCondLst>
                                    <p:cond delay="0"/>
                                  </p:stCondLst>
                                  <p:childTnLst>
                                    <p:set>
                                      <p:cBhvr>
                                        <p:cTn id="20" dur="1" fill="hold">
                                          <p:stCondLst>
                                            <p:cond delay="0"/>
                                          </p:stCondLst>
                                        </p:cTn>
                                        <p:tgtEl>
                                          <p:spTgt spid="272391"/>
                                        </p:tgtEl>
                                        <p:attrNameLst>
                                          <p:attrName>style.visibility</p:attrName>
                                        </p:attrNameLst>
                                      </p:cBhvr>
                                      <p:to>
                                        <p:strVal val="visible"/>
                                      </p:to>
                                    </p:set>
                                    <p:animEffect transition="in" filter="checkerboard(across)">
                                      <p:cBhvr>
                                        <p:cTn id="21" dur="500"/>
                                        <p:tgtEl>
                                          <p:spTgt spid="27239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2388" grpId="0" animBg="1"/>
      <p:bldP spid="272389" grpId="0" animBg="1" autoUpdateAnimBg="0"/>
      <p:bldP spid="272390" grpId="0" animBg="1" autoUpdateAnimBg="0"/>
      <p:bldP spid="272391" grpId="0" animBg="1" autoUpdateAnimBg="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en-US" smtClean="0"/>
              <a:t>Middle pane:  Encapsulation</a:t>
            </a:r>
          </a:p>
        </p:txBody>
      </p:sp>
      <p:pic>
        <p:nvPicPr>
          <p:cNvPr id="11267" name="Picture 3"/>
          <p:cNvPicPr>
            <a:picLocks noChangeAspect="1" noChangeArrowheads="1"/>
          </p:cNvPicPr>
          <p:nvPr>
            <p:ph idx="1"/>
          </p:nvPr>
        </p:nvPicPr>
        <p:blipFill>
          <a:blip r:embed="rId2" cstate="print"/>
          <a:srcRect/>
          <a:stretch>
            <a:fillRect/>
          </a:stretch>
        </p:blipFill>
        <p:spPr>
          <a:xfrm>
            <a:off x="152400" y="1481138"/>
            <a:ext cx="8915400" cy="5260975"/>
          </a:xfrm>
          <a:noFill/>
        </p:spPr>
      </p:pic>
      <p:sp>
        <p:nvSpPr>
          <p:cNvPr id="273412" name="Rectangle 4"/>
          <p:cNvSpPr>
            <a:spLocks noChangeArrowheads="1"/>
          </p:cNvSpPr>
          <p:nvPr/>
        </p:nvSpPr>
        <p:spPr bwMode="auto">
          <a:xfrm>
            <a:off x="76200" y="3352800"/>
            <a:ext cx="8915400" cy="1981200"/>
          </a:xfrm>
          <a:prstGeom prst="rect">
            <a:avLst/>
          </a:prstGeom>
          <a:noFill/>
          <a:ln w="57150">
            <a:solidFill>
              <a:srgbClr val="FF3300"/>
            </a:solidFill>
            <a:miter lim="800000"/>
            <a:headEnd/>
            <a:tailEnd/>
          </a:ln>
        </p:spPr>
        <p:txBody>
          <a:bodyPr wrap="none" anchor="ctr"/>
          <a:lstStyle/>
          <a:p>
            <a:endParaRPr lang="en-GB"/>
          </a:p>
        </p:txBody>
      </p:sp>
      <p:sp>
        <p:nvSpPr>
          <p:cNvPr id="273413" name="AutoShape 5"/>
          <p:cNvSpPr>
            <a:spLocks noChangeArrowheads="1"/>
          </p:cNvSpPr>
          <p:nvPr/>
        </p:nvSpPr>
        <p:spPr bwMode="auto">
          <a:xfrm>
            <a:off x="5486400" y="2057400"/>
            <a:ext cx="3200400" cy="609600"/>
          </a:xfrm>
          <a:prstGeom prst="wedgeRoundRectCallout">
            <a:avLst>
              <a:gd name="adj1" fmla="val -40028"/>
              <a:gd name="adj2" fmla="val 150782"/>
              <a:gd name="adj3" fmla="val 16667"/>
            </a:avLst>
          </a:prstGeom>
          <a:solidFill>
            <a:schemeClr val="bg1"/>
          </a:solidFill>
          <a:ln w="57150">
            <a:solidFill>
              <a:srgbClr val="FF3300"/>
            </a:solidFill>
            <a:miter lim="800000"/>
            <a:headEnd/>
            <a:tailEnd/>
          </a:ln>
        </p:spPr>
        <p:txBody>
          <a:bodyPr/>
          <a:lstStyle/>
          <a:p>
            <a:pPr algn="ctr"/>
            <a:r>
              <a:rPr lang="en-US">
                <a:solidFill>
                  <a:srgbClr val="FF3300"/>
                </a:solidFill>
                <a:latin typeface="Arial" charset="0"/>
              </a:rPr>
              <a:t>IP Packet</a:t>
            </a:r>
          </a:p>
        </p:txBody>
      </p:sp>
      <p:sp>
        <p:nvSpPr>
          <p:cNvPr id="273414" name="AutoShape 6"/>
          <p:cNvSpPr>
            <a:spLocks noChangeArrowheads="1"/>
          </p:cNvSpPr>
          <p:nvPr/>
        </p:nvSpPr>
        <p:spPr bwMode="auto">
          <a:xfrm>
            <a:off x="6019800" y="3810000"/>
            <a:ext cx="2743200" cy="1295400"/>
          </a:xfrm>
          <a:prstGeom prst="wedgeRoundRectCallout">
            <a:avLst>
              <a:gd name="adj1" fmla="val -131426"/>
              <a:gd name="adj2" fmla="val 41912"/>
              <a:gd name="adj3" fmla="val 16667"/>
            </a:avLst>
          </a:prstGeom>
          <a:solidFill>
            <a:schemeClr val="bg1"/>
          </a:solidFill>
          <a:ln w="57150">
            <a:solidFill>
              <a:srgbClr val="FF3300"/>
            </a:solidFill>
            <a:miter lim="800000"/>
            <a:headEnd/>
            <a:tailEnd/>
          </a:ln>
        </p:spPr>
        <p:txBody>
          <a:bodyPr/>
          <a:lstStyle/>
          <a:p>
            <a:pPr algn="ctr"/>
            <a:r>
              <a:rPr lang="en-US">
                <a:solidFill>
                  <a:srgbClr val="FF3300"/>
                </a:solidFill>
                <a:latin typeface="Arial" charset="0"/>
              </a:rPr>
              <a:t>IP Source and  Destination Addresses</a:t>
            </a:r>
          </a:p>
        </p:txBody>
      </p:sp>
      <p:sp>
        <p:nvSpPr>
          <p:cNvPr id="273415" name="AutoShape 7"/>
          <p:cNvSpPr>
            <a:spLocks noChangeArrowheads="1"/>
          </p:cNvSpPr>
          <p:nvPr/>
        </p:nvSpPr>
        <p:spPr bwMode="auto">
          <a:xfrm>
            <a:off x="304800" y="6096000"/>
            <a:ext cx="2819400" cy="533400"/>
          </a:xfrm>
          <a:prstGeom prst="wedgeRoundRectCallout">
            <a:avLst>
              <a:gd name="adj1" fmla="val -35866"/>
              <a:gd name="adj2" fmla="val -280356"/>
              <a:gd name="adj3" fmla="val 16667"/>
            </a:avLst>
          </a:prstGeom>
          <a:solidFill>
            <a:schemeClr val="bg1"/>
          </a:solidFill>
          <a:ln w="57150">
            <a:solidFill>
              <a:srgbClr val="FF3300"/>
            </a:solidFill>
            <a:miter lim="800000"/>
            <a:headEnd/>
            <a:tailEnd/>
          </a:ln>
        </p:spPr>
        <p:txBody>
          <a:bodyPr/>
          <a:lstStyle/>
          <a:p>
            <a:pPr algn="ctr"/>
            <a:r>
              <a:rPr lang="en-US">
                <a:solidFill>
                  <a:srgbClr val="FF3300"/>
                </a:solidFill>
                <a:latin typeface="Arial" charset="0"/>
              </a:rPr>
              <a:t>Protocol Type</a:t>
            </a:r>
          </a:p>
        </p:txBody>
      </p:sp>
      <p:sp>
        <p:nvSpPr>
          <p:cNvPr id="273416" name="AutoShape 8"/>
          <p:cNvSpPr>
            <a:spLocks noChangeArrowheads="1"/>
          </p:cNvSpPr>
          <p:nvPr/>
        </p:nvSpPr>
        <p:spPr bwMode="auto">
          <a:xfrm>
            <a:off x="1524000" y="609600"/>
            <a:ext cx="3581400" cy="2133600"/>
          </a:xfrm>
          <a:prstGeom prst="cloudCallout">
            <a:avLst>
              <a:gd name="adj1" fmla="val -43750"/>
              <a:gd name="adj2" fmla="val 70000"/>
            </a:avLst>
          </a:prstGeom>
          <a:solidFill>
            <a:schemeClr val="bg1"/>
          </a:solidFill>
          <a:ln w="38100">
            <a:solidFill>
              <a:srgbClr val="FF3300"/>
            </a:solidFill>
            <a:round/>
            <a:headEnd/>
            <a:tailEnd/>
          </a:ln>
        </p:spPr>
        <p:txBody>
          <a:bodyPr/>
          <a:lstStyle/>
          <a:p>
            <a:pPr algn="ctr"/>
            <a:r>
              <a:rPr lang="en-US" sz="2800">
                <a:solidFill>
                  <a:srgbClr val="FF3300"/>
                </a:solidFill>
                <a:latin typeface="Arial" charset="0"/>
              </a:rPr>
              <a:t>And a lot of other stuff!</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73412"/>
                                        </p:tgtEl>
                                        <p:attrNameLst>
                                          <p:attrName>style.visibility</p:attrName>
                                        </p:attrNameLst>
                                      </p:cBhvr>
                                      <p:to>
                                        <p:strVal val="visible"/>
                                      </p:to>
                                    </p:set>
                                    <p:animEffect transition="in" filter="checkerboard(across)">
                                      <p:cBhvr>
                                        <p:cTn id="7" dur="500"/>
                                        <p:tgtEl>
                                          <p:spTgt spid="273412"/>
                                        </p:tgtEl>
                                      </p:cBhvr>
                                    </p:animEffect>
                                  </p:childTnLst>
                                </p:cTn>
                              </p:par>
                            </p:childTnLst>
                          </p:cTn>
                        </p:par>
                        <p:par>
                          <p:cTn id="8" fill="hold">
                            <p:stCondLst>
                              <p:cond delay="500"/>
                            </p:stCondLst>
                            <p:childTnLst>
                              <p:par>
                                <p:cTn id="9" presetID="5" presetClass="entr" presetSubtype="10" fill="hold" grpId="0" nodeType="afterEffect">
                                  <p:stCondLst>
                                    <p:cond delay="0"/>
                                  </p:stCondLst>
                                  <p:childTnLst>
                                    <p:set>
                                      <p:cBhvr>
                                        <p:cTn id="10" dur="1" fill="hold">
                                          <p:stCondLst>
                                            <p:cond delay="0"/>
                                          </p:stCondLst>
                                        </p:cTn>
                                        <p:tgtEl>
                                          <p:spTgt spid="273413"/>
                                        </p:tgtEl>
                                        <p:attrNameLst>
                                          <p:attrName>style.visibility</p:attrName>
                                        </p:attrNameLst>
                                      </p:cBhvr>
                                      <p:to>
                                        <p:strVal val="visible"/>
                                      </p:to>
                                    </p:set>
                                    <p:animEffect transition="in" filter="checkerboard(across)">
                                      <p:cBhvr>
                                        <p:cTn id="11" dur="500"/>
                                        <p:tgtEl>
                                          <p:spTgt spid="273413"/>
                                        </p:tgtEl>
                                      </p:cBhvr>
                                    </p:animEffect>
                                  </p:childTnLst>
                                </p:cTn>
                              </p:par>
                            </p:childTnLst>
                          </p:cTn>
                        </p:par>
                      </p:childTnLst>
                    </p:cTn>
                  </p:par>
                  <p:par>
                    <p:cTn id="12" fill="hold">
                      <p:stCondLst>
                        <p:cond delay="indefinite"/>
                      </p:stCondLst>
                      <p:childTnLst>
                        <p:par>
                          <p:cTn id="13" fill="hold">
                            <p:stCondLst>
                              <p:cond delay="0"/>
                            </p:stCondLst>
                            <p:childTnLst>
                              <p:par>
                                <p:cTn id="14" presetID="5" presetClass="entr" presetSubtype="10" fill="hold" grpId="0" nodeType="clickEffect">
                                  <p:stCondLst>
                                    <p:cond delay="0"/>
                                  </p:stCondLst>
                                  <p:childTnLst>
                                    <p:set>
                                      <p:cBhvr>
                                        <p:cTn id="15" dur="1" fill="hold">
                                          <p:stCondLst>
                                            <p:cond delay="0"/>
                                          </p:stCondLst>
                                        </p:cTn>
                                        <p:tgtEl>
                                          <p:spTgt spid="273414"/>
                                        </p:tgtEl>
                                        <p:attrNameLst>
                                          <p:attrName>style.visibility</p:attrName>
                                        </p:attrNameLst>
                                      </p:cBhvr>
                                      <p:to>
                                        <p:strVal val="visible"/>
                                      </p:to>
                                    </p:set>
                                    <p:animEffect transition="in" filter="checkerboard(across)">
                                      <p:cBhvr>
                                        <p:cTn id="16" dur="500"/>
                                        <p:tgtEl>
                                          <p:spTgt spid="273414"/>
                                        </p:tgtEl>
                                      </p:cBhvr>
                                    </p:animEffect>
                                  </p:childTnLst>
                                </p:cTn>
                              </p:par>
                            </p:childTnLst>
                          </p:cTn>
                        </p:par>
                      </p:childTnLst>
                    </p:cTn>
                  </p:par>
                  <p:par>
                    <p:cTn id="17" fill="hold">
                      <p:stCondLst>
                        <p:cond delay="indefinite"/>
                      </p:stCondLst>
                      <p:childTnLst>
                        <p:par>
                          <p:cTn id="18" fill="hold">
                            <p:stCondLst>
                              <p:cond delay="0"/>
                            </p:stCondLst>
                            <p:childTnLst>
                              <p:par>
                                <p:cTn id="19" presetID="5" presetClass="entr" presetSubtype="10" fill="hold" grpId="0" nodeType="clickEffect">
                                  <p:stCondLst>
                                    <p:cond delay="0"/>
                                  </p:stCondLst>
                                  <p:childTnLst>
                                    <p:set>
                                      <p:cBhvr>
                                        <p:cTn id="20" dur="1" fill="hold">
                                          <p:stCondLst>
                                            <p:cond delay="0"/>
                                          </p:stCondLst>
                                        </p:cTn>
                                        <p:tgtEl>
                                          <p:spTgt spid="273415"/>
                                        </p:tgtEl>
                                        <p:attrNameLst>
                                          <p:attrName>style.visibility</p:attrName>
                                        </p:attrNameLst>
                                      </p:cBhvr>
                                      <p:to>
                                        <p:strVal val="visible"/>
                                      </p:to>
                                    </p:set>
                                    <p:animEffect transition="in" filter="checkerboard(across)">
                                      <p:cBhvr>
                                        <p:cTn id="21" dur="500"/>
                                        <p:tgtEl>
                                          <p:spTgt spid="273415"/>
                                        </p:tgtEl>
                                      </p:cBhvr>
                                    </p:animEffect>
                                  </p:childTnLst>
                                </p:cTn>
                              </p:par>
                            </p:childTnLst>
                          </p:cTn>
                        </p:par>
                      </p:childTnLst>
                    </p:cTn>
                  </p:par>
                  <p:par>
                    <p:cTn id="22" fill="hold">
                      <p:stCondLst>
                        <p:cond delay="indefinite"/>
                      </p:stCondLst>
                      <p:childTnLst>
                        <p:par>
                          <p:cTn id="23" fill="hold">
                            <p:stCondLst>
                              <p:cond delay="0"/>
                            </p:stCondLst>
                            <p:childTnLst>
                              <p:par>
                                <p:cTn id="24" presetID="5" presetClass="entr" presetSubtype="10" fill="hold" grpId="0" nodeType="clickEffect">
                                  <p:stCondLst>
                                    <p:cond delay="0"/>
                                  </p:stCondLst>
                                  <p:childTnLst>
                                    <p:set>
                                      <p:cBhvr>
                                        <p:cTn id="25" dur="1" fill="hold">
                                          <p:stCondLst>
                                            <p:cond delay="0"/>
                                          </p:stCondLst>
                                        </p:cTn>
                                        <p:tgtEl>
                                          <p:spTgt spid="273416"/>
                                        </p:tgtEl>
                                        <p:attrNameLst>
                                          <p:attrName>style.visibility</p:attrName>
                                        </p:attrNameLst>
                                      </p:cBhvr>
                                      <p:to>
                                        <p:strVal val="visible"/>
                                      </p:to>
                                    </p:set>
                                    <p:animEffect transition="in" filter="checkerboard(across)">
                                      <p:cBhvr>
                                        <p:cTn id="26" dur="500"/>
                                        <p:tgtEl>
                                          <p:spTgt spid="2734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3412" grpId="0" animBg="1"/>
      <p:bldP spid="273413" grpId="0" animBg="1" autoUpdateAnimBg="0"/>
      <p:bldP spid="273414" grpId="0" animBg="1" autoUpdateAnimBg="0"/>
      <p:bldP spid="273415" grpId="0" animBg="1" autoUpdateAnimBg="0"/>
      <p:bldP spid="273416" grpId="0" animBg="1" autoUpdateAnimBg="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en-US" smtClean="0"/>
              <a:t>Middle Pane:  Encapsulation</a:t>
            </a:r>
          </a:p>
        </p:txBody>
      </p:sp>
      <p:pic>
        <p:nvPicPr>
          <p:cNvPr id="12291" name="Picture 3"/>
          <p:cNvPicPr>
            <a:picLocks noChangeAspect="1" noChangeArrowheads="1"/>
          </p:cNvPicPr>
          <p:nvPr>
            <p:ph idx="1"/>
          </p:nvPr>
        </p:nvPicPr>
        <p:blipFill>
          <a:blip r:embed="rId2" cstate="print"/>
          <a:srcRect/>
          <a:stretch>
            <a:fillRect/>
          </a:stretch>
        </p:blipFill>
        <p:spPr>
          <a:xfrm>
            <a:off x="0" y="1295400"/>
            <a:ext cx="9144000" cy="5334000"/>
          </a:xfrm>
          <a:noFill/>
        </p:spPr>
      </p:pic>
      <p:sp>
        <p:nvSpPr>
          <p:cNvPr id="274436" name="Rectangle 4"/>
          <p:cNvSpPr>
            <a:spLocks noChangeArrowheads="1"/>
          </p:cNvSpPr>
          <p:nvPr/>
        </p:nvSpPr>
        <p:spPr bwMode="auto">
          <a:xfrm>
            <a:off x="76200" y="2819400"/>
            <a:ext cx="8915400" cy="1447800"/>
          </a:xfrm>
          <a:prstGeom prst="rect">
            <a:avLst/>
          </a:prstGeom>
          <a:noFill/>
          <a:ln w="57150">
            <a:solidFill>
              <a:srgbClr val="FF3300"/>
            </a:solidFill>
            <a:miter lim="800000"/>
            <a:headEnd/>
            <a:tailEnd/>
          </a:ln>
        </p:spPr>
        <p:txBody>
          <a:bodyPr wrap="none" anchor="ctr"/>
          <a:lstStyle/>
          <a:p>
            <a:endParaRPr lang="en-GB"/>
          </a:p>
        </p:txBody>
      </p:sp>
      <p:sp>
        <p:nvSpPr>
          <p:cNvPr id="274437" name="AutoShape 5"/>
          <p:cNvSpPr>
            <a:spLocks noChangeArrowheads="1"/>
          </p:cNvSpPr>
          <p:nvPr/>
        </p:nvSpPr>
        <p:spPr bwMode="auto">
          <a:xfrm>
            <a:off x="5410200" y="1905000"/>
            <a:ext cx="3200400" cy="609600"/>
          </a:xfrm>
          <a:prstGeom prst="wedgeRoundRectCallout">
            <a:avLst>
              <a:gd name="adj1" fmla="val -40079"/>
              <a:gd name="adj2" fmla="val 91926"/>
              <a:gd name="adj3" fmla="val 16667"/>
            </a:avLst>
          </a:prstGeom>
          <a:solidFill>
            <a:schemeClr val="bg1"/>
          </a:solidFill>
          <a:ln w="57150">
            <a:solidFill>
              <a:srgbClr val="FF3300"/>
            </a:solidFill>
            <a:miter lim="800000"/>
            <a:headEnd/>
            <a:tailEnd/>
          </a:ln>
        </p:spPr>
        <p:txBody>
          <a:bodyPr/>
          <a:lstStyle/>
          <a:p>
            <a:pPr algn="ctr"/>
            <a:r>
              <a:rPr lang="en-US">
                <a:solidFill>
                  <a:srgbClr val="FF3300"/>
                </a:solidFill>
                <a:latin typeface="Arial" charset="0"/>
              </a:rPr>
              <a:t>TCP Segment</a:t>
            </a:r>
          </a:p>
        </p:txBody>
      </p:sp>
      <p:sp>
        <p:nvSpPr>
          <p:cNvPr id="274438" name="AutoShape 6"/>
          <p:cNvSpPr>
            <a:spLocks noChangeArrowheads="1"/>
          </p:cNvSpPr>
          <p:nvPr/>
        </p:nvSpPr>
        <p:spPr bwMode="auto">
          <a:xfrm>
            <a:off x="5867400" y="3124200"/>
            <a:ext cx="2743200" cy="1295400"/>
          </a:xfrm>
          <a:prstGeom prst="wedgeRoundRectCallout">
            <a:avLst>
              <a:gd name="adj1" fmla="val -164296"/>
              <a:gd name="adj2" fmla="val -49880"/>
              <a:gd name="adj3" fmla="val 16667"/>
            </a:avLst>
          </a:prstGeom>
          <a:solidFill>
            <a:schemeClr val="bg1"/>
          </a:solidFill>
          <a:ln w="57150">
            <a:solidFill>
              <a:srgbClr val="FF3300"/>
            </a:solidFill>
            <a:miter lim="800000"/>
            <a:headEnd/>
            <a:tailEnd/>
          </a:ln>
        </p:spPr>
        <p:txBody>
          <a:bodyPr/>
          <a:lstStyle/>
          <a:p>
            <a:pPr algn="ctr"/>
            <a:r>
              <a:rPr lang="en-US">
                <a:solidFill>
                  <a:srgbClr val="FF3300"/>
                </a:solidFill>
                <a:latin typeface="Arial" charset="0"/>
              </a:rPr>
              <a:t>Source and  Destination Port Numbers</a:t>
            </a:r>
          </a:p>
        </p:txBody>
      </p:sp>
      <p:sp>
        <p:nvSpPr>
          <p:cNvPr id="274439" name="Rectangle 7"/>
          <p:cNvSpPr>
            <a:spLocks noChangeArrowheads="1"/>
          </p:cNvSpPr>
          <p:nvPr/>
        </p:nvSpPr>
        <p:spPr bwMode="auto">
          <a:xfrm>
            <a:off x="152400" y="4114800"/>
            <a:ext cx="8839200" cy="1371600"/>
          </a:xfrm>
          <a:prstGeom prst="rect">
            <a:avLst/>
          </a:prstGeom>
          <a:noFill/>
          <a:ln w="57150">
            <a:solidFill>
              <a:srgbClr val="FF3300"/>
            </a:solidFill>
            <a:miter lim="800000"/>
            <a:headEnd/>
            <a:tailEnd/>
          </a:ln>
        </p:spPr>
        <p:txBody>
          <a:bodyPr wrap="none" anchor="ctr"/>
          <a:lstStyle/>
          <a:p>
            <a:endParaRPr lang="en-GB"/>
          </a:p>
        </p:txBody>
      </p:sp>
      <p:sp>
        <p:nvSpPr>
          <p:cNvPr id="274440" name="AutoShape 8"/>
          <p:cNvSpPr>
            <a:spLocks noChangeArrowheads="1"/>
          </p:cNvSpPr>
          <p:nvPr/>
        </p:nvSpPr>
        <p:spPr bwMode="auto">
          <a:xfrm>
            <a:off x="3962400" y="5410200"/>
            <a:ext cx="1981200" cy="1066800"/>
          </a:xfrm>
          <a:prstGeom prst="wedgeRoundRectCallout">
            <a:avLst>
              <a:gd name="adj1" fmla="val -122755"/>
              <a:gd name="adj2" fmla="val -43454"/>
              <a:gd name="adj3" fmla="val 16667"/>
            </a:avLst>
          </a:prstGeom>
          <a:solidFill>
            <a:schemeClr val="bg1"/>
          </a:solidFill>
          <a:ln w="57150">
            <a:solidFill>
              <a:srgbClr val="FF3300"/>
            </a:solidFill>
            <a:miter lim="800000"/>
            <a:headEnd/>
            <a:tailEnd/>
          </a:ln>
        </p:spPr>
        <p:txBody>
          <a:bodyPr/>
          <a:lstStyle/>
          <a:p>
            <a:pPr algn="ctr"/>
            <a:r>
              <a:rPr lang="en-US">
                <a:solidFill>
                  <a:srgbClr val="FF3300"/>
                </a:solidFill>
                <a:latin typeface="Arial" charset="0"/>
              </a:rPr>
              <a:t>HTTP Request</a:t>
            </a:r>
          </a:p>
        </p:txBody>
      </p:sp>
      <p:sp>
        <p:nvSpPr>
          <p:cNvPr id="274441" name="AutoShape 9"/>
          <p:cNvSpPr>
            <a:spLocks noChangeArrowheads="1"/>
          </p:cNvSpPr>
          <p:nvPr/>
        </p:nvSpPr>
        <p:spPr bwMode="auto">
          <a:xfrm>
            <a:off x="6400800" y="4648200"/>
            <a:ext cx="1981200" cy="609600"/>
          </a:xfrm>
          <a:prstGeom prst="wedgeRoundRectCallout">
            <a:avLst>
              <a:gd name="adj1" fmla="val -264421"/>
              <a:gd name="adj2" fmla="val -94273"/>
              <a:gd name="adj3" fmla="val 16667"/>
            </a:avLst>
          </a:prstGeom>
          <a:solidFill>
            <a:schemeClr val="bg1"/>
          </a:solidFill>
          <a:ln w="57150">
            <a:solidFill>
              <a:srgbClr val="FF3300"/>
            </a:solidFill>
            <a:miter lim="800000"/>
            <a:headEnd/>
            <a:tailEnd/>
          </a:ln>
        </p:spPr>
        <p:txBody>
          <a:bodyPr/>
          <a:lstStyle/>
          <a:p>
            <a:pPr algn="ctr"/>
            <a:r>
              <a:rPr lang="en-US">
                <a:solidFill>
                  <a:srgbClr val="FF3300"/>
                </a:solidFill>
                <a:latin typeface="Arial" charset="0"/>
              </a:rPr>
              <a:t>GET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74437"/>
                                        </p:tgtEl>
                                        <p:attrNameLst>
                                          <p:attrName>style.visibility</p:attrName>
                                        </p:attrNameLst>
                                      </p:cBhvr>
                                      <p:to>
                                        <p:strVal val="visible"/>
                                      </p:to>
                                    </p:set>
                                    <p:animEffect transition="in" filter="checkerboard(across)">
                                      <p:cBhvr>
                                        <p:cTn id="7" dur="500"/>
                                        <p:tgtEl>
                                          <p:spTgt spid="274437"/>
                                        </p:tgtEl>
                                      </p:cBhvr>
                                    </p:animEffect>
                                  </p:childTnLst>
                                </p:cTn>
                              </p:par>
                            </p:childTnLst>
                          </p:cTn>
                        </p:par>
                        <p:par>
                          <p:cTn id="8" fill="hold">
                            <p:stCondLst>
                              <p:cond delay="500"/>
                            </p:stCondLst>
                            <p:childTnLst>
                              <p:par>
                                <p:cTn id="9" presetID="5" presetClass="entr" presetSubtype="10" fill="hold" grpId="0" nodeType="afterEffect">
                                  <p:stCondLst>
                                    <p:cond delay="0"/>
                                  </p:stCondLst>
                                  <p:childTnLst>
                                    <p:set>
                                      <p:cBhvr>
                                        <p:cTn id="10" dur="1" fill="hold">
                                          <p:stCondLst>
                                            <p:cond delay="0"/>
                                          </p:stCondLst>
                                        </p:cTn>
                                        <p:tgtEl>
                                          <p:spTgt spid="274436"/>
                                        </p:tgtEl>
                                        <p:attrNameLst>
                                          <p:attrName>style.visibility</p:attrName>
                                        </p:attrNameLst>
                                      </p:cBhvr>
                                      <p:to>
                                        <p:strVal val="visible"/>
                                      </p:to>
                                    </p:set>
                                    <p:animEffect transition="in" filter="checkerboard(across)">
                                      <p:cBhvr>
                                        <p:cTn id="11" dur="500"/>
                                        <p:tgtEl>
                                          <p:spTgt spid="274436"/>
                                        </p:tgtEl>
                                      </p:cBhvr>
                                    </p:animEffect>
                                  </p:childTnLst>
                                </p:cTn>
                              </p:par>
                            </p:childTnLst>
                          </p:cTn>
                        </p:par>
                      </p:childTnLst>
                    </p:cTn>
                  </p:par>
                  <p:par>
                    <p:cTn id="12" fill="hold">
                      <p:stCondLst>
                        <p:cond delay="indefinite"/>
                      </p:stCondLst>
                      <p:childTnLst>
                        <p:par>
                          <p:cTn id="13" fill="hold">
                            <p:stCondLst>
                              <p:cond delay="0"/>
                            </p:stCondLst>
                            <p:childTnLst>
                              <p:par>
                                <p:cTn id="14" presetID="5" presetClass="entr" presetSubtype="10" fill="hold" grpId="0" nodeType="clickEffect">
                                  <p:stCondLst>
                                    <p:cond delay="0"/>
                                  </p:stCondLst>
                                  <p:childTnLst>
                                    <p:set>
                                      <p:cBhvr>
                                        <p:cTn id="15" dur="1" fill="hold">
                                          <p:stCondLst>
                                            <p:cond delay="0"/>
                                          </p:stCondLst>
                                        </p:cTn>
                                        <p:tgtEl>
                                          <p:spTgt spid="274438"/>
                                        </p:tgtEl>
                                        <p:attrNameLst>
                                          <p:attrName>style.visibility</p:attrName>
                                        </p:attrNameLst>
                                      </p:cBhvr>
                                      <p:to>
                                        <p:strVal val="visible"/>
                                      </p:to>
                                    </p:set>
                                    <p:animEffect transition="in" filter="checkerboard(across)">
                                      <p:cBhvr>
                                        <p:cTn id="16" dur="500"/>
                                        <p:tgtEl>
                                          <p:spTgt spid="274438"/>
                                        </p:tgtEl>
                                      </p:cBhvr>
                                    </p:animEffect>
                                  </p:childTnLst>
                                </p:cTn>
                              </p:par>
                            </p:childTnLst>
                          </p:cTn>
                        </p:par>
                      </p:childTnLst>
                    </p:cTn>
                  </p:par>
                  <p:par>
                    <p:cTn id="17" fill="hold">
                      <p:stCondLst>
                        <p:cond delay="indefinite"/>
                      </p:stCondLst>
                      <p:childTnLst>
                        <p:par>
                          <p:cTn id="18" fill="hold">
                            <p:stCondLst>
                              <p:cond delay="0"/>
                            </p:stCondLst>
                            <p:childTnLst>
                              <p:par>
                                <p:cTn id="19" presetID="5" presetClass="entr" presetSubtype="10" fill="hold" grpId="0" nodeType="clickEffect">
                                  <p:stCondLst>
                                    <p:cond delay="0"/>
                                  </p:stCondLst>
                                  <p:childTnLst>
                                    <p:set>
                                      <p:cBhvr>
                                        <p:cTn id="20" dur="1" fill="hold">
                                          <p:stCondLst>
                                            <p:cond delay="0"/>
                                          </p:stCondLst>
                                        </p:cTn>
                                        <p:tgtEl>
                                          <p:spTgt spid="274440"/>
                                        </p:tgtEl>
                                        <p:attrNameLst>
                                          <p:attrName>style.visibility</p:attrName>
                                        </p:attrNameLst>
                                      </p:cBhvr>
                                      <p:to>
                                        <p:strVal val="visible"/>
                                      </p:to>
                                    </p:set>
                                    <p:animEffect transition="in" filter="checkerboard(across)">
                                      <p:cBhvr>
                                        <p:cTn id="21" dur="500"/>
                                        <p:tgtEl>
                                          <p:spTgt spid="274440"/>
                                        </p:tgtEl>
                                      </p:cBhvr>
                                    </p:animEffect>
                                  </p:childTnLst>
                                </p:cTn>
                              </p:par>
                            </p:childTnLst>
                          </p:cTn>
                        </p:par>
                        <p:par>
                          <p:cTn id="22" fill="hold">
                            <p:stCondLst>
                              <p:cond delay="500"/>
                            </p:stCondLst>
                            <p:childTnLst>
                              <p:par>
                                <p:cTn id="23" presetID="5" presetClass="entr" presetSubtype="10" fill="hold" grpId="0" nodeType="afterEffect">
                                  <p:stCondLst>
                                    <p:cond delay="0"/>
                                  </p:stCondLst>
                                  <p:childTnLst>
                                    <p:set>
                                      <p:cBhvr>
                                        <p:cTn id="24" dur="1" fill="hold">
                                          <p:stCondLst>
                                            <p:cond delay="0"/>
                                          </p:stCondLst>
                                        </p:cTn>
                                        <p:tgtEl>
                                          <p:spTgt spid="274439"/>
                                        </p:tgtEl>
                                        <p:attrNameLst>
                                          <p:attrName>style.visibility</p:attrName>
                                        </p:attrNameLst>
                                      </p:cBhvr>
                                      <p:to>
                                        <p:strVal val="visible"/>
                                      </p:to>
                                    </p:set>
                                    <p:animEffect transition="in" filter="checkerboard(across)">
                                      <p:cBhvr>
                                        <p:cTn id="25" dur="500"/>
                                        <p:tgtEl>
                                          <p:spTgt spid="274439"/>
                                        </p:tgtEl>
                                      </p:cBhvr>
                                    </p:animEffect>
                                  </p:childTnLst>
                                </p:cTn>
                              </p:par>
                            </p:childTnLst>
                          </p:cTn>
                        </p:par>
                      </p:childTnLst>
                    </p:cTn>
                  </p:par>
                  <p:par>
                    <p:cTn id="26" fill="hold">
                      <p:stCondLst>
                        <p:cond delay="indefinite"/>
                      </p:stCondLst>
                      <p:childTnLst>
                        <p:par>
                          <p:cTn id="27" fill="hold">
                            <p:stCondLst>
                              <p:cond delay="0"/>
                            </p:stCondLst>
                            <p:childTnLst>
                              <p:par>
                                <p:cTn id="28" presetID="5" presetClass="entr" presetSubtype="10" fill="hold" grpId="0" nodeType="clickEffect">
                                  <p:stCondLst>
                                    <p:cond delay="0"/>
                                  </p:stCondLst>
                                  <p:childTnLst>
                                    <p:set>
                                      <p:cBhvr>
                                        <p:cTn id="29" dur="1" fill="hold">
                                          <p:stCondLst>
                                            <p:cond delay="0"/>
                                          </p:stCondLst>
                                        </p:cTn>
                                        <p:tgtEl>
                                          <p:spTgt spid="274441"/>
                                        </p:tgtEl>
                                        <p:attrNameLst>
                                          <p:attrName>style.visibility</p:attrName>
                                        </p:attrNameLst>
                                      </p:cBhvr>
                                      <p:to>
                                        <p:strVal val="visible"/>
                                      </p:to>
                                    </p:set>
                                    <p:animEffect transition="in" filter="checkerboard(across)">
                                      <p:cBhvr>
                                        <p:cTn id="30" dur="500"/>
                                        <p:tgtEl>
                                          <p:spTgt spid="27444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4436" grpId="0" animBg="1"/>
      <p:bldP spid="274437" grpId="0" animBg="1" autoUpdateAnimBg="0"/>
      <p:bldP spid="274438" grpId="0" animBg="1" autoUpdateAnimBg="0"/>
      <p:bldP spid="274439" grpId="0" animBg="1"/>
      <p:bldP spid="274440" grpId="0" animBg="1" autoUpdateAnimBg="0"/>
      <p:bldP spid="274441" grpId="0" animBg="1" autoUpdateAnimBg="0"/>
    </p:bldLst>
  </p:timing>
</p:sld>
</file>

<file path=ppt/theme/theme1.xml><?xml version="1.0" encoding="utf-8"?>
<a:theme xmlns:a="http://schemas.openxmlformats.org/drawingml/2006/main" name="arg">
  <a:themeElements>
    <a:clrScheme name="">
      <a:dk1>
        <a:srgbClr val="000000"/>
      </a:dk1>
      <a:lt1>
        <a:srgbClr val="99FFFF"/>
      </a:lt1>
      <a:dk2>
        <a:srgbClr val="660033"/>
      </a:dk2>
      <a:lt2>
        <a:srgbClr val="000000"/>
      </a:lt2>
      <a:accent1>
        <a:srgbClr val="FFFFFF"/>
      </a:accent1>
      <a:accent2>
        <a:srgbClr val="99FFFF"/>
      </a:accent2>
      <a:accent3>
        <a:srgbClr val="CAFFFF"/>
      </a:accent3>
      <a:accent4>
        <a:srgbClr val="000000"/>
      </a:accent4>
      <a:accent5>
        <a:srgbClr val="FFFFFF"/>
      </a:accent5>
      <a:accent6>
        <a:srgbClr val="8AE7E7"/>
      </a:accent6>
      <a:hlink>
        <a:srgbClr val="660033"/>
      </a:hlink>
      <a:folHlink>
        <a:srgbClr val="4C0026"/>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19050" cap="flat" cmpd="sng" algn="ctr">
          <a:solidFill>
            <a:srgbClr val="FF0000"/>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2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w="19050" cap="flat" cmpd="sng" algn="ctr">
          <a:solidFill>
            <a:srgbClr val="FF0000"/>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28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arg</Template>
  <TotalTime>19595</TotalTime>
  <Words>329</Words>
  <Application>Microsoft Office PowerPoint</Application>
  <PresentationFormat>Overhead</PresentationFormat>
  <Paragraphs>68</Paragraphs>
  <Slides>10</Slides>
  <Notes>3</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10</vt:i4>
      </vt:variant>
    </vt:vector>
  </HeadingPairs>
  <TitlesOfParts>
    <vt:vector size="16" baseType="lpstr">
      <vt:lpstr>Times New Roman</vt:lpstr>
      <vt:lpstr>Arial</vt:lpstr>
      <vt:lpstr>Wingdings</vt:lpstr>
      <vt:lpstr>Comic Sans MS</vt:lpstr>
      <vt:lpstr>arg</vt:lpstr>
      <vt:lpstr>Microsoft Clip Gallery</vt:lpstr>
      <vt:lpstr>Computer Networking Ethereal/Wireshark Packet Capture Example</vt:lpstr>
      <vt:lpstr>Ethereal/Wireshark Example</vt:lpstr>
      <vt:lpstr>Network Analyzer Example</vt:lpstr>
      <vt:lpstr>Encapsulation Reminder</vt:lpstr>
      <vt:lpstr>Ethereal/Wireshark Windows</vt:lpstr>
      <vt:lpstr>Top Pane:  Frame Sequence</vt:lpstr>
      <vt:lpstr>Middle Pane:  Encapsulation</vt:lpstr>
      <vt:lpstr>Middle pane:  Encapsulation</vt:lpstr>
      <vt:lpstr>Middle Pane:  Encapsulation</vt:lpstr>
      <vt:lpstr>Thank You</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Training</dc:title>
  <dc:creator>VisualBasic6.0</dc:creator>
  <cp:lastModifiedBy>woollesi</cp:lastModifiedBy>
  <cp:revision>215</cp:revision>
  <dcterms:created xsi:type="dcterms:W3CDTF">1995-06-02T22:16:36Z</dcterms:created>
  <dcterms:modified xsi:type="dcterms:W3CDTF">2013-01-25T15:04:46Z</dcterms:modified>
</cp:coreProperties>
</file>