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11"/>
  </p:notesMasterIdLst>
  <p:handoutMasterIdLst>
    <p:handoutMasterId r:id="rId12"/>
  </p:handoutMasterIdLst>
  <p:sldIdLst>
    <p:sldId id="290" r:id="rId2"/>
    <p:sldId id="507" r:id="rId3"/>
    <p:sldId id="508" r:id="rId4"/>
    <p:sldId id="509" r:id="rId5"/>
    <p:sldId id="510" r:id="rId6"/>
    <p:sldId id="511" r:id="rId7"/>
    <p:sldId id="512" r:id="rId8"/>
    <p:sldId id="513" r:id="rId9"/>
    <p:sldId id="514" r:id="rId10"/>
  </p:sldIdLst>
  <p:sldSz cx="9144000" cy="6858000" type="overhead"/>
  <p:notesSz cx="6856413" cy="97504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CC"/>
    <a:srgbClr val="FFFFFF"/>
    <a:srgbClr val="CC33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6507" autoAdjust="0"/>
    <p:restoredTop sz="90929"/>
  </p:normalViewPr>
  <p:slideViewPr>
    <p:cSldViewPr snapToGrid="0">
      <p:cViewPr varScale="1">
        <p:scale>
          <a:sx n="106" d="100"/>
          <a:sy n="106" d="100"/>
        </p:scale>
        <p:origin x="-4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defTabSz="909638" eaLnBrk="0" hangingPunct="0">
              <a:defRPr sz="1000" i="1"/>
            </a:lvl1pPr>
          </a:lstStyle>
          <a:p>
            <a:pPr>
              <a:defRPr/>
            </a:pPr>
            <a:endParaRPr lang="en-US"/>
          </a:p>
        </p:txBody>
      </p:sp>
      <p:sp>
        <p:nvSpPr>
          <p:cNvPr id="2051"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18957" tIns="0" rIns="18957" bIns="0" numCol="1" anchor="t" anchorCtr="0" compatLnSpc="1">
            <a:prstTxWarp prst="textNoShape">
              <a:avLst/>
            </a:prstTxWarp>
          </a:bodyPr>
          <a:lstStyle>
            <a:lvl1pPr algn="r" defTabSz="909638" eaLnBrk="0" hangingPunct="0">
              <a:defRPr sz="1000" i="1"/>
            </a:lvl1pPr>
          </a:lstStyle>
          <a:p>
            <a:pPr>
              <a:defRPr/>
            </a:pPr>
            <a:endParaRPr lang="en-US"/>
          </a:p>
        </p:txBody>
      </p:sp>
      <p:sp>
        <p:nvSpPr>
          <p:cNvPr id="13316" name="Rectangle 4"/>
          <p:cNvSpPr>
            <a:spLocks noChangeArrowheads="1" noTextEdit="1"/>
          </p:cNvSpPr>
          <p:nvPr>
            <p:ph type="sldImg" idx="2"/>
          </p:nvPr>
        </p:nvSpPr>
        <p:spPr bwMode="auto">
          <a:xfrm>
            <a:off x="1000125" y="738188"/>
            <a:ext cx="4856163" cy="36417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632325"/>
            <a:ext cx="5027613" cy="4386263"/>
          </a:xfrm>
          <a:prstGeom prst="rect">
            <a:avLst/>
          </a:prstGeom>
          <a:noFill/>
          <a:ln w="9525">
            <a:noFill/>
            <a:miter lim="800000"/>
            <a:headEnd/>
            <a:tailEnd/>
          </a:ln>
          <a:effectLst/>
        </p:spPr>
        <p:txBody>
          <a:bodyPr vert="horz" wrap="square" lIns="91631" tIns="45817" rIns="91631" bIns="458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defTabSz="909638" eaLnBrk="0" hangingPunct="0">
              <a:defRPr sz="1000" i="1"/>
            </a:lvl1pPr>
          </a:lstStyle>
          <a:p>
            <a:pPr>
              <a:defRPr/>
            </a:pPr>
            <a:endParaRPr lang="en-US"/>
          </a:p>
        </p:txBody>
      </p:sp>
      <p:sp>
        <p:nvSpPr>
          <p:cNvPr id="2055" name="Rectangle 7"/>
          <p:cNvSpPr>
            <a:spLocks noGrp="1" noChangeArrowheads="1"/>
          </p:cNvSpPr>
          <p:nvPr>
            <p:ph type="sldNum" sz="quarter" idx="5"/>
          </p:nvPr>
        </p:nvSpPr>
        <p:spPr bwMode="auto">
          <a:xfrm>
            <a:off x="3884613" y="9263063"/>
            <a:ext cx="2971800" cy="487362"/>
          </a:xfrm>
          <a:prstGeom prst="rect">
            <a:avLst/>
          </a:prstGeom>
          <a:noFill/>
          <a:ln w="9525">
            <a:noFill/>
            <a:miter lim="800000"/>
            <a:headEnd/>
            <a:tailEnd/>
          </a:ln>
          <a:effectLst/>
        </p:spPr>
        <p:txBody>
          <a:bodyPr vert="horz" wrap="square" lIns="18957" tIns="0" rIns="18957" bIns="0" numCol="1" anchor="b" anchorCtr="0" compatLnSpc="1">
            <a:prstTxWarp prst="textNoShape">
              <a:avLst/>
            </a:prstTxWarp>
          </a:bodyPr>
          <a:lstStyle>
            <a:lvl1pPr algn="r" defTabSz="909638" eaLnBrk="0" hangingPunct="0">
              <a:defRPr sz="1000" i="1"/>
            </a:lvl1pPr>
          </a:lstStyle>
          <a:p>
            <a:pPr>
              <a:defRPr/>
            </a:pPr>
            <a:fld id="{0FCB70E5-7609-49C8-A514-E245F6271F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BEFE77-B7D6-4F5E-9017-FF6718DDE781}" type="slidenum">
              <a:rPr lang="en-US" smtClean="0"/>
              <a:pPr/>
              <a:t>1</a:t>
            </a:fld>
            <a:endParaRPr lang="en-US" smtClean="0"/>
          </a:p>
        </p:txBody>
      </p:sp>
      <p:sp>
        <p:nvSpPr>
          <p:cNvPr id="14339" name="Rectangle 2"/>
          <p:cNvSpPr>
            <a:spLocks noChangeArrowheads="1" noTextEdit="1"/>
          </p:cNvSpPr>
          <p:nvPr>
            <p:ph type="sldImg"/>
          </p:nvPr>
        </p:nvSpPr>
        <p:spPr>
          <a:xfrm>
            <a:off x="1000125" y="738188"/>
            <a:ext cx="4857750" cy="3643312"/>
          </a:xfrm>
          <a:ln/>
        </p:spPr>
      </p:sp>
      <p:sp>
        <p:nvSpPr>
          <p:cNvPr id="14340" name="Rectangle 3"/>
          <p:cNvSpPr>
            <a:spLocks noGrp="1" noChangeArrowheads="1"/>
          </p:cNvSpPr>
          <p:nvPr>
            <p:ph type="body" idx="1"/>
          </p:nvPr>
        </p:nvSpPr>
        <p:spPr>
          <a:xfrm>
            <a:off x="914400" y="4633913"/>
            <a:ext cx="5027613" cy="4384675"/>
          </a:xfrm>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1F8BA9C-395C-4BEC-BA86-4A5D69D7254D}" type="slidenum">
              <a:rPr lang="en-US" smtClean="0"/>
              <a:pPr/>
              <a:t>2</a:t>
            </a:fld>
            <a:endParaRPr lang="en-US" smtClean="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8EE2A21-62D0-4523-8B15-3B394D544484}" type="slidenum">
              <a:rPr lang="en-US" smtClean="0"/>
              <a:pPr/>
              <a:t>3</a:t>
            </a:fld>
            <a:endParaRPr lang="en-US" smtClean="0"/>
          </a:p>
        </p:txBody>
      </p:sp>
      <p:sp>
        <p:nvSpPr>
          <p:cNvPr id="16387" name="Rectangle 2"/>
          <p:cNvSpPr>
            <a:spLocks noChangeArrowheads="1" noTextEdit="1"/>
          </p:cNvSpPr>
          <p:nvPr>
            <p:ph type="sldImg"/>
          </p:nvPr>
        </p:nvSpPr>
        <p:spPr>
          <a:solidFill>
            <a:srgbClr val="FFFFFF"/>
          </a:solidFill>
          <a:ln/>
        </p:spPr>
      </p:sp>
      <p:sp>
        <p:nvSpPr>
          <p:cNvPr id="16388" name="Rectangle 3"/>
          <p:cNvSpPr>
            <a:spLocks noChangeArrowheads="1"/>
          </p:cNvSpPr>
          <p:nvPr>
            <p:ph type="body" idx="1"/>
          </p:nvPr>
        </p:nvSpPr>
        <p:spPr>
          <a:solidFill>
            <a:srgbClr val="FFFFFF"/>
          </a:solidFill>
          <a:ln>
            <a:solidFill>
              <a:srgbClr val="000000"/>
            </a:solid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BC9D9D0-B1FC-4A06-92E1-E29B38503D16}" type="slidenum">
              <a:rPr lang="en-US" smtClean="0"/>
              <a:pPr/>
              <a:t>4</a:t>
            </a:fld>
            <a:endParaRPr lang="en-US" smtClean="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8AAEA28-69C1-430E-8134-CEFF4D6DCE85}" type="slidenum">
              <a:rPr lang="en-US" smtClean="0"/>
              <a:pPr/>
              <a:t>5</a:t>
            </a:fld>
            <a:endParaRPr lang="en-US" smtClean="0"/>
          </a:p>
        </p:txBody>
      </p:sp>
      <p:sp>
        <p:nvSpPr>
          <p:cNvPr id="18435" name="Rectangle 2"/>
          <p:cNvSpPr>
            <a:spLocks noChangeArrowheads="1" noTextEdit="1"/>
          </p:cNvSpPr>
          <p:nvPr>
            <p:ph type="sldImg"/>
          </p:nvPr>
        </p:nvSpPr>
        <p:spPr>
          <a:solidFill>
            <a:srgbClr val="FFFFFF"/>
          </a:solidFill>
          <a:ln/>
        </p:spPr>
      </p:sp>
      <p:sp>
        <p:nvSpPr>
          <p:cNvPr id="18436" name="Rectangle 3"/>
          <p:cNvSpPr>
            <a:spLocks noChangeArrowheads="1"/>
          </p:cNvSpPr>
          <p:nvPr>
            <p:ph type="body" idx="1"/>
          </p:nvPr>
        </p:nvSpPr>
        <p:spPr>
          <a:solidFill>
            <a:srgbClr val="FFFFFF"/>
          </a:solidFill>
          <a:ln>
            <a:solidFill>
              <a:srgbClr val="000000"/>
            </a:solid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875A606-1B51-429D-B6BD-30B3FCDBDFBC}" type="slidenum">
              <a:rPr lang="en-US" smtClean="0"/>
              <a:pPr/>
              <a:t>6</a:t>
            </a:fld>
            <a:endParaRPr lang="en-US"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F0364BF-0714-44DC-9982-C31084E06FC8}" type="slidenum">
              <a:rPr lang="en-US" smtClean="0"/>
              <a:pPr/>
              <a:t>7</a:t>
            </a:fld>
            <a:endParaRPr lang="en-US" smtClean="0"/>
          </a:p>
        </p:txBody>
      </p:sp>
      <p:sp>
        <p:nvSpPr>
          <p:cNvPr id="20483" name="Rectangle 2"/>
          <p:cNvSpPr>
            <a:spLocks noChangeArrowheads="1" noTextEdit="1"/>
          </p:cNvSpPr>
          <p:nvPr>
            <p:ph type="sldImg"/>
          </p:nvPr>
        </p:nvSpPr>
        <p:spPr>
          <a:solidFill>
            <a:srgbClr val="FFFFFF"/>
          </a:solidFill>
          <a:ln/>
        </p:spPr>
      </p:sp>
      <p:sp>
        <p:nvSpPr>
          <p:cNvPr id="20484" name="Rectangle 3"/>
          <p:cNvSpPr>
            <a:spLocks noChangeArrowheads="1"/>
          </p:cNvSpPr>
          <p:nvPr>
            <p:ph type="body" idx="1"/>
          </p:nvPr>
        </p:nvSpPr>
        <p:spPr>
          <a:solidFill>
            <a:srgbClr val="FFFFFF"/>
          </a:solidFill>
          <a:ln>
            <a:solidFill>
              <a:srgbClr val="000000"/>
            </a:solid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D8AF5D-7617-4821-977C-5451EDB794B6}" type="slidenum">
              <a:rPr lang="en-US" smtClean="0"/>
              <a:pPr/>
              <a:t>8</a:t>
            </a:fld>
            <a:endParaRPr lang="en-US" smtClean="0"/>
          </a:p>
        </p:txBody>
      </p:sp>
      <p:sp>
        <p:nvSpPr>
          <p:cNvPr id="21507" name="Rectangle 2"/>
          <p:cNvSpPr>
            <a:spLocks noChangeArrowheads="1" noTextEdit="1"/>
          </p:cNvSpPr>
          <p:nvPr>
            <p:ph type="sldImg"/>
          </p:nvPr>
        </p:nvSpPr>
        <p:spPr>
          <a:solidFill>
            <a:srgbClr val="FFFFFF"/>
          </a:solidFill>
          <a:ln/>
        </p:spPr>
      </p:sp>
      <p:sp>
        <p:nvSpPr>
          <p:cNvPr id="21508" name="Rectangle 3"/>
          <p:cNvSpPr>
            <a:spLocks noChangeArrowheads="1"/>
          </p:cNvSpPr>
          <p:nvPr>
            <p:ph type="body" idx="1"/>
          </p:nvPr>
        </p:nvSpPr>
        <p:spPr>
          <a:solidFill>
            <a:srgbClr val="FFFFFF"/>
          </a:solidFill>
          <a:ln>
            <a:solidFill>
              <a:srgbClr val="000000"/>
            </a:solid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p>
            <a:fld id="{CF788764-67F3-4784-98B5-D1C17014AEE5}" type="slidenum">
              <a:rPr lang="en-GB" smtClean="0"/>
              <a:pPr/>
              <a:t>9</a:t>
            </a:fld>
            <a:endParaRPr lang="en-GB"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1524000"/>
            <a:ext cx="9144000" cy="3886200"/>
          </a:xfrm>
          <a:prstGeom prst="rect">
            <a:avLst/>
          </a:prstGeom>
          <a:gradFill rotWithShape="0">
            <a:gsLst>
              <a:gs pos="0">
                <a:srgbClr val="CCFFFF">
                  <a:gamma/>
                  <a:tint val="0"/>
                  <a:invGamma/>
                </a:srgbClr>
              </a:gs>
              <a:gs pos="50000">
                <a:srgbClr val="CCFFFF"/>
              </a:gs>
              <a:gs pos="100000">
                <a:srgbClr val="CCFFFF">
                  <a:gamma/>
                  <a:tint val="0"/>
                  <a:invGamma/>
                </a:srgbClr>
              </a:gs>
            </a:gsLst>
            <a:lin ang="5400000" scaled="1"/>
          </a:gradFill>
          <a:ln w="9525">
            <a:noFill/>
            <a:miter lim="800000"/>
            <a:headEnd/>
            <a:tailEnd/>
          </a:ln>
          <a:effectLst/>
        </p:spPr>
        <p:txBody>
          <a:bodyPr wrap="none" anchor="ctr"/>
          <a:lstStyle/>
          <a:p>
            <a:pPr>
              <a:defRPr/>
            </a:pPr>
            <a:endParaRPr lang="en-GB"/>
          </a:p>
        </p:txBody>
      </p:sp>
      <p:pic>
        <p:nvPicPr>
          <p:cNvPr id="5" name="Picture 5" descr="C:\Documents and Settings\begumf\My Documents\francey\1_work_progress\june_05\schools_powerpoint\ai_work_files\ub\ub_burgundy.png"/>
          <p:cNvPicPr>
            <a:picLocks noChangeAspect="1" noChangeArrowheads="1"/>
          </p:cNvPicPr>
          <p:nvPr/>
        </p:nvPicPr>
        <p:blipFill>
          <a:blip r:embed="rId2" cstate="print"/>
          <a:srcRect/>
          <a:stretch>
            <a:fillRect/>
          </a:stretch>
        </p:blipFill>
        <p:spPr bwMode="auto">
          <a:xfrm>
            <a:off x="-1588" y="-1588"/>
            <a:ext cx="9145588" cy="6862763"/>
          </a:xfrm>
          <a:prstGeom prst="rect">
            <a:avLst/>
          </a:prstGeom>
          <a:noFill/>
          <a:ln w="9525">
            <a:noFill/>
            <a:miter lim="800000"/>
            <a:headEnd/>
            <a:tailEnd/>
          </a:ln>
        </p:spPr>
      </p:pic>
      <p:sp>
        <p:nvSpPr>
          <p:cNvPr id="2051" name="Rectangle 3"/>
          <p:cNvSpPr>
            <a:spLocks noGrp="1" noChangeArrowheads="1"/>
          </p:cNvSpPr>
          <p:nvPr>
            <p:ph type="ctrTitle"/>
          </p:nvPr>
        </p:nvSpPr>
        <p:spPr>
          <a:xfrm>
            <a:off x="2097088" y="2478088"/>
            <a:ext cx="5218112" cy="1908175"/>
          </a:xfrm>
        </p:spPr>
        <p:txBody>
          <a:bodyPr/>
          <a:lstStyle>
            <a:lvl1pPr>
              <a:defRPr/>
            </a:lvl1pPr>
          </a:lstStyle>
          <a:p>
            <a:r>
              <a:rPr lang="en-US" dirty="0" smtClean="0"/>
              <a:t>Click to edit Master title style</a:t>
            </a:r>
            <a:endParaRPr lang="en-GB" dirty="0"/>
          </a:p>
        </p:txBody>
      </p:sp>
      <p:sp>
        <p:nvSpPr>
          <p:cNvPr id="2052" name="Rectangle 4"/>
          <p:cNvSpPr>
            <a:spLocks noGrp="1" noChangeArrowheads="1"/>
          </p:cNvSpPr>
          <p:nvPr>
            <p:ph type="subTitle" idx="1"/>
          </p:nvPr>
        </p:nvSpPr>
        <p:spPr>
          <a:xfrm>
            <a:off x="304800" y="5562600"/>
            <a:ext cx="8456613" cy="1065213"/>
          </a:xfrm>
        </p:spPr>
        <p:txBody>
          <a:bodyPr/>
          <a:lstStyle>
            <a:lvl1pPr marL="0" indent="0" algn="r">
              <a:buFont typeface="Wingdings" pitchFamily="2" charset="2"/>
              <a:buNone/>
              <a:defRPr/>
            </a:lvl1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0"/>
            <a:ext cx="57340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86300" y="914400"/>
            <a:ext cx="3848100" cy="5181600"/>
          </a:xfrm>
        </p:spPr>
        <p:txBody>
          <a:bodyPr/>
          <a:lstStyle/>
          <a:p>
            <a:pPr lvl="0"/>
            <a:r>
              <a:rPr lang="en-US" noProof="0" smtClean="0"/>
              <a:t>Click icon to add chart</a:t>
            </a:r>
            <a:endParaRPr lang="en-GB"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914400"/>
            <a:ext cx="3848100" cy="5181600"/>
          </a:xfrm>
        </p:spPr>
        <p:txBody>
          <a:bodyPr/>
          <a:lstStyle/>
          <a:p>
            <a:pPr lvl="0"/>
            <a:r>
              <a:rPr lang="en-US" noProof="0" smtClean="0"/>
              <a:t>Click icon to add clip art</a:t>
            </a:r>
            <a:endParaRPr lang="en-GB" noProof="0" smtClean="0"/>
          </a:p>
        </p:txBody>
      </p:sp>
      <p:sp>
        <p:nvSpPr>
          <p:cNvPr id="4" name="Text Placeholder 3"/>
          <p:cNvSpPr>
            <a:spLocks noGrp="1"/>
          </p:cNvSpPr>
          <p:nvPr>
            <p:ph type="body" sz="half" idx="2"/>
          </p:nvPr>
        </p:nvSpPr>
        <p:spPr>
          <a:xfrm>
            <a:off x="4686300" y="914400"/>
            <a:ext cx="38481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858125" y="6286500"/>
            <a:ext cx="1143000" cy="461963"/>
          </a:xfrm>
          <a:prstGeom prst="rect">
            <a:avLst/>
          </a:prstGeom>
          <a:noFill/>
        </p:spPr>
        <p:txBody>
          <a:bodyPr>
            <a:spAutoFit/>
          </a:bodyPr>
          <a:lstStyle/>
          <a:p>
            <a:pPr algn="r">
              <a:defRPr/>
            </a:pPr>
            <a:fld id="{8070C47A-D03E-4728-8C89-E5D9232B9F0A}" type="slidenum">
              <a:rPr lang="en-GB"/>
              <a:pPr algn="r">
                <a:defRPr/>
              </a:pPr>
              <a:t>‹#›</a:t>
            </a:fld>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914400"/>
            <a:ext cx="38481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7" descr="C:\Documents and Settings\begumf\My Documents\francey\1_work_progress\june_05\schools_powerpoint\ai_work_files\word_marque\wordmarque_burgundy.png"/>
          <p:cNvPicPr>
            <a:picLocks noChangeAspect="1" noChangeArrowheads="1"/>
          </p:cNvPicPr>
          <p:nvPr/>
        </p:nvPicPr>
        <p:blipFill>
          <a:blip r:embed="rId15" cstate="print"/>
          <a:srcRect/>
          <a:stretch>
            <a:fillRect/>
          </a:stretch>
        </p:blipFill>
        <p:spPr bwMode="auto">
          <a:xfrm>
            <a:off x="0" y="6110288"/>
            <a:ext cx="1676400" cy="747712"/>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685800" y="914400"/>
            <a:ext cx="7848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charset="0"/>
        </a:defRPr>
      </a:lvl2pPr>
      <a:lvl3pPr algn="l" rtl="0" eaLnBrk="0" fontAlgn="base" hangingPunct="0">
        <a:spcBef>
          <a:spcPct val="0"/>
        </a:spcBef>
        <a:spcAft>
          <a:spcPct val="0"/>
        </a:spcAft>
        <a:defRPr sz="3600">
          <a:solidFill>
            <a:schemeClr val="tx2"/>
          </a:solidFill>
          <a:latin typeface="Times New Roman" charset="0"/>
        </a:defRPr>
      </a:lvl3pPr>
      <a:lvl4pPr algn="l" rtl="0" eaLnBrk="0" fontAlgn="base" hangingPunct="0">
        <a:spcBef>
          <a:spcPct val="0"/>
        </a:spcBef>
        <a:spcAft>
          <a:spcPct val="0"/>
        </a:spcAft>
        <a:defRPr sz="3600">
          <a:solidFill>
            <a:schemeClr val="tx2"/>
          </a:solidFill>
          <a:latin typeface="Times New Roman" charset="0"/>
        </a:defRPr>
      </a:lvl4pPr>
      <a:lvl5pPr algn="l" rtl="0" eaLnBrk="0" fontAlgn="base" hangingPunct="0">
        <a:spcBef>
          <a:spcPct val="0"/>
        </a:spcBef>
        <a:spcAft>
          <a:spcPct val="0"/>
        </a:spcAft>
        <a:defRPr sz="3600">
          <a:solidFill>
            <a:schemeClr val="tx2"/>
          </a:solidFill>
          <a:latin typeface="Times New Roman" charset="0"/>
        </a:defRPr>
      </a:lvl5pPr>
      <a:lvl6pPr marL="457200" algn="l" rtl="0" eaLnBrk="1" fontAlgn="base" hangingPunct="1">
        <a:spcBef>
          <a:spcPct val="0"/>
        </a:spcBef>
        <a:spcAft>
          <a:spcPct val="0"/>
        </a:spcAft>
        <a:defRPr sz="3600">
          <a:solidFill>
            <a:schemeClr val="tx2"/>
          </a:solidFill>
          <a:latin typeface="Times New Roman" charset="0"/>
        </a:defRPr>
      </a:lvl6pPr>
      <a:lvl7pPr marL="914400" algn="l" rtl="0" eaLnBrk="1" fontAlgn="base" hangingPunct="1">
        <a:spcBef>
          <a:spcPct val="0"/>
        </a:spcBef>
        <a:spcAft>
          <a:spcPct val="0"/>
        </a:spcAft>
        <a:defRPr sz="3600">
          <a:solidFill>
            <a:schemeClr val="tx2"/>
          </a:solidFill>
          <a:latin typeface="Times New Roman" charset="0"/>
        </a:defRPr>
      </a:lvl7pPr>
      <a:lvl8pPr marL="1371600" algn="l" rtl="0" eaLnBrk="1" fontAlgn="base" hangingPunct="1">
        <a:spcBef>
          <a:spcPct val="0"/>
        </a:spcBef>
        <a:spcAft>
          <a:spcPct val="0"/>
        </a:spcAft>
        <a:defRPr sz="3600">
          <a:solidFill>
            <a:schemeClr val="tx2"/>
          </a:solidFill>
          <a:latin typeface="Times New Roman" charset="0"/>
        </a:defRPr>
      </a:lvl8pPr>
      <a:lvl9pPr marL="1828800" algn="l" rtl="0" eaLnBrk="1" fontAlgn="base" hangingPunct="1">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9000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SzPct val="9000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SzPct val="9000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SzPct val="9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0" y="2714625"/>
            <a:ext cx="5834063" cy="1643063"/>
          </a:xfrm>
          <a:noFill/>
        </p:spPr>
        <p:txBody>
          <a:bodyPr lIns="92075" tIns="46038" rIns="92075" bIns="46038"/>
          <a:lstStyle/>
          <a:p>
            <a:pPr algn="r" eaLnBrk="1" hangingPunct="1"/>
            <a:r>
              <a:rPr lang="en-US" sz="4000" b="1" smtClean="0"/>
              <a:t>Computer Networking</a:t>
            </a:r>
            <a:br>
              <a:rPr lang="en-US" sz="4000" b="1" smtClean="0"/>
            </a:br>
            <a:r>
              <a:rPr lang="en-GB" sz="3200" smtClean="0"/>
              <a:t>Quality-of-Service (QoS)</a:t>
            </a:r>
            <a:endParaRPr lang="en-US" sz="2500" smtClean="0"/>
          </a:p>
        </p:txBody>
      </p:sp>
      <p:sp>
        <p:nvSpPr>
          <p:cNvPr id="4099" name="Rectangle 3"/>
          <p:cNvSpPr>
            <a:spLocks noGrp="1" noChangeArrowheads="1"/>
          </p:cNvSpPr>
          <p:nvPr>
            <p:ph type="subTitle" idx="1"/>
          </p:nvPr>
        </p:nvSpPr>
        <p:spPr>
          <a:xfrm>
            <a:off x="428625" y="5786438"/>
            <a:ext cx="8358188" cy="428625"/>
          </a:xfrm>
          <a:noFill/>
        </p:spPr>
        <p:txBody>
          <a:bodyPr lIns="92075" tIns="46038" rIns="92075" bIns="46038" anchor="ctr"/>
          <a:lstStyle/>
          <a:p>
            <a:pPr eaLnBrk="1" hangingPunct="1"/>
            <a:endParaRPr lang="en-US" sz="1600" smtClean="0"/>
          </a:p>
          <a:p>
            <a:pPr eaLnBrk="1" hangingPunct="1"/>
            <a:endParaRPr lang="en-US" sz="1600" smtClean="0"/>
          </a:p>
          <a:p>
            <a:pPr eaLnBrk="1" hangingPunct="1"/>
            <a:endParaRPr lang="en-US" sz="1600" b="1" u="sng" smtClean="0"/>
          </a:p>
          <a:p>
            <a:pPr eaLnBrk="1" hangingPunct="1"/>
            <a:endParaRPr lang="en-US" sz="2400" smtClean="0"/>
          </a:p>
          <a:p>
            <a:pPr eaLnBrk="1" hangingPunct="1"/>
            <a:r>
              <a:rPr lang="en-US" smtClean="0"/>
              <a:t>Dr Sandra I. Woolley</a:t>
            </a:r>
            <a:endParaRPr lang="en-US" sz="3200" smtClean="0"/>
          </a:p>
          <a:p>
            <a:pPr eaLnBrk="1" hangingPunct="1"/>
            <a:endParaRPr lang="en-US" sz="2400" smtClean="0"/>
          </a:p>
          <a:p>
            <a:pPr eaLnBrk="1" hangingPunct="1"/>
            <a:endParaRPr lang="en-US" sz="2400" smtClean="0"/>
          </a:p>
          <a:p>
            <a:pPr eaLnBrk="1" hangingPunct="1"/>
            <a:endParaRPr lang="en-US" sz="1600" b="1" u="sng" smtClean="0"/>
          </a:p>
          <a:p>
            <a:pPr eaLnBrk="1" hangingPunct="1"/>
            <a:endParaRPr lang="en-US" sz="1600" b="1" smtClean="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mtClean="0"/>
              <a:t>Quality-of-Service (QoS)</a:t>
            </a:r>
          </a:p>
        </p:txBody>
      </p:sp>
      <p:sp>
        <p:nvSpPr>
          <p:cNvPr id="5123" name="Rectangle 3"/>
          <p:cNvSpPr>
            <a:spLocks noGrp="1" noChangeArrowheads="1"/>
          </p:cNvSpPr>
          <p:nvPr>
            <p:ph type="body" idx="1"/>
          </p:nvPr>
        </p:nvSpPr>
        <p:spPr>
          <a:xfrm>
            <a:off x="685800" y="914400"/>
            <a:ext cx="7848600" cy="5459413"/>
          </a:xfrm>
        </p:spPr>
        <p:txBody>
          <a:bodyPr/>
          <a:lstStyle/>
          <a:p>
            <a:r>
              <a:rPr lang="en-GB" sz="1700" smtClean="0"/>
              <a:t>IP has proven to be extremely powerful because of it was designed to provide internetworking capabilities over a variety of network technologies.</a:t>
            </a:r>
          </a:p>
          <a:p>
            <a:r>
              <a:rPr lang="en-GB" sz="1700" smtClean="0"/>
              <a:t>However, traditional IP networks can only provide best-effort service and so do not readily support applications that require real-time response.</a:t>
            </a:r>
          </a:p>
          <a:p>
            <a:endParaRPr lang="en-GB" sz="1700" smtClean="0"/>
          </a:p>
          <a:p>
            <a:r>
              <a:rPr lang="en-GB" sz="1700" smtClean="0"/>
              <a:t>ATM (Asynchronous Transfer Mode) is an example of a network architecture that was designed at the outset to provide end-to-end Quality-of-Service (QoS) to support a wide range of services such as voice, data and video.</a:t>
            </a:r>
          </a:p>
          <a:p>
            <a:pPr lvl="1"/>
            <a:r>
              <a:rPr lang="en-GB" sz="1700" smtClean="0"/>
              <a:t>ATM was developed in the mid-1980s as a high-speed multi-service network technology.  It is a connection-oriented, packet-switching, QoS supporting technique that uses small fixed length (53 byte) packets called cells. </a:t>
            </a:r>
          </a:p>
          <a:p>
            <a:pPr lvl="1"/>
            <a:r>
              <a:rPr lang="en-GB" sz="1700" smtClean="0"/>
              <a:t>ATM disadvantages included the inefficient header (5 bytes) and the need to implement segmentation and reassembly at high speeds.  ATM also does not have the scalability and cannot achieve the ubiquity of IP.</a:t>
            </a:r>
          </a:p>
          <a:p>
            <a:pPr lvl="1"/>
            <a:endParaRPr lang="en-GB" sz="1700" smtClean="0"/>
          </a:p>
          <a:p>
            <a:r>
              <a:rPr lang="en-GB" sz="1700" smtClean="0"/>
              <a:t>Interest in supporting Quality-of-Service in IP networks produced the Integrated Services (</a:t>
            </a:r>
            <a:r>
              <a:rPr lang="en-GB" sz="1700" smtClean="0">
                <a:solidFill>
                  <a:srgbClr val="0000CC"/>
                </a:solidFill>
              </a:rPr>
              <a:t>IntServ</a:t>
            </a:r>
            <a:r>
              <a:rPr lang="en-GB" sz="1700" smtClean="0"/>
              <a:t>) and Differentiated Services (</a:t>
            </a:r>
            <a:r>
              <a:rPr lang="en-GB" sz="1700" smtClean="0">
                <a:solidFill>
                  <a:srgbClr val="0000CC"/>
                </a:solidFill>
              </a:rPr>
              <a:t>DiffServ</a:t>
            </a:r>
            <a:r>
              <a:rPr lang="en-GB" sz="1700" smtClean="0"/>
              <a:t>) models.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mtClean="0"/>
              <a:t>IntServ and DiffServ Summary</a:t>
            </a:r>
          </a:p>
        </p:txBody>
      </p:sp>
      <p:sp>
        <p:nvSpPr>
          <p:cNvPr id="6147" name="Rectangle 3"/>
          <p:cNvSpPr>
            <a:spLocks noGrp="1" noChangeArrowheads="1"/>
          </p:cNvSpPr>
          <p:nvPr>
            <p:ph type="body" idx="1"/>
          </p:nvPr>
        </p:nvSpPr>
        <p:spPr/>
        <p:txBody>
          <a:bodyPr/>
          <a:lstStyle/>
          <a:p>
            <a:r>
              <a:rPr lang="en-GB" sz="1800" dirty="0" err="1" smtClean="0"/>
              <a:t>IntServ</a:t>
            </a:r>
            <a:r>
              <a:rPr lang="en-GB" sz="1800" dirty="0" smtClean="0"/>
              <a:t> and </a:t>
            </a:r>
            <a:r>
              <a:rPr lang="en-GB" sz="1800" dirty="0" err="1" smtClean="0"/>
              <a:t>DiffServ</a:t>
            </a:r>
            <a:r>
              <a:rPr lang="en-GB" sz="1800" dirty="0" smtClean="0"/>
              <a:t>: Two IETF models to support different classes of services.</a:t>
            </a:r>
          </a:p>
          <a:p>
            <a:endParaRPr lang="en-GB" sz="1800" dirty="0" smtClean="0"/>
          </a:p>
          <a:p>
            <a:r>
              <a:rPr lang="en-GB" sz="1800" dirty="0" smtClean="0">
                <a:solidFill>
                  <a:srgbClr val="0000CC"/>
                </a:solidFill>
              </a:rPr>
              <a:t>Integrated Service (</a:t>
            </a:r>
            <a:r>
              <a:rPr lang="en-GB" sz="1800" dirty="0" err="1" smtClean="0">
                <a:solidFill>
                  <a:srgbClr val="0000CC"/>
                </a:solidFill>
              </a:rPr>
              <a:t>IntServ</a:t>
            </a:r>
            <a:r>
              <a:rPr lang="en-GB" sz="1800" dirty="0" smtClean="0">
                <a:solidFill>
                  <a:srgbClr val="0000CC"/>
                </a:solidFill>
              </a:rPr>
              <a:t>)</a:t>
            </a:r>
          </a:p>
          <a:p>
            <a:pPr lvl="1"/>
            <a:r>
              <a:rPr lang="en-GB" sz="1800" dirty="0" smtClean="0"/>
              <a:t>Establish path</a:t>
            </a:r>
          </a:p>
          <a:p>
            <a:pPr lvl="1"/>
            <a:r>
              <a:rPr lang="en-GB" sz="1800" dirty="0" smtClean="0"/>
              <a:t>Network resource is reserved based on the </a:t>
            </a:r>
            <a:r>
              <a:rPr lang="en-GB" sz="1800" dirty="0" err="1" smtClean="0"/>
              <a:t>QoS</a:t>
            </a:r>
            <a:r>
              <a:rPr lang="en-GB" sz="1800" dirty="0" smtClean="0"/>
              <a:t> requirements of each traffic flow</a:t>
            </a:r>
          </a:p>
          <a:p>
            <a:pPr lvl="1"/>
            <a:r>
              <a:rPr lang="en-GB" sz="1800" dirty="0" smtClean="0"/>
              <a:t>Hops along the path keep the reservation information</a:t>
            </a:r>
          </a:p>
          <a:p>
            <a:pPr lvl="1"/>
            <a:endParaRPr lang="en-GB" sz="1800" dirty="0" smtClean="0"/>
          </a:p>
          <a:p>
            <a:r>
              <a:rPr lang="en-GB" sz="1800" dirty="0" smtClean="0">
                <a:solidFill>
                  <a:srgbClr val="0000CC"/>
                </a:solidFill>
              </a:rPr>
              <a:t>Differentiated Service (</a:t>
            </a:r>
            <a:r>
              <a:rPr lang="en-GB" sz="1800" dirty="0" err="1" smtClean="0">
                <a:solidFill>
                  <a:srgbClr val="0000CC"/>
                </a:solidFill>
              </a:rPr>
              <a:t>DiffServ</a:t>
            </a:r>
            <a:r>
              <a:rPr lang="en-GB" sz="1800" dirty="0" smtClean="0">
                <a:solidFill>
                  <a:srgbClr val="0000CC"/>
                </a:solidFill>
              </a:rPr>
              <a:t>)</a:t>
            </a:r>
          </a:p>
          <a:p>
            <a:pPr lvl="1"/>
            <a:r>
              <a:rPr lang="en-GB" sz="1800" dirty="0" smtClean="0"/>
              <a:t>Request Service and set up Service Level</a:t>
            </a:r>
          </a:p>
          <a:p>
            <a:pPr lvl="1"/>
            <a:r>
              <a:rPr lang="en-GB" sz="1800" dirty="0" smtClean="0"/>
              <a:t>A Service Level Agreement (SLA) is made with the Internet Service Provider (ISP).</a:t>
            </a:r>
          </a:p>
          <a:p>
            <a:pPr lvl="1"/>
            <a:r>
              <a:rPr lang="en-GB" sz="1800" dirty="0" smtClean="0"/>
              <a:t>Packets are marked based on SLA</a:t>
            </a:r>
          </a:p>
          <a:p>
            <a:pPr lvl="1"/>
            <a:r>
              <a:rPr lang="en-GB" sz="1800" dirty="0" smtClean="0"/>
              <a:t>Traffic flows are aggregated based on requested class of service in </a:t>
            </a:r>
            <a:r>
              <a:rPr lang="en-GB" sz="1800" dirty="0" err="1" smtClean="0"/>
              <a:t>DiffServ</a:t>
            </a:r>
            <a:r>
              <a:rPr lang="en-GB" sz="1800" dirty="0" smtClean="0"/>
              <a:t> domain</a:t>
            </a:r>
          </a:p>
          <a:p>
            <a:pPr lvl="1"/>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IntServ and RSVP </a:t>
            </a:r>
          </a:p>
        </p:txBody>
      </p:sp>
      <p:sp>
        <p:nvSpPr>
          <p:cNvPr id="7171" name="Rectangle 3"/>
          <p:cNvSpPr>
            <a:spLocks noGrp="1" noChangeArrowheads="1"/>
          </p:cNvSpPr>
          <p:nvPr>
            <p:ph type="body" idx="1"/>
          </p:nvPr>
        </p:nvSpPr>
        <p:spPr/>
        <p:txBody>
          <a:bodyPr/>
          <a:lstStyle/>
          <a:p>
            <a:r>
              <a:rPr lang="en-GB" sz="1800" smtClean="0"/>
              <a:t>IntServ uses a protocol called RSVP (ReSerVation Protocol) to reserve route resources along the flow path.</a:t>
            </a:r>
          </a:p>
          <a:p>
            <a:r>
              <a:rPr lang="en-GB" sz="1800" smtClean="0"/>
              <a:t>The reservations are soft state (automatically time-out if not refreshed.)</a:t>
            </a:r>
          </a:p>
          <a:p>
            <a:r>
              <a:rPr lang="en-GB" sz="1800" smtClean="0"/>
              <a:t>IntServ services are called guaranteed and controlled-load.</a:t>
            </a:r>
          </a:p>
          <a:p>
            <a:r>
              <a:rPr lang="en-GB" sz="1800" smtClean="0"/>
              <a:t>Guaranteed services were designed for real-time delivery strictly within a certain time limit whereas the controlled-load services were designed for traffic that could tolerate some delay but would be sensitive to traffic overload conditions.</a:t>
            </a:r>
          </a:p>
          <a:p>
            <a:endParaRPr lang="en-GB" sz="1800" smtClean="0"/>
          </a:p>
          <a:p>
            <a:pPr lvl="1"/>
            <a:endParaRPr lang="en-GB" sz="1800" smtClean="0"/>
          </a:p>
        </p:txBody>
      </p:sp>
      <p:pic>
        <p:nvPicPr>
          <p:cNvPr id="7172" name="Picture 4"/>
          <p:cNvPicPr>
            <a:picLocks noChangeAspect="1" noChangeArrowheads="1"/>
          </p:cNvPicPr>
          <p:nvPr/>
        </p:nvPicPr>
        <p:blipFill>
          <a:blip r:embed="rId3" cstate="print"/>
          <a:srcRect/>
          <a:stretch>
            <a:fillRect/>
          </a:stretch>
        </p:blipFill>
        <p:spPr bwMode="auto">
          <a:xfrm>
            <a:off x="838200" y="3411538"/>
            <a:ext cx="7253288" cy="24479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GB" smtClean="0"/>
              <a:t>IntServ Complexity and Scalability</a:t>
            </a:r>
          </a:p>
        </p:txBody>
      </p:sp>
      <p:sp>
        <p:nvSpPr>
          <p:cNvPr id="8195" name="Rectangle 1027"/>
          <p:cNvSpPr>
            <a:spLocks noGrp="1" noChangeArrowheads="1"/>
          </p:cNvSpPr>
          <p:nvPr>
            <p:ph type="body" idx="1"/>
          </p:nvPr>
        </p:nvSpPr>
        <p:spPr/>
        <p:txBody>
          <a:bodyPr/>
          <a:lstStyle/>
          <a:p>
            <a:r>
              <a:rPr lang="en-GB" sz="1800" smtClean="0"/>
              <a:t>The IntServ model was a first step toward providing QoS in the Internet.</a:t>
            </a:r>
          </a:p>
          <a:p>
            <a:endParaRPr lang="en-GB" sz="1800" smtClean="0"/>
          </a:p>
          <a:p>
            <a:pPr lvl="1"/>
            <a:r>
              <a:rPr lang="en-GB" sz="1800" smtClean="0"/>
              <a:t>However, the IntServ model requires routers to keep flow-specific states for each flow.  The amount of state information increases proportionally with the number of flows so routers would need large memory and high processing power.  </a:t>
            </a:r>
          </a:p>
          <a:p>
            <a:pPr lvl="1"/>
            <a:r>
              <a:rPr lang="en-GB" sz="1800" smtClean="0"/>
              <a:t>IntServ also requires routers to implement RSVP which requires admission control and packet classifying and, in particular, a per-flow packet scheduling algorithm.</a:t>
            </a:r>
          </a:p>
          <a:p>
            <a:endParaRPr lang="en-GB" sz="1800" smtClean="0"/>
          </a:p>
          <a:p>
            <a:r>
              <a:rPr lang="en-GB" sz="1800" smtClean="0"/>
              <a:t>Because of scalability and complexity issues IETF developed another model called Differentiated Services (DiffServ or DS).</a:t>
            </a:r>
          </a:p>
          <a:p>
            <a:endParaRPr lang="en-GB" sz="1800" smtClean="0"/>
          </a:p>
          <a:p>
            <a:r>
              <a:rPr lang="en-GB" sz="1800" smtClean="0"/>
              <a:t>You can read the original IETF RFCs</a:t>
            </a:r>
          </a:p>
          <a:p>
            <a:endParaRPr lang="en-GB" sz="1800" smtClean="0"/>
          </a:p>
          <a:p>
            <a:pPr lvl="1"/>
            <a:r>
              <a:rPr lang="en-GB" sz="1800" smtClean="0"/>
              <a:t>http://www.ietf.org/rfc/rfc1633.txt (IntServ)</a:t>
            </a:r>
          </a:p>
          <a:p>
            <a:pPr lvl="1"/>
            <a:r>
              <a:rPr lang="en-GB" sz="1800" smtClean="0"/>
              <a:t>http://www.ietf.org/rfc/rfc2475.txt (DiffServ - see also 2474)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DiffServ</a:t>
            </a:r>
          </a:p>
        </p:txBody>
      </p:sp>
      <p:sp>
        <p:nvSpPr>
          <p:cNvPr id="9219" name="Rectangle 3"/>
          <p:cNvSpPr>
            <a:spLocks noGrp="1" noChangeArrowheads="1"/>
          </p:cNvSpPr>
          <p:nvPr>
            <p:ph type="body" idx="1"/>
          </p:nvPr>
        </p:nvSpPr>
        <p:spPr/>
        <p:txBody>
          <a:bodyPr/>
          <a:lstStyle/>
          <a:p>
            <a:r>
              <a:rPr lang="en-GB" smtClean="0"/>
              <a:t>Unlike IntServ which requires an application to make a resource reservation for each flow, the DiffServ model aggregates the entire customer's requirement for QoS.  A customer or organization wishing to receive differentiated services must first have a service level agreement (SLA) with an ISP.  This contract could be static or dynamic.</a:t>
            </a:r>
          </a:p>
          <a:p>
            <a:endParaRPr lang="en-GB" smtClean="0"/>
          </a:p>
          <a:p>
            <a:r>
              <a:rPr lang="en-GB" smtClean="0"/>
              <a:t>When the customer wishes to receive different levels for different packets, they need to mark packets by assigning specific values in the type-of-service (TOS) field (renamed to the DS field).  These values determine the per-hop-behaviours (PHB) at each router in the DiffServ domain.</a:t>
            </a:r>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DiffServ</a:t>
            </a:r>
          </a:p>
        </p:txBody>
      </p:sp>
      <p:sp>
        <p:nvSpPr>
          <p:cNvPr id="10243" name="Rectangle 3"/>
          <p:cNvSpPr>
            <a:spLocks noGrp="1" noChangeArrowheads="1"/>
          </p:cNvSpPr>
          <p:nvPr>
            <p:ph type="body" idx="1"/>
          </p:nvPr>
        </p:nvSpPr>
        <p:spPr/>
        <p:txBody>
          <a:bodyPr/>
          <a:lstStyle/>
          <a:p>
            <a:r>
              <a:rPr lang="en-GB" smtClean="0"/>
              <a:t>One approach for dynamically controlling DiffServ bandwidth involves the use of a Bandwidth Broker. </a:t>
            </a:r>
          </a:p>
          <a:p>
            <a:endParaRPr lang="en-GB" smtClean="0"/>
          </a:p>
          <a:p>
            <a:r>
              <a:rPr lang="en-GB" smtClean="0"/>
              <a:t>Multi-Protocol Label Switching (MPLS) is used to label traffic.</a:t>
            </a:r>
          </a:p>
          <a:p>
            <a:endParaRPr lang="en-GB" smtClean="0"/>
          </a:p>
          <a:p>
            <a:r>
              <a:rPr lang="en-GB" smtClean="0"/>
              <a:t>Services include </a:t>
            </a:r>
            <a:r>
              <a:rPr lang="en-GB" smtClean="0">
                <a:solidFill>
                  <a:srgbClr val="0000CC"/>
                </a:solidFill>
              </a:rPr>
              <a:t>Expedited Forwarding </a:t>
            </a:r>
            <a:r>
              <a:rPr lang="en-GB" smtClean="0"/>
              <a:t>and </a:t>
            </a:r>
            <a:r>
              <a:rPr lang="en-GB" smtClean="0">
                <a:solidFill>
                  <a:srgbClr val="0000CC"/>
                </a:solidFill>
              </a:rPr>
              <a:t>Assured Forwarding</a:t>
            </a:r>
            <a:r>
              <a:rPr lang="en-GB" smtClean="0"/>
              <a:t>.</a:t>
            </a:r>
          </a:p>
          <a:p>
            <a:endParaRPr lang="en-GB" smtClean="0"/>
          </a:p>
          <a:p>
            <a:pPr lvl="1"/>
            <a:r>
              <a:rPr lang="en-GB" smtClean="0">
                <a:solidFill>
                  <a:srgbClr val="0000CC"/>
                </a:solidFill>
              </a:rPr>
              <a:t>Expedited forwarding </a:t>
            </a:r>
            <a:r>
              <a:rPr lang="en-GB" smtClean="0"/>
              <a:t>provides end-to-end low-loss, low-latency, low-jitter, assured bandwidth.  </a:t>
            </a:r>
          </a:p>
          <a:p>
            <a:pPr lvl="1"/>
            <a:r>
              <a:rPr lang="en-GB" smtClean="0">
                <a:solidFill>
                  <a:srgbClr val="0000CC"/>
                </a:solidFill>
              </a:rPr>
              <a:t>Assured forwarding </a:t>
            </a:r>
            <a:r>
              <a:rPr lang="en-GB" smtClean="0"/>
              <a:t>delivers traffic with high probability of successful delivery.  It is not intended for low-latency or low-jitter applications.</a:t>
            </a:r>
          </a:p>
          <a:p>
            <a:pPr lvl="1"/>
            <a:r>
              <a:rPr lang="en-GB" smtClean="0"/>
              <a:t>Four independent types of Assured Forwarding have been defined, each can have one of three drop precedence values.  These define the relative importance of packets in congested routers.</a:t>
            </a:r>
          </a:p>
          <a:p>
            <a:pPr lvl="1"/>
            <a:endParaRPr lang="en-GB" smtClean="0"/>
          </a:p>
          <a:p>
            <a:endParaRPr lang="en-GB" smtClean="0"/>
          </a:p>
          <a:p>
            <a:pPr lvl="1"/>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Summary</a:t>
            </a:r>
          </a:p>
        </p:txBody>
      </p:sp>
      <p:sp>
        <p:nvSpPr>
          <p:cNvPr id="11267" name="Rectangle 3"/>
          <p:cNvSpPr>
            <a:spLocks noGrp="1" noChangeArrowheads="1"/>
          </p:cNvSpPr>
          <p:nvPr>
            <p:ph type="body" idx="1"/>
          </p:nvPr>
        </p:nvSpPr>
        <p:spPr/>
        <p:txBody>
          <a:bodyPr/>
          <a:lstStyle/>
          <a:p>
            <a:endParaRPr lang="en-GB" dirty="0" smtClean="0"/>
          </a:p>
          <a:p>
            <a:pPr>
              <a:buFont typeface="Wingdings" pitchFamily="2" charset="2"/>
              <a:buNone/>
            </a:pPr>
            <a:r>
              <a:rPr lang="en-GB" dirty="0" err="1" smtClean="0"/>
              <a:t>QoS</a:t>
            </a:r>
            <a:r>
              <a:rPr lang="en-GB" dirty="0" smtClean="0"/>
              <a:t> Quality-of-Service</a:t>
            </a:r>
          </a:p>
          <a:p>
            <a:pPr lvl="1">
              <a:buFont typeface="Wingdings" pitchFamily="2" charset="2"/>
              <a:buChar char="ü"/>
            </a:pPr>
            <a:r>
              <a:rPr lang="en-GB" dirty="0" smtClean="0"/>
              <a:t>A short introduction to </a:t>
            </a:r>
            <a:r>
              <a:rPr lang="en-GB" dirty="0" err="1" smtClean="0"/>
              <a:t>QoS</a:t>
            </a:r>
            <a:r>
              <a:rPr lang="en-GB" dirty="0" smtClean="0"/>
              <a:t> networking</a:t>
            </a:r>
          </a:p>
          <a:p>
            <a:pPr lvl="1">
              <a:buFont typeface="Wingdings" pitchFamily="2" charset="2"/>
              <a:buChar char="ü"/>
            </a:pPr>
            <a:r>
              <a:rPr lang="en-GB" dirty="0" smtClean="0"/>
              <a:t>Integrated </a:t>
            </a:r>
            <a:r>
              <a:rPr lang="en-GB" dirty="0" smtClean="0"/>
              <a:t>Service (</a:t>
            </a:r>
            <a:r>
              <a:rPr lang="en-GB" dirty="0" err="1" smtClean="0"/>
              <a:t>IntServ</a:t>
            </a:r>
            <a:r>
              <a:rPr lang="en-GB" dirty="0" smtClean="0"/>
              <a:t>)</a:t>
            </a:r>
          </a:p>
          <a:p>
            <a:pPr lvl="1">
              <a:buFont typeface="Wingdings" pitchFamily="2" charset="2"/>
              <a:buChar char="ü"/>
            </a:pPr>
            <a:r>
              <a:rPr lang="en-GB" dirty="0" smtClean="0"/>
              <a:t>Differentiated Service (</a:t>
            </a:r>
            <a:r>
              <a:rPr lang="en-GB" dirty="0" err="1" smtClean="0"/>
              <a:t>DiffServ</a:t>
            </a:r>
            <a:r>
              <a:rPr lang="en-GB" dirty="0" smtClean="0"/>
              <a:t>)</a:t>
            </a:r>
          </a:p>
          <a:p>
            <a:pPr lvl="1"/>
            <a:endParaRPr lang="en-GB" dirty="0" smtClean="0"/>
          </a:p>
          <a:p>
            <a:pPr lvl="1"/>
            <a:endParaRPr lang="en-GB" dirty="0" smtClean="0"/>
          </a:p>
          <a:p>
            <a:pPr lvl="1"/>
            <a:endParaRPr lang="en-GB" dirty="0" smtClean="0"/>
          </a:p>
          <a:p>
            <a:pPr lvl="1">
              <a:buFontTx/>
              <a:buNone/>
            </a:pPr>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algn="r"/>
            <a:r>
              <a:rPr lang="en-GB" smtClean="0"/>
              <a:t>Thank You</a:t>
            </a:r>
          </a:p>
        </p:txBody>
      </p:sp>
    </p:spTree>
  </p:cSld>
  <p:clrMapOvr>
    <a:masterClrMapping/>
  </p:clrMapOvr>
</p:sld>
</file>

<file path=ppt/theme/theme1.xml><?xml version="1.0" encoding="utf-8"?>
<a:theme xmlns:a="http://schemas.openxmlformats.org/drawingml/2006/main" name="arg">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arg</Template>
  <TotalTime>19987</TotalTime>
  <Words>725</Words>
  <Application>Microsoft Office PowerPoint</Application>
  <PresentationFormat>Overhead</PresentationFormat>
  <Paragraphs>80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Times New Roman</vt:lpstr>
      <vt:lpstr>Arial</vt:lpstr>
      <vt:lpstr>Wingdings</vt:lpstr>
      <vt:lpstr>arg</vt:lpstr>
      <vt:lpstr>Computer Networking Quality-of-Service (QoS)</vt:lpstr>
      <vt:lpstr>Quality-of-Service (QoS)</vt:lpstr>
      <vt:lpstr>IntServ and DiffServ Summary</vt:lpstr>
      <vt:lpstr>IntServ and RSVP </vt:lpstr>
      <vt:lpstr>IntServ Complexity and Scalability</vt:lpstr>
      <vt:lpstr>DiffServ</vt:lpstr>
      <vt:lpstr>DiffServ</vt:lpstr>
      <vt:lpstr>Summary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VisualBasic6.0</dc:creator>
  <cp:lastModifiedBy>woollesi</cp:lastModifiedBy>
  <cp:revision>268</cp:revision>
  <dcterms:created xsi:type="dcterms:W3CDTF">1995-06-02T22:16:36Z</dcterms:created>
  <dcterms:modified xsi:type="dcterms:W3CDTF">2013-01-25T15:06:40Z</dcterms:modified>
</cp:coreProperties>
</file>