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4" r:id="rId1"/>
  </p:sldMasterIdLst>
  <p:notesMasterIdLst>
    <p:notesMasterId r:id="rId14"/>
  </p:notesMasterIdLst>
  <p:handoutMasterIdLst>
    <p:handoutMasterId r:id="rId15"/>
  </p:handoutMasterIdLst>
  <p:sldIdLst>
    <p:sldId id="290" r:id="rId2"/>
    <p:sldId id="491" r:id="rId3"/>
    <p:sldId id="492" r:id="rId4"/>
    <p:sldId id="493" r:id="rId5"/>
    <p:sldId id="494" r:id="rId6"/>
    <p:sldId id="495" r:id="rId7"/>
    <p:sldId id="498" r:id="rId8"/>
    <p:sldId id="500" r:id="rId9"/>
    <p:sldId id="501" r:id="rId10"/>
    <p:sldId id="504" r:id="rId11"/>
    <p:sldId id="505" r:id="rId12"/>
    <p:sldId id="452" r:id="rId13"/>
  </p:sldIdLst>
  <p:sldSz cx="9144000" cy="6858000" type="overhead"/>
  <p:notesSz cx="6856413" cy="9750425"/>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CC3399"/>
    <a:srgbClr val="FFFFFF"/>
    <a:srgbClr val="0000CC"/>
    <a:srgbClr val="CC3300"/>
    <a:srgbClr val="33CC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vertBarState="minimized" horzBarState="maximized">
    <p:restoredLeft sz="36507" autoAdjust="0"/>
    <p:restoredTop sz="90929"/>
  </p:normalViewPr>
  <p:slideViewPr>
    <p:cSldViewPr snapToGrid="0">
      <p:cViewPr varScale="1">
        <p:scale>
          <a:sx n="106" d="100"/>
          <a:sy n="106" d="100"/>
        </p:scale>
        <p:origin x="-492" y="-96"/>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3" Type="http://schemas.openxmlformats.org/officeDocument/2006/relationships/slide" Target="slides/slide10.xml"/><Relationship Id="rId2" Type="http://schemas.openxmlformats.org/officeDocument/2006/relationships/slide" Target="slides/slide9.xml"/><Relationship Id="rId1" Type="http://schemas.openxmlformats.org/officeDocument/2006/relationships/slide" Target="slides/slide5.xml"/><Relationship Id="rId4" Type="http://schemas.openxmlformats.org/officeDocument/2006/relationships/slide" Target="slides/slide1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87363"/>
          </a:xfrm>
          <a:prstGeom prst="rect">
            <a:avLst/>
          </a:prstGeom>
          <a:noFill/>
          <a:ln w="9525">
            <a:noFill/>
            <a:miter lim="800000"/>
            <a:headEnd/>
            <a:tailEnd/>
          </a:ln>
          <a:effectLst/>
        </p:spPr>
        <p:txBody>
          <a:bodyPr vert="horz" wrap="square" lIns="18957" tIns="0" rIns="18957" bIns="0" numCol="1" anchor="t" anchorCtr="0" compatLnSpc="1">
            <a:prstTxWarp prst="textNoShape">
              <a:avLst/>
            </a:prstTxWarp>
          </a:bodyPr>
          <a:lstStyle>
            <a:lvl1pPr defTabSz="909638" eaLnBrk="0" hangingPunct="0">
              <a:defRPr sz="1000" i="1"/>
            </a:lvl1pPr>
          </a:lstStyle>
          <a:p>
            <a:pPr>
              <a:defRPr/>
            </a:pPr>
            <a:endParaRPr lang="en-US"/>
          </a:p>
        </p:txBody>
      </p:sp>
      <p:sp>
        <p:nvSpPr>
          <p:cNvPr id="2051" name="Rectangle 3"/>
          <p:cNvSpPr>
            <a:spLocks noGrp="1" noChangeArrowheads="1"/>
          </p:cNvSpPr>
          <p:nvPr>
            <p:ph type="dt" idx="1"/>
          </p:nvPr>
        </p:nvSpPr>
        <p:spPr bwMode="auto">
          <a:xfrm>
            <a:off x="3884613" y="0"/>
            <a:ext cx="2971800" cy="487363"/>
          </a:xfrm>
          <a:prstGeom prst="rect">
            <a:avLst/>
          </a:prstGeom>
          <a:noFill/>
          <a:ln w="9525">
            <a:noFill/>
            <a:miter lim="800000"/>
            <a:headEnd/>
            <a:tailEnd/>
          </a:ln>
          <a:effectLst/>
        </p:spPr>
        <p:txBody>
          <a:bodyPr vert="horz" wrap="square" lIns="18957" tIns="0" rIns="18957" bIns="0" numCol="1" anchor="t" anchorCtr="0" compatLnSpc="1">
            <a:prstTxWarp prst="textNoShape">
              <a:avLst/>
            </a:prstTxWarp>
          </a:bodyPr>
          <a:lstStyle>
            <a:lvl1pPr algn="r" defTabSz="909638" eaLnBrk="0" hangingPunct="0">
              <a:defRPr sz="1000" i="1"/>
            </a:lvl1pPr>
          </a:lstStyle>
          <a:p>
            <a:pPr>
              <a:defRPr/>
            </a:pPr>
            <a:endParaRPr lang="en-US"/>
          </a:p>
        </p:txBody>
      </p:sp>
      <p:sp>
        <p:nvSpPr>
          <p:cNvPr id="17412" name="Rectangle 4"/>
          <p:cNvSpPr>
            <a:spLocks noChangeArrowheads="1" noTextEdit="1"/>
          </p:cNvSpPr>
          <p:nvPr>
            <p:ph type="sldImg" idx="2"/>
          </p:nvPr>
        </p:nvSpPr>
        <p:spPr bwMode="auto">
          <a:xfrm>
            <a:off x="1000125" y="738188"/>
            <a:ext cx="4856163" cy="3641725"/>
          </a:xfrm>
          <a:prstGeom prst="rect">
            <a:avLst/>
          </a:prstGeom>
          <a:noFill/>
          <a:ln w="12700">
            <a:solidFill>
              <a:schemeClr val="tx1"/>
            </a:solidFill>
            <a:miter lim="800000"/>
            <a:headEnd/>
            <a:tailEnd/>
          </a:ln>
        </p:spPr>
      </p:sp>
      <p:sp>
        <p:nvSpPr>
          <p:cNvPr id="2053" name="Rectangle 5"/>
          <p:cNvSpPr>
            <a:spLocks noGrp="1" noChangeArrowheads="1"/>
          </p:cNvSpPr>
          <p:nvPr>
            <p:ph type="body" sz="quarter" idx="3"/>
          </p:nvPr>
        </p:nvSpPr>
        <p:spPr bwMode="auto">
          <a:xfrm>
            <a:off x="914400" y="4632325"/>
            <a:ext cx="5027613" cy="4386263"/>
          </a:xfrm>
          <a:prstGeom prst="rect">
            <a:avLst/>
          </a:prstGeom>
          <a:noFill/>
          <a:ln w="9525">
            <a:noFill/>
            <a:miter lim="800000"/>
            <a:headEnd/>
            <a:tailEnd/>
          </a:ln>
          <a:effectLst/>
        </p:spPr>
        <p:txBody>
          <a:bodyPr vert="horz" wrap="square" lIns="91631" tIns="45817" rIns="91631" bIns="45817"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0" y="9263063"/>
            <a:ext cx="2971800" cy="487362"/>
          </a:xfrm>
          <a:prstGeom prst="rect">
            <a:avLst/>
          </a:prstGeom>
          <a:noFill/>
          <a:ln w="9525">
            <a:noFill/>
            <a:miter lim="800000"/>
            <a:headEnd/>
            <a:tailEnd/>
          </a:ln>
          <a:effectLst/>
        </p:spPr>
        <p:txBody>
          <a:bodyPr vert="horz" wrap="square" lIns="18957" tIns="0" rIns="18957" bIns="0" numCol="1" anchor="b" anchorCtr="0" compatLnSpc="1">
            <a:prstTxWarp prst="textNoShape">
              <a:avLst/>
            </a:prstTxWarp>
          </a:bodyPr>
          <a:lstStyle>
            <a:lvl1pPr defTabSz="909638" eaLnBrk="0" hangingPunct="0">
              <a:defRPr sz="1000" i="1"/>
            </a:lvl1pPr>
          </a:lstStyle>
          <a:p>
            <a:pPr>
              <a:defRPr/>
            </a:pPr>
            <a:endParaRPr lang="en-US"/>
          </a:p>
        </p:txBody>
      </p:sp>
      <p:sp>
        <p:nvSpPr>
          <p:cNvPr id="2055" name="Rectangle 7"/>
          <p:cNvSpPr>
            <a:spLocks noGrp="1" noChangeArrowheads="1"/>
          </p:cNvSpPr>
          <p:nvPr>
            <p:ph type="sldNum" sz="quarter" idx="5"/>
          </p:nvPr>
        </p:nvSpPr>
        <p:spPr bwMode="auto">
          <a:xfrm>
            <a:off x="3884613" y="9263063"/>
            <a:ext cx="2971800" cy="487362"/>
          </a:xfrm>
          <a:prstGeom prst="rect">
            <a:avLst/>
          </a:prstGeom>
          <a:noFill/>
          <a:ln w="9525">
            <a:noFill/>
            <a:miter lim="800000"/>
            <a:headEnd/>
            <a:tailEnd/>
          </a:ln>
          <a:effectLst/>
        </p:spPr>
        <p:txBody>
          <a:bodyPr vert="horz" wrap="square" lIns="18957" tIns="0" rIns="18957" bIns="0" numCol="1" anchor="b" anchorCtr="0" compatLnSpc="1">
            <a:prstTxWarp prst="textNoShape">
              <a:avLst/>
            </a:prstTxWarp>
          </a:bodyPr>
          <a:lstStyle>
            <a:lvl1pPr algn="r" defTabSz="909638" eaLnBrk="0" hangingPunct="0">
              <a:defRPr sz="1000" i="1"/>
            </a:lvl1pPr>
          </a:lstStyle>
          <a:p>
            <a:pPr>
              <a:defRPr/>
            </a:pPr>
            <a:fld id="{FD5F7296-CCFC-40FC-815E-5B31AAF2DDB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7411434A-135E-4647-93CC-4146F861307B}" type="slidenum">
              <a:rPr lang="en-US" smtClean="0"/>
              <a:pPr/>
              <a:t>1</a:t>
            </a:fld>
            <a:endParaRPr lang="en-US" smtClean="0"/>
          </a:p>
        </p:txBody>
      </p:sp>
      <p:sp>
        <p:nvSpPr>
          <p:cNvPr id="18435" name="Rectangle 2"/>
          <p:cNvSpPr>
            <a:spLocks noChangeArrowheads="1" noTextEdit="1"/>
          </p:cNvSpPr>
          <p:nvPr>
            <p:ph type="sldImg"/>
          </p:nvPr>
        </p:nvSpPr>
        <p:spPr>
          <a:xfrm>
            <a:off x="1000125" y="738188"/>
            <a:ext cx="4857750" cy="3643312"/>
          </a:xfrm>
          <a:ln/>
        </p:spPr>
      </p:sp>
      <p:sp>
        <p:nvSpPr>
          <p:cNvPr id="18436" name="Rectangle 3"/>
          <p:cNvSpPr>
            <a:spLocks noGrp="1" noChangeArrowheads="1"/>
          </p:cNvSpPr>
          <p:nvPr>
            <p:ph type="body" idx="1"/>
          </p:nvPr>
        </p:nvSpPr>
        <p:spPr>
          <a:xfrm>
            <a:off x="914400" y="4633913"/>
            <a:ext cx="5027613" cy="4384675"/>
          </a:xfrm>
          <a:noFill/>
          <a:ln/>
        </p:spPr>
        <p:txBody>
          <a:bodyPr/>
          <a:lstStyle/>
          <a:p>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31"/>
          <p:cNvSpPr>
            <a:spLocks noGrp="1" noChangeArrowheads="1"/>
          </p:cNvSpPr>
          <p:nvPr>
            <p:ph type="sldNum" sz="quarter" idx="5"/>
          </p:nvPr>
        </p:nvSpPr>
        <p:spPr>
          <a:noFill/>
        </p:spPr>
        <p:txBody>
          <a:bodyPr/>
          <a:lstStyle/>
          <a:p>
            <a:fld id="{959AF706-1FD8-45A4-9122-8C09EB3847DC}" type="slidenum">
              <a:rPr lang="en-GB" smtClean="0"/>
              <a:pPr/>
              <a:t>12</a:t>
            </a:fld>
            <a:endParaRPr lang="en-GB" smtClean="0"/>
          </a:p>
        </p:txBody>
      </p:sp>
      <p:sp>
        <p:nvSpPr>
          <p:cNvPr id="19459" name="Rectangle 2"/>
          <p:cNvSpPr>
            <a:spLocks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p:nvSpPr>
        <p:spPr bwMode="auto">
          <a:xfrm>
            <a:off x="0" y="1524000"/>
            <a:ext cx="9144000" cy="3886200"/>
          </a:xfrm>
          <a:prstGeom prst="rect">
            <a:avLst/>
          </a:prstGeom>
          <a:gradFill rotWithShape="0">
            <a:gsLst>
              <a:gs pos="0">
                <a:srgbClr val="CCFFFF">
                  <a:gamma/>
                  <a:tint val="0"/>
                  <a:invGamma/>
                </a:srgbClr>
              </a:gs>
              <a:gs pos="50000">
                <a:srgbClr val="CCFFFF"/>
              </a:gs>
              <a:gs pos="100000">
                <a:srgbClr val="CCFFFF">
                  <a:gamma/>
                  <a:tint val="0"/>
                  <a:invGamma/>
                </a:srgbClr>
              </a:gs>
            </a:gsLst>
            <a:lin ang="5400000" scaled="1"/>
          </a:gradFill>
          <a:ln w="9525">
            <a:noFill/>
            <a:miter lim="800000"/>
            <a:headEnd/>
            <a:tailEnd/>
          </a:ln>
          <a:effectLst/>
        </p:spPr>
        <p:txBody>
          <a:bodyPr wrap="none" anchor="ctr"/>
          <a:lstStyle/>
          <a:p>
            <a:pPr>
              <a:defRPr/>
            </a:pPr>
            <a:endParaRPr lang="en-GB"/>
          </a:p>
        </p:txBody>
      </p:sp>
      <p:pic>
        <p:nvPicPr>
          <p:cNvPr id="5" name="Picture 5" descr="C:\Documents and Settings\begumf\My Documents\francey\1_work_progress\june_05\schools_powerpoint\ai_work_files\ub\ub_burgundy.png"/>
          <p:cNvPicPr>
            <a:picLocks noChangeAspect="1" noChangeArrowheads="1"/>
          </p:cNvPicPr>
          <p:nvPr/>
        </p:nvPicPr>
        <p:blipFill>
          <a:blip r:embed="rId2" cstate="print"/>
          <a:srcRect/>
          <a:stretch>
            <a:fillRect/>
          </a:stretch>
        </p:blipFill>
        <p:spPr bwMode="auto">
          <a:xfrm>
            <a:off x="-1588" y="-1588"/>
            <a:ext cx="9145588" cy="6862763"/>
          </a:xfrm>
          <a:prstGeom prst="rect">
            <a:avLst/>
          </a:prstGeom>
          <a:noFill/>
          <a:ln w="9525">
            <a:noFill/>
            <a:miter lim="800000"/>
            <a:headEnd/>
            <a:tailEnd/>
          </a:ln>
        </p:spPr>
      </p:pic>
      <p:sp>
        <p:nvSpPr>
          <p:cNvPr id="2051" name="Rectangle 3"/>
          <p:cNvSpPr>
            <a:spLocks noGrp="1" noChangeArrowheads="1"/>
          </p:cNvSpPr>
          <p:nvPr>
            <p:ph type="ctrTitle"/>
          </p:nvPr>
        </p:nvSpPr>
        <p:spPr>
          <a:xfrm>
            <a:off x="2097088" y="2478088"/>
            <a:ext cx="5218112" cy="1908175"/>
          </a:xfrm>
        </p:spPr>
        <p:txBody>
          <a:bodyPr/>
          <a:lstStyle>
            <a:lvl1pPr>
              <a:defRPr/>
            </a:lvl1pPr>
          </a:lstStyle>
          <a:p>
            <a:r>
              <a:rPr lang="en-US" dirty="0" smtClean="0"/>
              <a:t>Click to edit Master title style</a:t>
            </a:r>
            <a:endParaRPr lang="en-GB" dirty="0"/>
          </a:p>
        </p:txBody>
      </p:sp>
      <p:sp>
        <p:nvSpPr>
          <p:cNvPr id="2052" name="Rectangle 4"/>
          <p:cNvSpPr>
            <a:spLocks noGrp="1" noChangeArrowheads="1"/>
          </p:cNvSpPr>
          <p:nvPr>
            <p:ph type="subTitle" idx="1"/>
          </p:nvPr>
        </p:nvSpPr>
        <p:spPr>
          <a:xfrm>
            <a:off x="304800" y="5562600"/>
            <a:ext cx="8456613" cy="1065213"/>
          </a:xfrm>
        </p:spPr>
        <p:txBody>
          <a:bodyPr/>
          <a:lstStyle>
            <a:lvl1pPr marL="0" indent="0" algn="r">
              <a:buFont typeface="Wingdings" pitchFamily="2" charset="2"/>
              <a:buNone/>
              <a:defRPr/>
            </a:lvl1pPr>
          </a:lstStyle>
          <a:p>
            <a:r>
              <a:rPr lang="en-US" dirty="0" smtClean="0"/>
              <a:t>Click to edit Master subtitle style</a:t>
            </a:r>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2250" y="0"/>
            <a:ext cx="1962150" cy="60960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0"/>
            <a:ext cx="5734050" cy="6096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9144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685800" y="914400"/>
            <a:ext cx="38481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hart Placeholder 3"/>
          <p:cNvSpPr>
            <a:spLocks noGrp="1"/>
          </p:cNvSpPr>
          <p:nvPr>
            <p:ph type="chart" sz="half" idx="2"/>
          </p:nvPr>
        </p:nvSpPr>
        <p:spPr>
          <a:xfrm>
            <a:off x="4686300" y="914400"/>
            <a:ext cx="3848100" cy="5181600"/>
          </a:xfrm>
        </p:spPr>
        <p:txBody>
          <a:bodyPr/>
          <a:lstStyle/>
          <a:p>
            <a:pPr lvl="0"/>
            <a:r>
              <a:rPr lang="en-US" noProof="0" smtClean="0"/>
              <a:t>Click icon to add chart</a:t>
            </a:r>
            <a:endParaRPr lang="en-GB" noProof="0" smtClean="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914400"/>
          </a:xfrm>
        </p:spPr>
        <p:txBody>
          <a:bodyPr/>
          <a:lstStyle/>
          <a:p>
            <a:r>
              <a:rPr lang="en-US" smtClean="0"/>
              <a:t>Click to edit Master title style</a:t>
            </a:r>
            <a:endParaRPr lang="en-GB"/>
          </a:p>
        </p:txBody>
      </p:sp>
      <p:sp>
        <p:nvSpPr>
          <p:cNvPr id="3" name="ClipArt Placeholder 2"/>
          <p:cNvSpPr>
            <a:spLocks noGrp="1"/>
          </p:cNvSpPr>
          <p:nvPr>
            <p:ph type="clipArt" sz="half" idx="1"/>
          </p:nvPr>
        </p:nvSpPr>
        <p:spPr>
          <a:xfrm>
            <a:off x="685800" y="914400"/>
            <a:ext cx="3848100" cy="5181600"/>
          </a:xfrm>
        </p:spPr>
        <p:txBody>
          <a:bodyPr/>
          <a:lstStyle/>
          <a:p>
            <a:pPr lvl="0"/>
            <a:r>
              <a:rPr lang="en-US" noProof="0" smtClean="0"/>
              <a:t>Click icon to add clip art</a:t>
            </a:r>
            <a:endParaRPr lang="en-GB" noProof="0" smtClean="0"/>
          </a:p>
        </p:txBody>
      </p:sp>
      <p:sp>
        <p:nvSpPr>
          <p:cNvPr id="4" name="Text Placeholder 3"/>
          <p:cNvSpPr>
            <a:spLocks noGrp="1"/>
          </p:cNvSpPr>
          <p:nvPr>
            <p:ph type="body" sz="half" idx="2"/>
          </p:nvPr>
        </p:nvSpPr>
        <p:spPr>
          <a:xfrm>
            <a:off x="4686300" y="914400"/>
            <a:ext cx="38481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TextBox 3"/>
          <p:cNvSpPr txBox="1"/>
          <p:nvPr userDrawn="1"/>
        </p:nvSpPr>
        <p:spPr>
          <a:xfrm>
            <a:off x="7858125" y="6286500"/>
            <a:ext cx="1143000" cy="461963"/>
          </a:xfrm>
          <a:prstGeom prst="rect">
            <a:avLst/>
          </a:prstGeom>
          <a:noFill/>
        </p:spPr>
        <p:txBody>
          <a:bodyPr>
            <a:spAutoFit/>
          </a:bodyPr>
          <a:lstStyle/>
          <a:p>
            <a:pPr algn="r">
              <a:defRPr/>
            </a:pPr>
            <a:fld id="{890B5FC7-4E74-41C7-9A1F-F424F2A73146}" type="slidenum">
              <a:rPr lang="en-GB"/>
              <a:pPr algn="r">
                <a:defRPr/>
              </a:pPr>
              <a:t>‹#›</a:t>
            </a:fld>
            <a:endParaRPr lang="en-GB" dirty="0"/>
          </a:p>
        </p:txBody>
      </p:sp>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914400"/>
            <a:ext cx="38481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86300" y="914400"/>
            <a:ext cx="38481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3074" name="Picture 7" descr="C:\Documents and Settings\begumf\My Documents\francey\1_work_progress\june_05\schools_powerpoint\ai_work_files\word_marque\wordmarque_burgundy.png"/>
          <p:cNvPicPr>
            <a:picLocks noChangeAspect="1" noChangeArrowheads="1"/>
          </p:cNvPicPr>
          <p:nvPr/>
        </p:nvPicPr>
        <p:blipFill>
          <a:blip r:embed="rId15" cstate="print"/>
          <a:srcRect/>
          <a:stretch>
            <a:fillRect/>
          </a:stretch>
        </p:blipFill>
        <p:spPr bwMode="auto">
          <a:xfrm>
            <a:off x="0" y="6110288"/>
            <a:ext cx="1676400" cy="747712"/>
          </a:xfrm>
          <a:prstGeom prst="rect">
            <a:avLst/>
          </a:prstGeom>
          <a:noFill/>
          <a:ln w="9525">
            <a:noFill/>
            <a:miter lim="800000"/>
            <a:headEnd/>
            <a:tailEnd/>
          </a:ln>
        </p:spPr>
      </p:pic>
      <p:sp>
        <p:nvSpPr>
          <p:cNvPr id="3075" name="Rectangle 2"/>
          <p:cNvSpPr>
            <a:spLocks noGrp="1" noChangeArrowheads="1"/>
          </p:cNvSpPr>
          <p:nvPr>
            <p:ph type="title"/>
          </p:nvPr>
        </p:nvSpPr>
        <p:spPr bwMode="auto">
          <a:xfrm>
            <a:off x="685800" y="0"/>
            <a:ext cx="77724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3076" name="Rectangle 3"/>
          <p:cNvSpPr>
            <a:spLocks noGrp="1" noChangeArrowheads="1"/>
          </p:cNvSpPr>
          <p:nvPr>
            <p:ph type="body" idx="1"/>
          </p:nvPr>
        </p:nvSpPr>
        <p:spPr bwMode="auto">
          <a:xfrm>
            <a:off x="685800" y="914400"/>
            <a:ext cx="7848600" cy="518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Tree>
  </p:cSld>
  <p:clrMap bg1="lt1" tx1="dk1" bg2="lt2" tx2="dk2" accent1="accent1" accent2="accent2" accent3="accent3" accent4="accent4" accent5="accent5" accent6="accent6" hlink="hlink" folHlink="folHlink"/>
  <p:sldLayoutIdLst>
    <p:sldLayoutId id="2147483903" r:id="rId1"/>
    <p:sldLayoutId id="2147483904" r:id="rId2"/>
    <p:sldLayoutId id="2147483892" r:id="rId3"/>
    <p:sldLayoutId id="2147483893" r:id="rId4"/>
    <p:sldLayoutId id="2147483894" r:id="rId5"/>
    <p:sldLayoutId id="2147483895" r:id="rId6"/>
    <p:sldLayoutId id="2147483896" r:id="rId7"/>
    <p:sldLayoutId id="2147483897" r:id="rId8"/>
    <p:sldLayoutId id="2147483898" r:id="rId9"/>
    <p:sldLayoutId id="2147483899" r:id="rId10"/>
    <p:sldLayoutId id="2147483900" r:id="rId11"/>
    <p:sldLayoutId id="2147483901" r:id="rId12"/>
    <p:sldLayoutId id="2147483902" r:id="rId13"/>
  </p:sldLayoutIdLst>
  <p:hf hdr="0" ftr="0" dt="0"/>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Times New Roman" charset="0"/>
        </a:defRPr>
      </a:lvl2pPr>
      <a:lvl3pPr algn="l" rtl="0" eaLnBrk="0" fontAlgn="base" hangingPunct="0">
        <a:spcBef>
          <a:spcPct val="0"/>
        </a:spcBef>
        <a:spcAft>
          <a:spcPct val="0"/>
        </a:spcAft>
        <a:defRPr sz="3600">
          <a:solidFill>
            <a:schemeClr val="tx2"/>
          </a:solidFill>
          <a:latin typeface="Times New Roman" charset="0"/>
        </a:defRPr>
      </a:lvl3pPr>
      <a:lvl4pPr algn="l" rtl="0" eaLnBrk="0" fontAlgn="base" hangingPunct="0">
        <a:spcBef>
          <a:spcPct val="0"/>
        </a:spcBef>
        <a:spcAft>
          <a:spcPct val="0"/>
        </a:spcAft>
        <a:defRPr sz="3600">
          <a:solidFill>
            <a:schemeClr val="tx2"/>
          </a:solidFill>
          <a:latin typeface="Times New Roman" charset="0"/>
        </a:defRPr>
      </a:lvl4pPr>
      <a:lvl5pPr algn="l" rtl="0" eaLnBrk="0" fontAlgn="base" hangingPunct="0">
        <a:spcBef>
          <a:spcPct val="0"/>
        </a:spcBef>
        <a:spcAft>
          <a:spcPct val="0"/>
        </a:spcAft>
        <a:defRPr sz="3600">
          <a:solidFill>
            <a:schemeClr val="tx2"/>
          </a:solidFill>
          <a:latin typeface="Times New Roman" charset="0"/>
        </a:defRPr>
      </a:lvl5pPr>
      <a:lvl6pPr marL="457200" algn="l" rtl="0" eaLnBrk="1" fontAlgn="base" hangingPunct="1">
        <a:spcBef>
          <a:spcPct val="0"/>
        </a:spcBef>
        <a:spcAft>
          <a:spcPct val="0"/>
        </a:spcAft>
        <a:defRPr sz="3600">
          <a:solidFill>
            <a:schemeClr val="tx2"/>
          </a:solidFill>
          <a:latin typeface="Times New Roman" charset="0"/>
        </a:defRPr>
      </a:lvl6pPr>
      <a:lvl7pPr marL="914400" algn="l" rtl="0" eaLnBrk="1" fontAlgn="base" hangingPunct="1">
        <a:spcBef>
          <a:spcPct val="0"/>
        </a:spcBef>
        <a:spcAft>
          <a:spcPct val="0"/>
        </a:spcAft>
        <a:defRPr sz="3600">
          <a:solidFill>
            <a:schemeClr val="tx2"/>
          </a:solidFill>
          <a:latin typeface="Times New Roman" charset="0"/>
        </a:defRPr>
      </a:lvl7pPr>
      <a:lvl8pPr marL="1371600" algn="l" rtl="0" eaLnBrk="1" fontAlgn="base" hangingPunct="1">
        <a:spcBef>
          <a:spcPct val="0"/>
        </a:spcBef>
        <a:spcAft>
          <a:spcPct val="0"/>
        </a:spcAft>
        <a:defRPr sz="3600">
          <a:solidFill>
            <a:schemeClr val="tx2"/>
          </a:solidFill>
          <a:latin typeface="Times New Roman" charset="0"/>
        </a:defRPr>
      </a:lvl8pPr>
      <a:lvl9pPr marL="1828800" algn="l" rtl="0" eaLnBrk="1" fontAlgn="base" hangingPunct="1">
        <a:spcBef>
          <a:spcPct val="0"/>
        </a:spcBef>
        <a:spcAft>
          <a:spcPct val="0"/>
        </a:spcAft>
        <a:defRPr sz="3600">
          <a:solidFill>
            <a:schemeClr val="tx2"/>
          </a:solidFill>
          <a:latin typeface="Times New Roman" charset="0"/>
        </a:defRPr>
      </a:lvl9pPr>
    </p:titleStyle>
    <p:bodyStyle>
      <a:lvl1pPr marL="342900" indent="-342900" algn="l" rtl="0" eaLnBrk="0" fontAlgn="base" hangingPunct="0">
        <a:spcBef>
          <a:spcPct val="20000"/>
        </a:spcBef>
        <a:spcAft>
          <a:spcPct val="0"/>
        </a:spcAft>
        <a:buClr>
          <a:schemeClr val="tx2"/>
        </a:buClr>
        <a:buSzPct val="80000"/>
        <a:buFont typeface="Wingdings" pitchFamily="2" charset="2"/>
        <a:buChar char="o"/>
        <a:defRPr sz="20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000">
          <a:solidFill>
            <a:schemeClr val="tx1"/>
          </a:solidFill>
          <a:latin typeface="+mn-lt"/>
        </a:defRPr>
      </a:lvl2pPr>
      <a:lvl3pPr marL="1143000" indent="-228600" algn="l" rtl="0" eaLnBrk="0" fontAlgn="base" hangingPunct="0">
        <a:spcBef>
          <a:spcPct val="20000"/>
        </a:spcBef>
        <a:spcAft>
          <a:spcPct val="0"/>
        </a:spcAft>
        <a:buClr>
          <a:schemeClr val="tx2"/>
        </a:buClr>
        <a:buSzPct val="65000"/>
        <a:buFont typeface="Wingdings" pitchFamily="2" charset="2"/>
        <a:buChar char="o"/>
        <a:defRPr sz="2000">
          <a:solidFill>
            <a:schemeClr val="tx1"/>
          </a:solidFill>
          <a:latin typeface="+mn-lt"/>
        </a:defRPr>
      </a:lvl3pPr>
      <a:lvl4pPr marL="1600200" indent="-228600" algn="l" rtl="0" eaLnBrk="0" fontAlgn="base" hangingPunct="0">
        <a:spcBef>
          <a:spcPct val="20000"/>
        </a:spcBef>
        <a:spcAft>
          <a:spcPct val="0"/>
        </a:spcAft>
        <a:buClr>
          <a:schemeClr val="tx2"/>
        </a:buClr>
        <a:buSzPct val="80000"/>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SzPct val="90000"/>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SzPct val="90000"/>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SzPct val="90000"/>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SzPct val="90000"/>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SzPct val="9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1524000" y="2714625"/>
            <a:ext cx="5834063" cy="1643063"/>
          </a:xfrm>
          <a:noFill/>
        </p:spPr>
        <p:txBody>
          <a:bodyPr lIns="92075" tIns="46038" rIns="92075" bIns="46038"/>
          <a:lstStyle/>
          <a:p>
            <a:pPr algn="r" eaLnBrk="1" hangingPunct="1"/>
            <a:r>
              <a:rPr lang="en-US" sz="4000" b="1" smtClean="0"/>
              <a:t>Computer Networking</a:t>
            </a:r>
            <a:br>
              <a:rPr lang="en-US" sz="4000" b="1" smtClean="0"/>
            </a:br>
            <a:r>
              <a:rPr lang="en-GB" sz="3200" smtClean="0"/>
              <a:t>Queueing</a:t>
            </a:r>
            <a:r>
              <a:rPr lang="en-GB" sz="2800" smtClean="0"/>
              <a:t> </a:t>
            </a:r>
            <a:br>
              <a:rPr lang="en-GB" sz="2800" smtClean="0"/>
            </a:br>
            <a:r>
              <a:rPr lang="en-GB" sz="1800" smtClean="0"/>
              <a:t>(A Summary from Appendix A)</a:t>
            </a:r>
            <a:endParaRPr lang="en-US" sz="2500" smtClean="0"/>
          </a:p>
        </p:txBody>
      </p:sp>
      <p:sp>
        <p:nvSpPr>
          <p:cNvPr id="6147" name="Rectangle 3"/>
          <p:cNvSpPr>
            <a:spLocks noGrp="1" noChangeArrowheads="1"/>
          </p:cNvSpPr>
          <p:nvPr>
            <p:ph type="subTitle" idx="1"/>
          </p:nvPr>
        </p:nvSpPr>
        <p:spPr>
          <a:xfrm>
            <a:off x="428625" y="5786438"/>
            <a:ext cx="8358188" cy="428625"/>
          </a:xfrm>
          <a:noFill/>
        </p:spPr>
        <p:txBody>
          <a:bodyPr lIns="92075" tIns="46038" rIns="92075" bIns="46038" anchor="ctr"/>
          <a:lstStyle/>
          <a:p>
            <a:pPr eaLnBrk="1" hangingPunct="1"/>
            <a:endParaRPr lang="en-US" sz="1600" smtClean="0"/>
          </a:p>
          <a:p>
            <a:pPr eaLnBrk="1" hangingPunct="1"/>
            <a:endParaRPr lang="en-US" sz="1600" smtClean="0"/>
          </a:p>
          <a:p>
            <a:pPr eaLnBrk="1" hangingPunct="1"/>
            <a:endParaRPr lang="en-US" sz="1600" b="1" u="sng" smtClean="0"/>
          </a:p>
          <a:p>
            <a:pPr eaLnBrk="1" hangingPunct="1"/>
            <a:endParaRPr lang="en-US" sz="2400" smtClean="0"/>
          </a:p>
          <a:p>
            <a:pPr eaLnBrk="1" hangingPunct="1"/>
            <a:r>
              <a:rPr lang="en-US" smtClean="0"/>
              <a:t>Dr Sandra I. Woolley</a:t>
            </a:r>
            <a:endParaRPr lang="en-US" sz="3200" smtClean="0"/>
          </a:p>
          <a:p>
            <a:pPr eaLnBrk="1" hangingPunct="1"/>
            <a:endParaRPr lang="en-US" sz="2400" smtClean="0"/>
          </a:p>
          <a:p>
            <a:pPr eaLnBrk="1" hangingPunct="1"/>
            <a:endParaRPr lang="en-US" sz="2400" smtClean="0"/>
          </a:p>
          <a:p>
            <a:pPr eaLnBrk="1" hangingPunct="1"/>
            <a:endParaRPr lang="en-US" sz="1600" b="1" u="sng" smtClean="0"/>
          </a:p>
          <a:p>
            <a:pPr eaLnBrk="1" hangingPunct="1"/>
            <a:endParaRPr lang="en-US" sz="1600" b="1" smtClean="0"/>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GB" smtClean="0"/>
              <a:t>Queueing Model Classification</a:t>
            </a:r>
          </a:p>
        </p:txBody>
      </p:sp>
      <p:grpSp>
        <p:nvGrpSpPr>
          <p:cNvPr id="14339" name="Group 16"/>
          <p:cNvGrpSpPr>
            <a:grpSpLocks/>
          </p:cNvGrpSpPr>
          <p:nvPr/>
        </p:nvGrpSpPr>
        <p:grpSpPr bwMode="auto">
          <a:xfrm>
            <a:off x="304800" y="1257300"/>
            <a:ext cx="8501063" cy="4283075"/>
            <a:chOff x="192" y="792"/>
            <a:chExt cx="5355" cy="2698"/>
          </a:xfrm>
        </p:grpSpPr>
        <p:sp>
          <p:nvSpPr>
            <p:cNvPr id="19460" name="Rectangle 4"/>
            <p:cNvSpPr>
              <a:spLocks noChangeArrowheads="1"/>
            </p:cNvSpPr>
            <p:nvPr/>
          </p:nvSpPr>
          <p:spPr bwMode="auto">
            <a:xfrm>
              <a:off x="1679" y="1225"/>
              <a:ext cx="1393" cy="1414"/>
            </a:xfrm>
            <a:prstGeom prst="rect">
              <a:avLst/>
            </a:prstGeom>
            <a:noFill/>
            <a:ln w="12700">
              <a:noFill/>
              <a:miter lim="800000"/>
              <a:headEnd/>
              <a:tailEnd/>
            </a:ln>
          </p:spPr>
          <p:txBody>
            <a:bodyPr lIns="90488" tIns="44450" rIns="90488" bIns="44450">
              <a:spAutoFit/>
            </a:bodyPr>
            <a:lstStyle/>
            <a:p>
              <a:pPr eaLnBrk="0" hangingPunct="0">
                <a:spcBef>
                  <a:spcPct val="20000"/>
                </a:spcBef>
                <a:defRPr/>
              </a:pPr>
              <a:r>
                <a:rPr lang="en-US" sz="2000" dirty="0">
                  <a:solidFill>
                    <a:schemeClr val="accent5">
                      <a:lumMod val="50000"/>
                    </a:schemeClr>
                  </a:solidFill>
                </a:rPr>
                <a:t>Service times  </a:t>
              </a:r>
              <a:r>
                <a:rPr lang="en-US" sz="2000" i="1" dirty="0">
                  <a:solidFill>
                    <a:schemeClr val="accent5">
                      <a:lumMod val="50000"/>
                    </a:schemeClr>
                  </a:solidFill>
                </a:rPr>
                <a:t>X</a:t>
              </a:r>
              <a:endParaRPr lang="en-US" sz="2000" baseline="-25000" dirty="0">
                <a:solidFill>
                  <a:schemeClr val="accent5">
                    <a:lumMod val="50000"/>
                  </a:schemeClr>
                </a:solidFill>
              </a:endParaRPr>
            </a:p>
            <a:p>
              <a:pPr eaLnBrk="0" hangingPunct="0">
                <a:spcBef>
                  <a:spcPct val="20000"/>
                </a:spcBef>
                <a:defRPr/>
              </a:pPr>
              <a:r>
                <a:rPr lang="en-US" sz="2000" dirty="0">
                  <a:solidFill>
                    <a:schemeClr val="accent5">
                      <a:lumMod val="50000"/>
                    </a:schemeClr>
                  </a:solidFill>
                </a:rPr>
                <a:t>M = exponential</a:t>
              </a:r>
            </a:p>
            <a:p>
              <a:pPr eaLnBrk="0" hangingPunct="0">
                <a:spcBef>
                  <a:spcPct val="20000"/>
                </a:spcBef>
                <a:defRPr/>
              </a:pPr>
              <a:r>
                <a:rPr lang="en-US" sz="2000" dirty="0">
                  <a:solidFill>
                    <a:schemeClr val="accent5">
                      <a:lumMod val="50000"/>
                    </a:schemeClr>
                  </a:solidFill>
                </a:rPr>
                <a:t>D = deterministic </a:t>
              </a:r>
            </a:p>
            <a:p>
              <a:pPr eaLnBrk="0" hangingPunct="0">
                <a:spcBef>
                  <a:spcPct val="20000"/>
                </a:spcBef>
                <a:defRPr/>
              </a:pPr>
              <a:r>
                <a:rPr lang="en-US" sz="2000" dirty="0">
                  <a:solidFill>
                    <a:schemeClr val="accent5">
                      <a:lumMod val="50000"/>
                    </a:schemeClr>
                  </a:solidFill>
                </a:rPr>
                <a:t>G = general</a:t>
              </a:r>
            </a:p>
            <a:p>
              <a:pPr eaLnBrk="0" hangingPunct="0">
                <a:spcBef>
                  <a:spcPct val="20000"/>
                </a:spcBef>
                <a:defRPr/>
              </a:pPr>
              <a:r>
                <a:rPr lang="en-US" sz="2000" dirty="0">
                  <a:solidFill>
                    <a:schemeClr val="accent5">
                      <a:lumMod val="50000"/>
                    </a:schemeClr>
                  </a:solidFill>
                </a:rPr>
                <a:t>Service Rate:</a:t>
              </a:r>
            </a:p>
            <a:p>
              <a:pPr eaLnBrk="0" hangingPunct="0">
                <a:spcBef>
                  <a:spcPct val="20000"/>
                </a:spcBef>
                <a:defRPr/>
              </a:pPr>
              <a:r>
                <a:rPr lang="en-US" sz="2000" dirty="0">
                  <a:solidFill>
                    <a:schemeClr val="accent5">
                      <a:lumMod val="50000"/>
                    </a:schemeClr>
                  </a:solidFill>
                  <a:latin typeface="Symbol" pitchFamily="18" charset="2"/>
                </a:rPr>
                <a:t></a:t>
              </a:r>
              <a:r>
                <a:rPr lang="en-US" sz="2000" i="1" dirty="0">
                  <a:solidFill>
                    <a:schemeClr val="accent5">
                      <a:lumMod val="50000"/>
                    </a:schemeClr>
                  </a:solidFill>
                </a:rPr>
                <a:t>E</a:t>
              </a:r>
              <a:r>
                <a:rPr lang="en-US" sz="2000" dirty="0">
                  <a:solidFill>
                    <a:schemeClr val="accent5">
                      <a:lumMod val="50000"/>
                    </a:schemeClr>
                  </a:solidFill>
                </a:rPr>
                <a:t>[</a:t>
              </a:r>
              <a:r>
                <a:rPr lang="en-US" sz="2000" i="1" dirty="0">
                  <a:solidFill>
                    <a:schemeClr val="accent5">
                      <a:lumMod val="50000"/>
                    </a:schemeClr>
                  </a:solidFill>
                </a:rPr>
                <a:t>X</a:t>
              </a:r>
              <a:r>
                <a:rPr lang="en-US" sz="2000" dirty="0">
                  <a:solidFill>
                    <a:schemeClr val="accent5">
                      <a:lumMod val="50000"/>
                    </a:schemeClr>
                  </a:solidFill>
                </a:rPr>
                <a:t>]</a:t>
              </a:r>
            </a:p>
          </p:txBody>
        </p:sp>
        <p:sp>
          <p:nvSpPr>
            <p:cNvPr id="19461" name="Rectangle 5"/>
            <p:cNvSpPr>
              <a:spLocks noChangeArrowheads="1"/>
            </p:cNvSpPr>
            <p:nvPr/>
          </p:nvSpPr>
          <p:spPr bwMode="auto">
            <a:xfrm>
              <a:off x="925" y="792"/>
              <a:ext cx="4622" cy="289"/>
            </a:xfrm>
            <a:prstGeom prst="rect">
              <a:avLst/>
            </a:prstGeom>
            <a:noFill/>
            <a:ln w="12700">
              <a:noFill/>
              <a:miter lim="800000"/>
              <a:headEnd/>
              <a:tailEnd/>
            </a:ln>
          </p:spPr>
          <p:txBody>
            <a:bodyPr wrap="none" lIns="90488" tIns="44450" rIns="90488" bIns="44450">
              <a:spAutoFit/>
            </a:bodyPr>
            <a:lstStyle/>
            <a:p>
              <a:pPr eaLnBrk="0" hangingPunct="0">
                <a:spcBef>
                  <a:spcPct val="20000"/>
                </a:spcBef>
                <a:defRPr/>
              </a:pPr>
              <a:r>
                <a:rPr lang="en-US" i="1">
                  <a:solidFill>
                    <a:schemeClr val="accent5">
                      <a:lumMod val="50000"/>
                    </a:schemeClr>
                  </a:solidFill>
                </a:rPr>
                <a:t>Arrival Process / Service Time / Servers / Max Occupancy</a:t>
              </a:r>
            </a:p>
          </p:txBody>
        </p:sp>
        <p:sp>
          <p:nvSpPr>
            <p:cNvPr id="19462" name="Rectangle 6"/>
            <p:cNvSpPr>
              <a:spLocks noChangeArrowheads="1"/>
            </p:cNvSpPr>
            <p:nvPr/>
          </p:nvSpPr>
          <p:spPr bwMode="auto">
            <a:xfrm>
              <a:off x="192" y="1217"/>
              <a:ext cx="1513" cy="1414"/>
            </a:xfrm>
            <a:prstGeom prst="rect">
              <a:avLst/>
            </a:prstGeom>
            <a:noFill/>
            <a:ln w="12700">
              <a:noFill/>
              <a:miter lim="800000"/>
              <a:headEnd/>
              <a:tailEnd/>
            </a:ln>
          </p:spPr>
          <p:txBody>
            <a:bodyPr lIns="90488" tIns="44450" rIns="90488" bIns="44450">
              <a:spAutoFit/>
            </a:bodyPr>
            <a:lstStyle/>
            <a:p>
              <a:pPr eaLnBrk="0" hangingPunct="0">
                <a:spcBef>
                  <a:spcPct val="20000"/>
                </a:spcBef>
                <a:defRPr/>
              </a:pPr>
              <a:r>
                <a:rPr lang="en-US" sz="2000">
                  <a:solidFill>
                    <a:schemeClr val="accent5">
                      <a:lumMod val="50000"/>
                    </a:schemeClr>
                  </a:solidFill>
                </a:rPr>
                <a:t>Interarrival times </a:t>
              </a:r>
              <a:r>
                <a:rPr lang="en-US" sz="2000">
                  <a:solidFill>
                    <a:schemeClr val="accent5">
                      <a:lumMod val="50000"/>
                    </a:schemeClr>
                  </a:solidFill>
                  <a:latin typeface="Symbol" pitchFamily="18" charset="2"/>
                </a:rPr>
                <a:t></a:t>
              </a:r>
              <a:r>
                <a:rPr lang="en-US" sz="2000">
                  <a:solidFill>
                    <a:schemeClr val="accent5">
                      <a:lumMod val="50000"/>
                    </a:schemeClr>
                  </a:solidFill>
                </a:rPr>
                <a:t> </a:t>
              </a:r>
              <a:endParaRPr lang="en-US" sz="2000" baseline="-25000">
                <a:solidFill>
                  <a:schemeClr val="accent5">
                    <a:lumMod val="50000"/>
                  </a:schemeClr>
                </a:solidFill>
              </a:endParaRPr>
            </a:p>
            <a:p>
              <a:pPr eaLnBrk="0" hangingPunct="0">
                <a:spcBef>
                  <a:spcPct val="20000"/>
                </a:spcBef>
                <a:defRPr/>
              </a:pPr>
              <a:r>
                <a:rPr lang="en-US" sz="2000">
                  <a:solidFill>
                    <a:schemeClr val="accent5">
                      <a:lumMod val="50000"/>
                    </a:schemeClr>
                  </a:solidFill>
                </a:rPr>
                <a:t>M = exponential </a:t>
              </a:r>
            </a:p>
            <a:p>
              <a:pPr eaLnBrk="0" hangingPunct="0">
                <a:spcBef>
                  <a:spcPct val="20000"/>
                </a:spcBef>
                <a:defRPr/>
              </a:pPr>
              <a:r>
                <a:rPr lang="en-US" sz="2000">
                  <a:solidFill>
                    <a:schemeClr val="accent5">
                      <a:lumMod val="50000"/>
                    </a:schemeClr>
                  </a:solidFill>
                </a:rPr>
                <a:t>D = deterministic</a:t>
              </a:r>
            </a:p>
            <a:p>
              <a:pPr eaLnBrk="0" hangingPunct="0">
                <a:spcBef>
                  <a:spcPct val="20000"/>
                </a:spcBef>
                <a:defRPr/>
              </a:pPr>
              <a:r>
                <a:rPr lang="en-US" sz="2000">
                  <a:solidFill>
                    <a:schemeClr val="accent5">
                      <a:lumMod val="50000"/>
                    </a:schemeClr>
                  </a:solidFill>
                </a:rPr>
                <a:t>G = general</a:t>
              </a:r>
            </a:p>
            <a:p>
              <a:pPr eaLnBrk="0" hangingPunct="0">
                <a:spcBef>
                  <a:spcPct val="20000"/>
                </a:spcBef>
                <a:defRPr/>
              </a:pPr>
              <a:r>
                <a:rPr lang="en-US" sz="2000">
                  <a:solidFill>
                    <a:schemeClr val="accent5">
                      <a:lumMod val="50000"/>
                    </a:schemeClr>
                  </a:solidFill>
                </a:rPr>
                <a:t>Arrival Rate:</a:t>
              </a:r>
            </a:p>
            <a:p>
              <a:pPr eaLnBrk="0" hangingPunct="0">
                <a:spcBef>
                  <a:spcPct val="20000"/>
                </a:spcBef>
                <a:defRPr/>
              </a:pPr>
              <a:r>
                <a:rPr lang="en-US" sz="2000">
                  <a:solidFill>
                    <a:schemeClr val="accent5">
                      <a:lumMod val="50000"/>
                    </a:schemeClr>
                  </a:solidFill>
                  <a:latin typeface="Symbol" pitchFamily="18" charset="2"/>
                </a:rPr>
                <a:t></a:t>
              </a:r>
              <a:r>
                <a:rPr lang="en-US" sz="2000" i="1">
                  <a:solidFill>
                    <a:schemeClr val="accent5">
                      <a:lumMod val="50000"/>
                    </a:schemeClr>
                  </a:solidFill>
                </a:rPr>
                <a:t>E</a:t>
              </a:r>
              <a:r>
                <a:rPr lang="en-US" sz="2000">
                  <a:solidFill>
                    <a:schemeClr val="accent5">
                      <a:lumMod val="50000"/>
                    </a:schemeClr>
                  </a:solidFill>
                </a:rPr>
                <a:t>[</a:t>
              </a:r>
              <a:r>
                <a:rPr lang="en-US" sz="2000">
                  <a:solidFill>
                    <a:schemeClr val="accent5">
                      <a:lumMod val="50000"/>
                    </a:schemeClr>
                  </a:solidFill>
                  <a:latin typeface="Symbol" pitchFamily="18" charset="2"/>
                </a:rPr>
                <a:t></a:t>
              </a:r>
              <a:r>
                <a:rPr lang="en-US" sz="2000">
                  <a:solidFill>
                    <a:schemeClr val="accent5">
                      <a:lumMod val="50000"/>
                    </a:schemeClr>
                  </a:solidFill>
                </a:rPr>
                <a:t> ]</a:t>
              </a:r>
            </a:p>
          </p:txBody>
        </p:sp>
        <p:sp>
          <p:nvSpPr>
            <p:cNvPr id="19463" name="Rectangle 7"/>
            <p:cNvSpPr>
              <a:spLocks noChangeArrowheads="1"/>
            </p:cNvSpPr>
            <p:nvPr/>
          </p:nvSpPr>
          <p:spPr bwMode="auto">
            <a:xfrm>
              <a:off x="3063" y="1274"/>
              <a:ext cx="734" cy="716"/>
            </a:xfrm>
            <a:prstGeom prst="rect">
              <a:avLst/>
            </a:prstGeom>
            <a:noFill/>
            <a:ln w="12700">
              <a:noFill/>
              <a:miter lim="800000"/>
              <a:headEnd/>
              <a:tailEnd/>
            </a:ln>
          </p:spPr>
          <p:txBody>
            <a:bodyPr lIns="90488" tIns="44450" rIns="90488" bIns="44450">
              <a:spAutoFit/>
            </a:bodyPr>
            <a:lstStyle/>
            <a:p>
              <a:pPr eaLnBrk="0" hangingPunct="0">
                <a:spcBef>
                  <a:spcPct val="20000"/>
                </a:spcBef>
                <a:defRPr/>
              </a:pPr>
              <a:r>
                <a:rPr lang="en-US" sz="2000">
                  <a:solidFill>
                    <a:schemeClr val="accent5">
                      <a:lumMod val="50000"/>
                    </a:schemeClr>
                  </a:solidFill>
                </a:rPr>
                <a:t>1 server</a:t>
              </a:r>
            </a:p>
            <a:p>
              <a:pPr eaLnBrk="0" hangingPunct="0">
                <a:spcBef>
                  <a:spcPct val="20000"/>
                </a:spcBef>
                <a:defRPr/>
              </a:pPr>
              <a:r>
                <a:rPr lang="en-US" sz="2000" i="1">
                  <a:solidFill>
                    <a:schemeClr val="accent5">
                      <a:lumMod val="50000"/>
                    </a:schemeClr>
                  </a:solidFill>
                </a:rPr>
                <a:t>c</a:t>
              </a:r>
              <a:r>
                <a:rPr lang="en-US" sz="2000">
                  <a:solidFill>
                    <a:schemeClr val="accent5">
                      <a:lumMod val="50000"/>
                    </a:schemeClr>
                  </a:solidFill>
                </a:rPr>
                <a:t> servers</a:t>
              </a:r>
            </a:p>
            <a:p>
              <a:pPr eaLnBrk="0" hangingPunct="0">
                <a:spcBef>
                  <a:spcPct val="20000"/>
                </a:spcBef>
                <a:defRPr/>
              </a:pPr>
              <a:r>
                <a:rPr lang="en-US" sz="2000">
                  <a:solidFill>
                    <a:schemeClr val="accent5">
                      <a:lumMod val="50000"/>
                    </a:schemeClr>
                  </a:solidFill>
                </a:rPr>
                <a:t>infinite</a:t>
              </a:r>
            </a:p>
          </p:txBody>
        </p:sp>
        <p:sp>
          <p:nvSpPr>
            <p:cNvPr id="19464" name="Rectangle 8"/>
            <p:cNvSpPr>
              <a:spLocks noChangeArrowheads="1"/>
            </p:cNvSpPr>
            <p:nvPr/>
          </p:nvSpPr>
          <p:spPr bwMode="auto">
            <a:xfrm>
              <a:off x="3903" y="1266"/>
              <a:ext cx="1030" cy="716"/>
            </a:xfrm>
            <a:prstGeom prst="rect">
              <a:avLst/>
            </a:prstGeom>
            <a:noFill/>
            <a:ln w="12700">
              <a:noFill/>
              <a:miter lim="800000"/>
              <a:headEnd/>
              <a:tailEnd/>
            </a:ln>
          </p:spPr>
          <p:txBody>
            <a:bodyPr lIns="90488" tIns="44450" rIns="90488" bIns="44450">
              <a:spAutoFit/>
            </a:bodyPr>
            <a:lstStyle/>
            <a:p>
              <a:pPr eaLnBrk="0" hangingPunct="0">
                <a:spcBef>
                  <a:spcPct val="20000"/>
                </a:spcBef>
                <a:defRPr/>
              </a:pPr>
              <a:r>
                <a:rPr lang="en-US" sz="2000" i="1" dirty="0">
                  <a:solidFill>
                    <a:schemeClr val="accent5">
                      <a:lumMod val="50000"/>
                    </a:schemeClr>
                  </a:solidFill>
                </a:rPr>
                <a:t>K</a:t>
              </a:r>
              <a:r>
                <a:rPr lang="en-US" sz="2000" dirty="0">
                  <a:solidFill>
                    <a:schemeClr val="accent5">
                      <a:lumMod val="50000"/>
                    </a:schemeClr>
                  </a:solidFill>
                </a:rPr>
                <a:t> customers</a:t>
              </a:r>
            </a:p>
            <a:p>
              <a:pPr eaLnBrk="0" hangingPunct="0">
                <a:spcBef>
                  <a:spcPct val="20000"/>
                </a:spcBef>
                <a:defRPr/>
              </a:pPr>
              <a:r>
                <a:rPr lang="en-US" sz="2000" dirty="0">
                  <a:solidFill>
                    <a:schemeClr val="accent5">
                      <a:lumMod val="50000"/>
                    </a:schemeClr>
                  </a:solidFill>
                </a:rPr>
                <a:t>unspecified if </a:t>
              </a:r>
            </a:p>
            <a:p>
              <a:pPr eaLnBrk="0" hangingPunct="0">
                <a:spcBef>
                  <a:spcPct val="20000"/>
                </a:spcBef>
                <a:defRPr/>
              </a:pPr>
              <a:r>
                <a:rPr lang="en-US" sz="2000" dirty="0">
                  <a:solidFill>
                    <a:schemeClr val="accent5">
                      <a:lumMod val="50000"/>
                    </a:schemeClr>
                  </a:solidFill>
                </a:rPr>
                <a:t>unlimited</a:t>
              </a:r>
            </a:p>
          </p:txBody>
        </p:sp>
        <p:sp>
          <p:nvSpPr>
            <p:cNvPr id="19465" name="Line 9"/>
            <p:cNvSpPr>
              <a:spLocks noChangeShapeType="1"/>
            </p:cNvSpPr>
            <p:nvPr/>
          </p:nvSpPr>
          <p:spPr bwMode="auto">
            <a:xfrm flipH="1">
              <a:off x="1122" y="1037"/>
              <a:ext cx="216" cy="208"/>
            </a:xfrm>
            <a:prstGeom prst="line">
              <a:avLst/>
            </a:prstGeom>
            <a:noFill/>
            <a:ln w="12700">
              <a:solidFill>
                <a:schemeClr val="tx1"/>
              </a:solidFill>
              <a:round/>
              <a:headEnd type="triangle" w="med" len="med"/>
              <a:tailEnd/>
            </a:ln>
          </p:spPr>
          <p:txBody>
            <a:bodyPr wrap="none" anchor="ctr"/>
            <a:lstStyle/>
            <a:p>
              <a:pPr>
                <a:defRPr/>
              </a:pPr>
              <a:endParaRPr lang="en-GB">
                <a:solidFill>
                  <a:schemeClr val="accent5">
                    <a:lumMod val="50000"/>
                  </a:schemeClr>
                </a:solidFill>
              </a:endParaRPr>
            </a:p>
          </p:txBody>
        </p:sp>
        <p:sp>
          <p:nvSpPr>
            <p:cNvPr id="19466" name="Line 10"/>
            <p:cNvSpPr>
              <a:spLocks noChangeShapeType="1"/>
            </p:cNvSpPr>
            <p:nvPr/>
          </p:nvSpPr>
          <p:spPr bwMode="auto">
            <a:xfrm flipH="1">
              <a:off x="2226" y="1056"/>
              <a:ext cx="318" cy="165"/>
            </a:xfrm>
            <a:prstGeom prst="line">
              <a:avLst/>
            </a:prstGeom>
            <a:noFill/>
            <a:ln w="12700">
              <a:solidFill>
                <a:schemeClr val="tx1"/>
              </a:solidFill>
              <a:round/>
              <a:headEnd type="triangle" w="med" len="med"/>
              <a:tailEnd/>
            </a:ln>
          </p:spPr>
          <p:txBody>
            <a:bodyPr wrap="none" anchor="ctr"/>
            <a:lstStyle/>
            <a:p>
              <a:pPr>
                <a:defRPr/>
              </a:pPr>
              <a:endParaRPr lang="en-GB">
                <a:solidFill>
                  <a:schemeClr val="accent5">
                    <a:lumMod val="50000"/>
                  </a:schemeClr>
                </a:solidFill>
              </a:endParaRPr>
            </a:p>
          </p:txBody>
        </p:sp>
        <p:sp>
          <p:nvSpPr>
            <p:cNvPr id="19467" name="Line 11"/>
            <p:cNvSpPr>
              <a:spLocks noChangeShapeType="1"/>
            </p:cNvSpPr>
            <p:nvPr/>
          </p:nvSpPr>
          <p:spPr bwMode="auto">
            <a:xfrm flipH="1">
              <a:off x="3282" y="1056"/>
              <a:ext cx="222" cy="165"/>
            </a:xfrm>
            <a:prstGeom prst="line">
              <a:avLst/>
            </a:prstGeom>
            <a:noFill/>
            <a:ln w="12700">
              <a:solidFill>
                <a:schemeClr val="tx1"/>
              </a:solidFill>
              <a:round/>
              <a:headEnd type="triangle" w="med" len="med"/>
              <a:tailEnd/>
            </a:ln>
          </p:spPr>
          <p:txBody>
            <a:bodyPr wrap="none" anchor="ctr"/>
            <a:lstStyle/>
            <a:p>
              <a:pPr>
                <a:defRPr/>
              </a:pPr>
              <a:endParaRPr lang="en-GB">
                <a:solidFill>
                  <a:schemeClr val="accent5">
                    <a:lumMod val="50000"/>
                  </a:schemeClr>
                </a:solidFill>
              </a:endParaRPr>
            </a:p>
          </p:txBody>
        </p:sp>
        <p:sp>
          <p:nvSpPr>
            <p:cNvPr id="19468" name="Line 12"/>
            <p:cNvSpPr>
              <a:spLocks noChangeShapeType="1"/>
            </p:cNvSpPr>
            <p:nvPr/>
          </p:nvSpPr>
          <p:spPr bwMode="auto">
            <a:xfrm flipH="1">
              <a:off x="4218" y="1104"/>
              <a:ext cx="150" cy="141"/>
            </a:xfrm>
            <a:prstGeom prst="line">
              <a:avLst/>
            </a:prstGeom>
            <a:noFill/>
            <a:ln w="12700">
              <a:solidFill>
                <a:schemeClr val="tx1"/>
              </a:solidFill>
              <a:round/>
              <a:headEnd type="triangle" w="med" len="med"/>
              <a:tailEnd/>
            </a:ln>
          </p:spPr>
          <p:txBody>
            <a:bodyPr wrap="none" anchor="ctr"/>
            <a:lstStyle/>
            <a:p>
              <a:pPr>
                <a:defRPr/>
              </a:pPr>
              <a:endParaRPr lang="en-GB">
                <a:solidFill>
                  <a:schemeClr val="accent5">
                    <a:lumMod val="50000"/>
                  </a:schemeClr>
                </a:solidFill>
              </a:endParaRPr>
            </a:p>
          </p:txBody>
        </p:sp>
        <p:sp>
          <p:nvSpPr>
            <p:cNvPr id="19469" name="Rectangle 13"/>
            <p:cNvSpPr>
              <a:spLocks noChangeArrowheads="1"/>
            </p:cNvSpPr>
            <p:nvPr/>
          </p:nvSpPr>
          <p:spPr bwMode="auto">
            <a:xfrm>
              <a:off x="654" y="2852"/>
              <a:ext cx="4400" cy="638"/>
            </a:xfrm>
            <a:prstGeom prst="rect">
              <a:avLst/>
            </a:prstGeom>
            <a:noFill/>
            <a:ln w="12700">
              <a:noFill/>
              <a:miter lim="800000"/>
              <a:headEnd/>
              <a:tailEnd/>
            </a:ln>
          </p:spPr>
          <p:txBody>
            <a:bodyPr lIns="90488" tIns="44450" rIns="90488" bIns="44450">
              <a:spAutoFit/>
            </a:bodyPr>
            <a:lstStyle/>
            <a:p>
              <a:pPr eaLnBrk="0" hangingPunct="0">
                <a:defRPr/>
              </a:pPr>
              <a:r>
                <a:rPr lang="en-US" sz="2000" dirty="0">
                  <a:solidFill>
                    <a:schemeClr val="accent5">
                      <a:lumMod val="50000"/>
                    </a:schemeClr>
                  </a:solidFill>
                </a:rPr>
                <a:t>Multiplexer Models:  M/M/1/</a:t>
              </a:r>
              <a:r>
                <a:rPr lang="en-US" sz="2000" i="1" dirty="0">
                  <a:solidFill>
                    <a:schemeClr val="accent5">
                      <a:lumMod val="50000"/>
                    </a:schemeClr>
                  </a:solidFill>
                </a:rPr>
                <a:t>K</a:t>
              </a:r>
              <a:r>
                <a:rPr lang="en-US" sz="2000" dirty="0">
                  <a:solidFill>
                    <a:schemeClr val="accent5">
                      <a:lumMod val="50000"/>
                    </a:schemeClr>
                  </a:solidFill>
                </a:rPr>
                <a:t>, M/M/1, M/G/1, M/D/1</a:t>
              </a:r>
            </a:p>
            <a:p>
              <a:pPr eaLnBrk="0" hangingPunct="0">
                <a:defRPr/>
              </a:pPr>
              <a:r>
                <a:rPr lang="en-US" sz="2000" dirty="0" err="1">
                  <a:solidFill>
                    <a:schemeClr val="accent5">
                      <a:lumMod val="50000"/>
                    </a:schemeClr>
                  </a:solidFill>
                </a:rPr>
                <a:t>Trunking</a:t>
              </a:r>
              <a:r>
                <a:rPr lang="en-US" sz="2000" dirty="0">
                  <a:solidFill>
                    <a:schemeClr val="accent5">
                      <a:lumMod val="50000"/>
                    </a:schemeClr>
                  </a:solidFill>
                </a:rPr>
                <a:t> Models:      M/M/</a:t>
              </a:r>
              <a:r>
                <a:rPr lang="en-US" sz="2000" i="1" dirty="0">
                  <a:solidFill>
                    <a:schemeClr val="accent5">
                      <a:lumMod val="50000"/>
                    </a:schemeClr>
                  </a:solidFill>
                </a:rPr>
                <a:t>c</a:t>
              </a:r>
              <a:r>
                <a:rPr lang="en-US" sz="2000" dirty="0">
                  <a:solidFill>
                    <a:schemeClr val="accent5">
                      <a:lumMod val="50000"/>
                    </a:schemeClr>
                  </a:solidFill>
                </a:rPr>
                <a:t>/</a:t>
              </a:r>
              <a:r>
                <a:rPr lang="en-US" sz="2000" i="1" dirty="0">
                  <a:solidFill>
                    <a:schemeClr val="accent5">
                      <a:lumMod val="50000"/>
                    </a:schemeClr>
                  </a:solidFill>
                </a:rPr>
                <a:t>c</a:t>
              </a:r>
              <a:r>
                <a:rPr lang="en-US" sz="2000" dirty="0">
                  <a:solidFill>
                    <a:schemeClr val="accent5">
                      <a:lumMod val="50000"/>
                    </a:schemeClr>
                  </a:solidFill>
                </a:rPr>
                <a:t>, M/G/</a:t>
              </a:r>
              <a:r>
                <a:rPr lang="en-US" sz="2000" i="1" dirty="0">
                  <a:solidFill>
                    <a:schemeClr val="accent5">
                      <a:lumMod val="50000"/>
                    </a:schemeClr>
                  </a:solidFill>
                </a:rPr>
                <a:t>c</a:t>
              </a:r>
              <a:r>
                <a:rPr lang="en-US" sz="2000" dirty="0">
                  <a:solidFill>
                    <a:schemeClr val="accent5">
                      <a:lumMod val="50000"/>
                    </a:schemeClr>
                  </a:solidFill>
                </a:rPr>
                <a:t>/</a:t>
              </a:r>
              <a:r>
                <a:rPr lang="en-US" sz="2000" i="1" dirty="0">
                  <a:solidFill>
                    <a:schemeClr val="accent5">
                      <a:lumMod val="50000"/>
                    </a:schemeClr>
                  </a:solidFill>
                </a:rPr>
                <a:t>c</a:t>
              </a:r>
              <a:endParaRPr lang="en-US" sz="2000" dirty="0">
                <a:solidFill>
                  <a:schemeClr val="accent5">
                    <a:lumMod val="50000"/>
                  </a:schemeClr>
                </a:solidFill>
              </a:endParaRPr>
            </a:p>
            <a:p>
              <a:pPr eaLnBrk="0" hangingPunct="0">
                <a:defRPr/>
              </a:pPr>
              <a:r>
                <a:rPr lang="en-US" sz="2000" dirty="0">
                  <a:solidFill>
                    <a:schemeClr val="accent5">
                      <a:lumMod val="50000"/>
                    </a:schemeClr>
                  </a:solidFill>
                </a:rPr>
                <a:t>User Activity:  	      M/M/</a:t>
              </a:r>
              <a:r>
                <a:rPr lang="en-US" sz="2000" dirty="0">
                  <a:solidFill>
                    <a:schemeClr val="accent5">
                      <a:lumMod val="50000"/>
                    </a:schemeClr>
                  </a:solidFill>
                  <a:latin typeface="Symbol" pitchFamily="18" charset="2"/>
                  <a:sym typeface="Symbol" pitchFamily="18" charset="2"/>
                </a:rPr>
                <a:t></a:t>
              </a:r>
              <a:r>
                <a:rPr lang="en-US" sz="2000" dirty="0">
                  <a:solidFill>
                    <a:schemeClr val="accent5">
                      <a:lumMod val="50000"/>
                    </a:schemeClr>
                  </a:solidFill>
                </a:rPr>
                <a:t>, M/G/ </a:t>
              </a:r>
              <a:r>
                <a:rPr lang="en-US" sz="2000" dirty="0">
                  <a:solidFill>
                    <a:schemeClr val="accent5">
                      <a:lumMod val="50000"/>
                    </a:schemeClr>
                  </a:solidFill>
                  <a:latin typeface="Symbol" pitchFamily="18" charset="2"/>
                  <a:sym typeface="Symbol" pitchFamily="18" charset="2"/>
                </a:rPr>
                <a:t></a:t>
              </a:r>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GB" smtClean="0"/>
              <a:t>Queueing System Variables</a:t>
            </a:r>
          </a:p>
        </p:txBody>
      </p:sp>
      <p:sp>
        <p:nvSpPr>
          <p:cNvPr id="20483" name="Rectangle 53"/>
          <p:cNvSpPr>
            <a:spLocks noGrp="1" noChangeArrowheads="1"/>
          </p:cNvSpPr>
          <p:nvPr>
            <p:ph type="body" sz="half" idx="1"/>
          </p:nvPr>
        </p:nvSpPr>
        <p:spPr>
          <a:xfrm>
            <a:off x="304800" y="4648200"/>
            <a:ext cx="3200400" cy="1752600"/>
          </a:xfrm>
        </p:spPr>
        <p:txBody>
          <a:bodyPr/>
          <a:lstStyle/>
          <a:p>
            <a:pPr>
              <a:buFontTx/>
              <a:buNone/>
              <a:defRPr/>
            </a:pPr>
            <a:r>
              <a:rPr lang="en-GB" sz="2000" b="1" i="1" dirty="0" smtClean="0">
                <a:solidFill>
                  <a:schemeClr val="accent5">
                    <a:lumMod val="50000"/>
                  </a:schemeClr>
                </a:solidFill>
                <a:latin typeface="Times New Roman" pitchFamily="18" charset="0"/>
              </a:rPr>
              <a:t>Useful for calculations:</a:t>
            </a:r>
          </a:p>
          <a:p>
            <a:pPr>
              <a:buFontTx/>
              <a:buNone/>
              <a:defRPr/>
            </a:pPr>
            <a:r>
              <a:rPr lang="en-GB" sz="2000" b="1" i="1" dirty="0" smtClean="0">
                <a:solidFill>
                  <a:schemeClr val="accent5">
                    <a:lumMod val="50000"/>
                  </a:schemeClr>
                </a:solidFill>
                <a:latin typeface="Times New Roman" pitchFamily="18" charset="0"/>
              </a:rPr>
              <a:t>E</a:t>
            </a:r>
            <a:r>
              <a:rPr lang="en-GB" sz="2000" b="1" dirty="0" smtClean="0">
                <a:solidFill>
                  <a:schemeClr val="accent5">
                    <a:lumMod val="50000"/>
                  </a:schemeClr>
                </a:solidFill>
                <a:latin typeface="Times New Roman" pitchFamily="18" charset="0"/>
              </a:rPr>
              <a:t>[</a:t>
            </a:r>
            <a:r>
              <a:rPr lang="en-GB" sz="2000" b="1" i="1" dirty="0" smtClean="0">
                <a:solidFill>
                  <a:schemeClr val="accent5">
                    <a:lumMod val="50000"/>
                  </a:schemeClr>
                </a:solidFill>
                <a:latin typeface="Times New Roman" pitchFamily="18" charset="0"/>
              </a:rPr>
              <a:t>N</a:t>
            </a:r>
            <a:r>
              <a:rPr lang="en-GB" sz="2000" b="1" dirty="0" smtClean="0">
                <a:solidFill>
                  <a:schemeClr val="accent5">
                    <a:lumMod val="50000"/>
                  </a:schemeClr>
                </a:solidFill>
                <a:latin typeface="Times New Roman" pitchFamily="18" charset="0"/>
              </a:rPr>
              <a:t>] = </a:t>
            </a:r>
            <a:r>
              <a:rPr lang="en-GB" sz="2000" b="1" i="1" dirty="0" smtClean="0">
                <a:solidFill>
                  <a:schemeClr val="accent5">
                    <a:lumMod val="50000"/>
                  </a:schemeClr>
                </a:solidFill>
                <a:latin typeface="Times New Roman" pitchFamily="18" charset="0"/>
                <a:sym typeface="Symbol" pitchFamily="18" charset="2"/>
              </a:rPr>
              <a:t></a:t>
            </a:r>
            <a:r>
              <a:rPr lang="en-GB" sz="2000" b="1" i="1" dirty="0" smtClean="0">
                <a:solidFill>
                  <a:schemeClr val="accent5">
                    <a:lumMod val="50000"/>
                  </a:schemeClr>
                </a:solidFill>
                <a:latin typeface="Times New Roman" pitchFamily="18" charset="0"/>
                <a:cs typeface="Times New Roman" pitchFamily="18" charset="0"/>
                <a:sym typeface="Symbol" pitchFamily="18" charset="2"/>
              </a:rPr>
              <a:t>·</a:t>
            </a:r>
            <a:r>
              <a:rPr lang="en-GB" sz="2000" b="1" dirty="0" smtClean="0">
                <a:solidFill>
                  <a:schemeClr val="accent5">
                    <a:lumMod val="50000"/>
                  </a:schemeClr>
                </a:solidFill>
                <a:latin typeface="Times New Roman" pitchFamily="18" charset="0"/>
                <a:sym typeface="Symbol" pitchFamily="18" charset="2"/>
              </a:rPr>
              <a:t>(1 </a:t>
            </a:r>
            <a:r>
              <a:rPr lang="en-GB" sz="2000" b="1" dirty="0" smtClean="0">
                <a:solidFill>
                  <a:schemeClr val="accent5">
                    <a:lumMod val="50000"/>
                  </a:schemeClr>
                </a:solidFill>
                <a:latin typeface="Times New Roman" pitchFamily="18" charset="0"/>
                <a:cs typeface="Times New Roman" pitchFamily="18" charset="0"/>
                <a:sym typeface="Symbol" pitchFamily="18" charset="2"/>
              </a:rPr>
              <a:t>– </a:t>
            </a:r>
            <a:r>
              <a:rPr lang="en-GB" sz="2000" b="1" i="1" dirty="0" err="1" smtClean="0">
                <a:solidFill>
                  <a:schemeClr val="accent5">
                    <a:lumMod val="50000"/>
                  </a:schemeClr>
                </a:solidFill>
                <a:latin typeface="Times New Roman" pitchFamily="18" charset="0"/>
                <a:sym typeface="Symbol" pitchFamily="18" charset="2"/>
              </a:rPr>
              <a:t>P</a:t>
            </a:r>
            <a:r>
              <a:rPr lang="en-GB" sz="2000" b="1" i="1" baseline="-25000" dirty="0" err="1" smtClean="0">
                <a:solidFill>
                  <a:schemeClr val="accent5">
                    <a:lumMod val="50000"/>
                  </a:schemeClr>
                </a:solidFill>
                <a:latin typeface="Times New Roman" pitchFamily="18" charset="0"/>
                <a:sym typeface="Symbol" pitchFamily="18" charset="2"/>
              </a:rPr>
              <a:t>b</a:t>
            </a:r>
            <a:r>
              <a:rPr lang="en-GB" sz="2000" b="1" dirty="0" smtClean="0">
                <a:solidFill>
                  <a:schemeClr val="accent5">
                    <a:lumMod val="50000"/>
                  </a:schemeClr>
                </a:solidFill>
                <a:latin typeface="Times New Roman" pitchFamily="18" charset="0"/>
                <a:sym typeface="Symbol" pitchFamily="18" charset="2"/>
              </a:rPr>
              <a:t>)</a:t>
            </a:r>
            <a:r>
              <a:rPr lang="en-GB" sz="2000" b="1" i="1" dirty="0" smtClean="0">
                <a:solidFill>
                  <a:schemeClr val="accent5">
                    <a:lumMod val="50000"/>
                  </a:schemeClr>
                </a:solidFill>
                <a:latin typeface="Times New Roman" pitchFamily="18" charset="0"/>
                <a:sym typeface="Symbol" pitchFamily="18" charset="2"/>
              </a:rPr>
              <a:t>E</a:t>
            </a:r>
            <a:r>
              <a:rPr lang="en-GB" sz="2000" b="1" dirty="0" smtClean="0">
                <a:solidFill>
                  <a:schemeClr val="accent5">
                    <a:lumMod val="50000"/>
                  </a:schemeClr>
                </a:solidFill>
                <a:latin typeface="Times New Roman" pitchFamily="18" charset="0"/>
                <a:sym typeface="Symbol" pitchFamily="18" charset="2"/>
              </a:rPr>
              <a:t>[</a:t>
            </a:r>
            <a:r>
              <a:rPr lang="en-GB" sz="2000" b="1" i="1" dirty="0" smtClean="0">
                <a:solidFill>
                  <a:schemeClr val="accent5">
                    <a:lumMod val="50000"/>
                  </a:schemeClr>
                </a:solidFill>
                <a:latin typeface="Times New Roman" pitchFamily="18" charset="0"/>
                <a:sym typeface="Symbol" pitchFamily="18" charset="2"/>
              </a:rPr>
              <a:t>T</a:t>
            </a:r>
            <a:r>
              <a:rPr lang="en-GB" sz="2000" b="1" dirty="0" smtClean="0">
                <a:solidFill>
                  <a:schemeClr val="accent5">
                    <a:lumMod val="50000"/>
                  </a:schemeClr>
                </a:solidFill>
                <a:latin typeface="Times New Roman" pitchFamily="18" charset="0"/>
                <a:sym typeface="Symbol" pitchFamily="18" charset="2"/>
              </a:rPr>
              <a:t>]</a:t>
            </a:r>
          </a:p>
          <a:p>
            <a:pPr>
              <a:buFontTx/>
              <a:buNone/>
              <a:defRPr/>
            </a:pPr>
            <a:r>
              <a:rPr lang="en-GB" sz="2000" b="1" i="1" dirty="0" smtClean="0">
                <a:solidFill>
                  <a:schemeClr val="accent5">
                    <a:lumMod val="50000"/>
                  </a:schemeClr>
                </a:solidFill>
                <a:latin typeface="Times New Roman" pitchFamily="18" charset="0"/>
              </a:rPr>
              <a:t>E</a:t>
            </a:r>
            <a:r>
              <a:rPr lang="en-GB" sz="2000" b="1" dirty="0" smtClean="0">
                <a:solidFill>
                  <a:schemeClr val="accent5">
                    <a:lumMod val="50000"/>
                  </a:schemeClr>
                </a:solidFill>
                <a:latin typeface="Times New Roman" pitchFamily="18" charset="0"/>
              </a:rPr>
              <a:t>[</a:t>
            </a:r>
            <a:r>
              <a:rPr lang="en-GB" sz="2000" b="1" i="1" dirty="0" err="1" smtClean="0">
                <a:solidFill>
                  <a:schemeClr val="accent5">
                    <a:lumMod val="50000"/>
                  </a:schemeClr>
                </a:solidFill>
                <a:latin typeface="Times New Roman" pitchFamily="18" charset="0"/>
              </a:rPr>
              <a:t>N</a:t>
            </a:r>
            <a:r>
              <a:rPr lang="en-GB" sz="2000" b="1" i="1" baseline="-25000" dirty="0" err="1" smtClean="0">
                <a:solidFill>
                  <a:schemeClr val="accent5">
                    <a:lumMod val="50000"/>
                  </a:schemeClr>
                </a:solidFill>
                <a:latin typeface="Times New Roman" pitchFamily="18" charset="0"/>
              </a:rPr>
              <a:t>q</a:t>
            </a:r>
            <a:r>
              <a:rPr lang="en-GB" sz="2000" b="1" dirty="0" smtClean="0">
                <a:solidFill>
                  <a:schemeClr val="accent5">
                    <a:lumMod val="50000"/>
                  </a:schemeClr>
                </a:solidFill>
                <a:latin typeface="Times New Roman" pitchFamily="18" charset="0"/>
              </a:rPr>
              <a:t>] = </a:t>
            </a:r>
            <a:r>
              <a:rPr lang="en-GB" sz="2000" b="1" i="1" dirty="0" smtClean="0">
                <a:solidFill>
                  <a:schemeClr val="accent5">
                    <a:lumMod val="50000"/>
                  </a:schemeClr>
                </a:solidFill>
                <a:latin typeface="Times New Roman" pitchFamily="18" charset="0"/>
                <a:sym typeface="Symbol" pitchFamily="18" charset="2"/>
              </a:rPr>
              <a:t></a:t>
            </a:r>
            <a:r>
              <a:rPr lang="en-GB" sz="2000" b="1" i="1" dirty="0" smtClean="0">
                <a:solidFill>
                  <a:schemeClr val="accent5">
                    <a:lumMod val="50000"/>
                  </a:schemeClr>
                </a:solidFill>
                <a:latin typeface="Times New Roman" pitchFamily="18" charset="0"/>
                <a:cs typeface="Times New Roman" pitchFamily="18" charset="0"/>
                <a:sym typeface="Symbol" pitchFamily="18" charset="2"/>
              </a:rPr>
              <a:t>·</a:t>
            </a:r>
            <a:r>
              <a:rPr lang="en-GB" sz="2000" b="1" dirty="0" smtClean="0">
                <a:solidFill>
                  <a:schemeClr val="accent5">
                    <a:lumMod val="50000"/>
                  </a:schemeClr>
                </a:solidFill>
                <a:latin typeface="Times New Roman" pitchFamily="18" charset="0"/>
                <a:sym typeface="Symbol" pitchFamily="18" charset="2"/>
              </a:rPr>
              <a:t>(1 </a:t>
            </a:r>
            <a:r>
              <a:rPr lang="en-GB" sz="2000" b="1" dirty="0" smtClean="0">
                <a:solidFill>
                  <a:schemeClr val="accent5">
                    <a:lumMod val="50000"/>
                  </a:schemeClr>
                </a:solidFill>
                <a:latin typeface="Times New Roman" pitchFamily="18" charset="0"/>
                <a:cs typeface="Times New Roman" pitchFamily="18" charset="0"/>
                <a:sym typeface="Symbol" pitchFamily="18" charset="2"/>
              </a:rPr>
              <a:t>– </a:t>
            </a:r>
            <a:r>
              <a:rPr lang="en-GB" sz="2000" b="1" i="1" dirty="0" err="1" smtClean="0">
                <a:solidFill>
                  <a:schemeClr val="accent5">
                    <a:lumMod val="50000"/>
                  </a:schemeClr>
                </a:solidFill>
                <a:latin typeface="Times New Roman" pitchFamily="18" charset="0"/>
                <a:sym typeface="Symbol" pitchFamily="18" charset="2"/>
              </a:rPr>
              <a:t>P</a:t>
            </a:r>
            <a:r>
              <a:rPr lang="en-GB" sz="2000" b="1" i="1" baseline="-25000" dirty="0" err="1" smtClean="0">
                <a:solidFill>
                  <a:schemeClr val="accent5">
                    <a:lumMod val="50000"/>
                  </a:schemeClr>
                </a:solidFill>
                <a:latin typeface="Times New Roman" pitchFamily="18" charset="0"/>
                <a:sym typeface="Symbol" pitchFamily="18" charset="2"/>
              </a:rPr>
              <a:t>b</a:t>
            </a:r>
            <a:r>
              <a:rPr lang="en-GB" sz="2000" b="1" dirty="0" smtClean="0">
                <a:solidFill>
                  <a:schemeClr val="accent5">
                    <a:lumMod val="50000"/>
                  </a:schemeClr>
                </a:solidFill>
                <a:latin typeface="Times New Roman" pitchFamily="18" charset="0"/>
                <a:sym typeface="Symbol" pitchFamily="18" charset="2"/>
              </a:rPr>
              <a:t>)</a:t>
            </a:r>
            <a:r>
              <a:rPr lang="en-GB" sz="2000" b="1" i="1" dirty="0" smtClean="0">
                <a:solidFill>
                  <a:schemeClr val="accent5">
                    <a:lumMod val="50000"/>
                  </a:schemeClr>
                </a:solidFill>
                <a:latin typeface="Times New Roman" pitchFamily="18" charset="0"/>
                <a:sym typeface="Symbol" pitchFamily="18" charset="2"/>
              </a:rPr>
              <a:t>E</a:t>
            </a:r>
            <a:r>
              <a:rPr lang="en-GB" sz="2000" b="1" dirty="0" smtClean="0">
                <a:solidFill>
                  <a:schemeClr val="accent5">
                    <a:lumMod val="50000"/>
                  </a:schemeClr>
                </a:solidFill>
                <a:latin typeface="Times New Roman" pitchFamily="18" charset="0"/>
                <a:sym typeface="Symbol" pitchFamily="18" charset="2"/>
              </a:rPr>
              <a:t>[</a:t>
            </a:r>
            <a:r>
              <a:rPr lang="en-GB" sz="2000" b="1" i="1" dirty="0" smtClean="0">
                <a:solidFill>
                  <a:schemeClr val="accent5">
                    <a:lumMod val="50000"/>
                  </a:schemeClr>
                </a:solidFill>
                <a:latin typeface="Times New Roman" pitchFamily="18" charset="0"/>
                <a:sym typeface="Symbol" pitchFamily="18" charset="2"/>
              </a:rPr>
              <a:t>W</a:t>
            </a:r>
            <a:r>
              <a:rPr lang="en-GB" sz="2000" b="1" dirty="0" smtClean="0">
                <a:solidFill>
                  <a:schemeClr val="accent5">
                    <a:lumMod val="50000"/>
                  </a:schemeClr>
                </a:solidFill>
                <a:latin typeface="Times New Roman" pitchFamily="18" charset="0"/>
                <a:sym typeface="Symbol" pitchFamily="18" charset="2"/>
              </a:rPr>
              <a:t>]</a:t>
            </a:r>
          </a:p>
          <a:p>
            <a:pPr>
              <a:buFontTx/>
              <a:buNone/>
              <a:defRPr/>
            </a:pPr>
            <a:r>
              <a:rPr lang="en-GB" sz="2000" b="1" i="1" dirty="0" smtClean="0">
                <a:solidFill>
                  <a:schemeClr val="accent5">
                    <a:lumMod val="50000"/>
                  </a:schemeClr>
                </a:solidFill>
                <a:latin typeface="Times New Roman" pitchFamily="18" charset="0"/>
              </a:rPr>
              <a:t>E</a:t>
            </a:r>
            <a:r>
              <a:rPr lang="en-GB" sz="2000" b="1" dirty="0" smtClean="0">
                <a:solidFill>
                  <a:schemeClr val="accent5">
                    <a:lumMod val="50000"/>
                  </a:schemeClr>
                </a:solidFill>
                <a:latin typeface="Times New Roman" pitchFamily="18" charset="0"/>
              </a:rPr>
              <a:t>[</a:t>
            </a:r>
            <a:r>
              <a:rPr lang="en-GB" sz="2000" b="1" i="1" dirty="0" smtClean="0">
                <a:solidFill>
                  <a:schemeClr val="accent5">
                    <a:lumMod val="50000"/>
                  </a:schemeClr>
                </a:solidFill>
                <a:latin typeface="Times New Roman" pitchFamily="18" charset="0"/>
              </a:rPr>
              <a:t>N</a:t>
            </a:r>
            <a:r>
              <a:rPr lang="en-GB" sz="2000" b="1" i="1" baseline="-25000" dirty="0" smtClean="0">
                <a:solidFill>
                  <a:schemeClr val="accent5">
                    <a:lumMod val="50000"/>
                  </a:schemeClr>
                </a:solidFill>
                <a:latin typeface="Times New Roman" pitchFamily="18" charset="0"/>
              </a:rPr>
              <a:t>s</a:t>
            </a:r>
            <a:r>
              <a:rPr lang="en-GB" sz="2000" b="1" dirty="0" smtClean="0">
                <a:solidFill>
                  <a:schemeClr val="accent5">
                    <a:lumMod val="50000"/>
                  </a:schemeClr>
                </a:solidFill>
                <a:latin typeface="Times New Roman" pitchFamily="18" charset="0"/>
              </a:rPr>
              <a:t>] = </a:t>
            </a:r>
            <a:r>
              <a:rPr lang="en-GB" sz="2000" b="1" i="1" dirty="0" smtClean="0">
                <a:solidFill>
                  <a:schemeClr val="accent5">
                    <a:lumMod val="50000"/>
                  </a:schemeClr>
                </a:solidFill>
                <a:latin typeface="Times New Roman" pitchFamily="18" charset="0"/>
                <a:sym typeface="Symbol" pitchFamily="18" charset="2"/>
              </a:rPr>
              <a:t></a:t>
            </a:r>
            <a:r>
              <a:rPr lang="en-GB" sz="2000" b="1" i="1" dirty="0" smtClean="0">
                <a:solidFill>
                  <a:schemeClr val="accent5">
                    <a:lumMod val="50000"/>
                  </a:schemeClr>
                </a:solidFill>
                <a:latin typeface="Times New Roman" pitchFamily="18" charset="0"/>
                <a:cs typeface="Times New Roman" pitchFamily="18" charset="0"/>
                <a:sym typeface="Symbol" pitchFamily="18" charset="2"/>
              </a:rPr>
              <a:t>·</a:t>
            </a:r>
            <a:r>
              <a:rPr lang="en-GB" sz="2000" b="1" dirty="0" smtClean="0">
                <a:solidFill>
                  <a:schemeClr val="accent5">
                    <a:lumMod val="50000"/>
                  </a:schemeClr>
                </a:solidFill>
                <a:latin typeface="Times New Roman" pitchFamily="18" charset="0"/>
                <a:sym typeface="Symbol" pitchFamily="18" charset="2"/>
              </a:rPr>
              <a:t>(1 </a:t>
            </a:r>
            <a:r>
              <a:rPr lang="en-GB" sz="2000" b="1" dirty="0" smtClean="0">
                <a:solidFill>
                  <a:schemeClr val="accent5">
                    <a:lumMod val="50000"/>
                  </a:schemeClr>
                </a:solidFill>
                <a:latin typeface="Times New Roman" pitchFamily="18" charset="0"/>
                <a:cs typeface="Times New Roman" pitchFamily="18" charset="0"/>
                <a:sym typeface="Symbol" pitchFamily="18" charset="2"/>
              </a:rPr>
              <a:t>– </a:t>
            </a:r>
            <a:r>
              <a:rPr lang="en-GB" sz="2000" b="1" i="1" dirty="0" err="1" smtClean="0">
                <a:solidFill>
                  <a:schemeClr val="accent5">
                    <a:lumMod val="50000"/>
                  </a:schemeClr>
                </a:solidFill>
                <a:latin typeface="Times New Roman" pitchFamily="18" charset="0"/>
                <a:sym typeface="Symbol" pitchFamily="18" charset="2"/>
              </a:rPr>
              <a:t>P</a:t>
            </a:r>
            <a:r>
              <a:rPr lang="en-GB" sz="2000" b="1" i="1" baseline="-25000" dirty="0" err="1" smtClean="0">
                <a:solidFill>
                  <a:schemeClr val="accent5">
                    <a:lumMod val="50000"/>
                  </a:schemeClr>
                </a:solidFill>
                <a:latin typeface="Times New Roman" pitchFamily="18" charset="0"/>
                <a:sym typeface="Symbol" pitchFamily="18" charset="2"/>
              </a:rPr>
              <a:t>b</a:t>
            </a:r>
            <a:r>
              <a:rPr lang="en-GB" sz="2000" b="1" dirty="0" smtClean="0">
                <a:solidFill>
                  <a:schemeClr val="accent5">
                    <a:lumMod val="50000"/>
                  </a:schemeClr>
                </a:solidFill>
                <a:latin typeface="Times New Roman" pitchFamily="18" charset="0"/>
                <a:sym typeface="Symbol" pitchFamily="18" charset="2"/>
              </a:rPr>
              <a:t>)</a:t>
            </a:r>
            <a:r>
              <a:rPr lang="en-GB" sz="2000" b="1" i="1" dirty="0" smtClean="0">
                <a:solidFill>
                  <a:schemeClr val="accent5">
                    <a:lumMod val="50000"/>
                  </a:schemeClr>
                </a:solidFill>
                <a:latin typeface="Times New Roman" pitchFamily="18" charset="0"/>
                <a:sym typeface="Symbol" pitchFamily="18" charset="2"/>
              </a:rPr>
              <a:t>E</a:t>
            </a:r>
            <a:r>
              <a:rPr lang="en-GB" sz="2000" b="1" dirty="0" smtClean="0">
                <a:solidFill>
                  <a:schemeClr val="accent5">
                    <a:lumMod val="50000"/>
                  </a:schemeClr>
                </a:solidFill>
                <a:latin typeface="Times New Roman" pitchFamily="18" charset="0"/>
                <a:sym typeface="Symbol" pitchFamily="18" charset="2"/>
              </a:rPr>
              <a:t>[</a:t>
            </a:r>
            <a:r>
              <a:rPr lang="en-GB" sz="2000" b="1" i="1" dirty="0" smtClean="0">
                <a:solidFill>
                  <a:schemeClr val="accent5">
                    <a:lumMod val="50000"/>
                  </a:schemeClr>
                </a:solidFill>
                <a:latin typeface="Times New Roman" pitchFamily="18" charset="0"/>
                <a:sym typeface="Symbol" pitchFamily="18" charset="2"/>
              </a:rPr>
              <a:t>X</a:t>
            </a:r>
            <a:r>
              <a:rPr lang="en-GB" sz="2000" b="1" dirty="0" smtClean="0">
                <a:solidFill>
                  <a:schemeClr val="accent5">
                    <a:lumMod val="50000"/>
                  </a:schemeClr>
                </a:solidFill>
                <a:latin typeface="Times New Roman" pitchFamily="18" charset="0"/>
                <a:sym typeface="Symbol" pitchFamily="18" charset="2"/>
              </a:rPr>
              <a:t>]</a:t>
            </a:r>
          </a:p>
        </p:txBody>
      </p:sp>
      <p:sp>
        <p:nvSpPr>
          <p:cNvPr id="20484" name="Rectangle 54"/>
          <p:cNvSpPr>
            <a:spLocks noGrp="1" noChangeArrowheads="1"/>
          </p:cNvSpPr>
          <p:nvPr>
            <p:ph type="body" sz="half" idx="2"/>
          </p:nvPr>
        </p:nvSpPr>
        <p:spPr>
          <a:xfrm>
            <a:off x="3563938" y="4962525"/>
            <a:ext cx="5257800" cy="1752600"/>
          </a:xfrm>
        </p:spPr>
        <p:txBody>
          <a:bodyPr/>
          <a:lstStyle/>
          <a:p>
            <a:pPr>
              <a:lnSpc>
                <a:spcPct val="90000"/>
              </a:lnSpc>
              <a:buFontTx/>
              <a:buNone/>
              <a:defRPr/>
            </a:pPr>
            <a:r>
              <a:rPr lang="en-GB" sz="2000" b="1" i="1" dirty="0" smtClean="0">
                <a:solidFill>
                  <a:schemeClr val="accent5">
                    <a:lumMod val="50000"/>
                  </a:schemeClr>
                </a:solidFill>
                <a:latin typeface="Times New Roman" pitchFamily="18" charset="0"/>
              </a:rPr>
              <a:t>Offered (traffic) load</a:t>
            </a:r>
            <a:r>
              <a:rPr lang="en-GB" sz="2000" b="1" dirty="0" smtClean="0">
                <a:solidFill>
                  <a:schemeClr val="accent5">
                    <a:lumMod val="50000"/>
                  </a:schemeClr>
                </a:solidFill>
                <a:latin typeface="Times New Roman" pitchFamily="18" charset="0"/>
              </a:rPr>
              <a:t> = </a:t>
            </a:r>
            <a:r>
              <a:rPr lang="en-GB" sz="2000" b="1" i="1" dirty="0" smtClean="0">
                <a:solidFill>
                  <a:schemeClr val="accent5">
                    <a:lumMod val="50000"/>
                  </a:schemeClr>
                </a:solidFill>
                <a:latin typeface="Times New Roman" pitchFamily="18" charset="0"/>
                <a:sym typeface="Symbol" pitchFamily="18" charset="2"/>
              </a:rPr>
              <a:t>/ </a:t>
            </a:r>
            <a:r>
              <a:rPr lang="en-GB" sz="2000" b="1" i="1" dirty="0" smtClean="0">
                <a:solidFill>
                  <a:schemeClr val="accent5">
                    <a:lumMod val="50000"/>
                  </a:schemeClr>
                </a:solidFill>
                <a:latin typeface="Symbol" pitchFamily="18" charset="2"/>
              </a:rPr>
              <a:t>m</a:t>
            </a:r>
            <a:r>
              <a:rPr lang="en-GB" sz="2000" b="1" dirty="0" smtClean="0">
                <a:solidFill>
                  <a:schemeClr val="accent5">
                    <a:lumMod val="50000"/>
                  </a:schemeClr>
                </a:solidFill>
                <a:latin typeface="Times New Roman" pitchFamily="18" charset="0"/>
              </a:rPr>
              <a:t> </a:t>
            </a:r>
            <a:r>
              <a:rPr lang="en-GB" sz="2000" b="1" dirty="0" err="1" smtClean="0">
                <a:solidFill>
                  <a:schemeClr val="accent5">
                    <a:lumMod val="50000"/>
                  </a:schemeClr>
                </a:solidFill>
                <a:latin typeface="Times New Roman" pitchFamily="18" charset="0"/>
              </a:rPr>
              <a:t>Erlangs</a:t>
            </a:r>
            <a:endParaRPr lang="en-GB" sz="2000" b="1" dirty="0" smtClean="0">
              <a:solidFill>
                <a:schemeClr val="accent5">
                  <a:lumMod val="50000"/>
                </a:schemeClr>
              </a:solidFill>
              <a:latin typeface="Times New Roman" pitchFamily="18" charset="0"/>
            </a:endParaRPr>
          </a:p>
          <a:p>
            <a:pPr>
              <a:lnSpc>
                <a:spcPct val="90000"/>
              </a:lnSpc>
              <a:buFontTx/>
              <a:buNone/>
              <a:defRPr/>
            </a:pPr>
            <a:r>
              <a:rPr lang="en-GB" sz="2000" b="1" dirty="0" smtClean="0">
                <a:solidFill>
                  <a:schemeClr val="accent5">
                    <a:lumMod val="50000"/>
                  </a:schemeClr>
                </a:solidFill>
                <a:latin typeface="Times New Roman" pitchFamily="18" charset="0"/>
              </a:rPr>
              <a:t>(rate at which “work” arrives at system)</a:t>
            </a:r>
          </a:p>
          <a:p>
            <a:pPr>
              <a:lnSpc>
                <a:spcPct val="90000"/>
              </a:lnSpc>
              <a:buFontTx/>
              <a:buNone/>
              <a:defRPr/>
            </a:pPr>
            <a:r>
              <a:rPr lang="en-GB" sz="2000" b="1" i="1" dirty="0" smtClean="0">
                <a:solidFill>
                  <a:schemeClr val="accent5">
                    <a:lumMod val="50000"/>
                  </a:schemeClr>
                </a:solidFill>
                <a:latin typeface="Times New Roman" pitchFamily="18" charset="0"/>
              </a:rPr>
              <a:t>Carried load </a:t>
            </a:r>
            <a:r>
              <a:rPr lang="en-GB" sz="2000" b="1" dirty="0" smtClean="0">
                <a:solidFill>
                  <a:schemeClr val="accent5">
                    <a:lumMod val="50000"/>
                  </a:schemeClr>
                </a:solidFill>
                <a:latin typeface="Times New Roman" pitchFamily="18" charset="0"/>
              </a:rPr>
              <a:t>= </a:t>
            </a:r>
            <a:r>
              <a:rPr lang="en-GB" sz="2000" b="1" i="1" dirty="0" smtClean="0">
                <a:solidFill>
                  <a:schemeClr val="accent5">
                    <a:lumMod val="50000"/>
                  </a:schemeClr>
                </a:solidFill>
                <a:latin typeface="Times New Roman" pitchFamily="18" charset="0"/>
                <a:sym typeface="Symbol" pitchFamily="18" charset="2"/>
              </a:rPr>
              <a:t>/ </a:t>
            </a:r>
            <a:r>
              <a:rPr lang="en-GB" sz="2000" b="1" i="1" dirty="0" smtClean="0">
                <a:solidFill>
                  <a:schemeClr val="accent5">
                    <a:lumMod val="50000"/>
                  </a:schemeClr>
                </a:solidFill>
                <a:latin typeface="Symbol" pitchFamily="18" charset="2"/>
              </a:rPr>
              <a:t>m</a:t>
            </a:r>
            <a:r>
              <a:rPr lang="en-GB" sz="2000" b="1" i="1" dirty="0" smtClean="0">
                <a:solidFill>
                  <a:schemeClr val="accent5">
                    <a:lumMod val="50000"/>
                  </a:schemeClr>
                </a:solidFill>
                <a:latin typeface="Times New Roman" pitchFamily="18" charset="0"/>
              </a:rPr>
              <a:t> </a:t>
            </a:r>
            <a:r>
              <a:rPr lang="en-GB" sz="2000" b="1" dirty="0" smtClean="0">
                <a:solidFill>
                  <a:schemeClr val="accent5">
                    <a:lumMod val="50000"/>
                  </a:schemeClr>
                </a:solidFill>
                <a:latin typeface="Times New Roman" pitchFamily="18" charset="0"/>
                <a:sym typeface="Symbol" pitchFamily="18" charset="2"/>
              </a:rPr>
              <a:t>(1 </a:t>
            </a:r>
            <a:r>
              <a:rPr lang="en-GB" sz="2000" b="1" dirty="0" smtClean="0">
                <a:solidFill>
                  <a:schemeClr val="accent5">
                    <a:lumMod val="50000"/>
                  </a:schemeClr>
                </a:solidFill>
                <a:latin typeface="Times New Roman" pitchFamily="18" charset="0"/>
                <a:cs typeface="Times New Roman" pitchFamily="18" charset="0"/>
                <a:sym typeface="Symbol" pitchFamily="18" charset="2"/>
              </a:rPr>
              <a:t>– </a:t>
            </a:r>
            <a:r>
              <a:rPr lang="en-GB" sz="2000" b="1" i="1" dirty="0" err="1" smtClean="0">
                <a:solidFill>
                  <a:schemeClr val="accent5">
                    <a:lumMod val="50000"/>
                  </a:schemeClr>
                </a:solidFill>
                <a:latin typeface="Times New Roman" pitchFamily="18" charset="0"/>
                <a:sym typeface="Symbol" pitchFamily="18" charset="2"/>
              </a:rPr>
              <a:t>P</a:t>
            </a:r>
            <a:r>
              <a:rPr lang="en-GB" sz="2000" b="1" i="1" baseline="-25000" dirty="0" err="1" smtClean="0">
                <a:solidFill>
                  <a:schemeClr val="accent5">
                    <a:lumMod val="50000"/>
                  </a:schemeClr>
                </a:solidFill>
                <a:latin typeface="Times New Roman" pitchFamily="18" charset="0"/>
                <a:sym typeface="Symbol" pitchFamily="18" charset="2"/>
              </a:rPr>
              <a:t>b</a:t>
            </a:r>
            <a:r>
              <a:rPr lang="en-GB" sz="2000" b="1" dirty="0" smtClean="0">
                <a:solidFill>
                  <a:schemeClr val="accent5">
                    <a:lumMod val="50000"/>
                  </a:schemeClr>
                </a:solidFill>
                <a:latin typeface="Times New Roman" pitchFamily="18" charset="0"/>
                <a:sym typeface="Symbol" pitchFamily="18" charset="2"/>
              </a:rPr>
              <a:t>)</a:t>
            </a:r>
          </a:p>
          <a:p>
            <a:pPr>
              <a:lnSpc>
                <a:spcPct val="90000"/>
              </a:lnSpc>
              <a:buFontTx/>
              <a:buNone/>
              <a:defRPr/>
            </a:pPr>
            <a:r>
              <a:rPr lang="en-GB" sz="2000" b="1" dirty="0" smtClean="0">
                <a:solidFill>
                  <a:schemeClr val="accent5">
                    <a:lumMod val="50000"/>
                  </a:schemeClr>
                </a:solidFill>
                <a:latin typeface="Times New Roman" pitchFamily="18" charset="0"/>
                <a:sym typeface="Symbol" pitchFamily="18" charset="2"/>
              </a:rPr>
              <a:t>(average rate at which system does “work”)</a:t>
            </a:r>
          </a:p>
        </p:txBody>
      </p:sp>
      <p:grpSp>
        <p:nvGrpSpPr>
          <p:cNvPr id="15365" name="Group 52"/>
          <p:cNvGrpSpPr>
            <a:grpSpLocks/>
          </p:cNvGrpSpPr>
          <p:nvPr/>
        </p:nvGrpSpPr>
        <p:grpSpPr bwMode="auto">
          <a:xfrm>
            <a:off x="254000" y="762000"/>
            <a:ext cx="8815388" cy="3732213"/>
            <a:chOff x="144" y="998"/>
            <a:chExt cx="5553" cy="2351"/>
          </a:xfrm>
        </p:grpSpPr>
        <p:sp>
          <p:nvSpPr>
            <p:cNvPr id="15366" name="Rectangle 31"/>
            <p:cNvSpPr>
              <a:spLocks noChangeArrowheads="1"/>
            </p:cNvSpPr>
            <p:nvPr/>
          </p:nvSpPr>
          <p:spPr bwMode="auto">
            <a:xfrm>
              <a:off x="1582" y="1082"/>
              <a:ext cx="2130" cy="2219"/>
            </a:xfrm>
            <a:prstGeom prst="rect">
              <a:avLst/>
            </a:prstGeom>
            <a:noFill/>
            <a:ln w="12700">
              <a:solidFill>
                <a:schemeClr val="tx1"/>
              </a:solidFill>
              <a:miter lim="800000"/>
              <a:headEnd/>
              <a:tailEnd/>
            </a:ln>
          </p:spPr>
          <p:txBody>
            <a:bodyPr wrap="none" anchor="ctr"/>
            <a:lstStyle/>
            <a:p>
              <a:endParaRPr lang="en-GB"/>
            </a:p>
          </p:txBody>
        </p:sp>
        <p:sp>
          <p:nvSpPr>
            <p:cNvPr id="15367" name="Rectangle 5"/>
            <p:cNvSpPr>
              <a:spLocks noChangeArrowheads="1"/>
            </p:cNvSpPr>
            <p:nvPr/>
          </p:nvSpPr>
          <p:spPr bwMode="auto">
            <a:xfrm>
              <a:off x="1847" y="2155"/>
              <a:ext cx="760" cy="263"/>
            </a:xfrm>
            <a:prstGeom prst="rect">
              <a:avLst/>
            </a:prstGeom>
            <a:solidFill>
              <a:srgbClr val="FFFF00"/>
            </a:solidFill>
            <a:ln w="12700">
              <a:solidFill>
                <a:schemeClr val="tx1"/>
              </a:solidFill>
              <a:miter lim="800000"/>
              <a:headEnd/>
              <a:tailEnd/>
            </a:ln>
          </p:spPr>
          <p:txBody>
            <a:bodyPr wrap="none" anchor="ctr"/>
            <a:lstStyle/>
            <a:p>
              <a:pPr algn="ctr"/>
              <a:endParaRPr lang="en-US" sz="2800">
                <a:solidFill>
                  <a:srgbClr val="FFFF00"/>
                </a:solidFill>
              </a:endParaRPr>
            </a:p>
          </p:txBody>
        </p:sp>
        <p:sp>
          <p:nvSpPr>
            <p:cNvPr id="15368" name="Line 6"/>
            <p:cNvSpPr>
              <a:spLocks noChangeShapeType="1"/>
            </p:cNvSpPr>
            <p:nvPr/>
          </p:nvSpPr>
          <p:spPr bwMode="auto">
            <a:xfrm>
              <a:off x="2435" y="2155"/>
              <a:ext cx="0" cy="263"/>
            </a:xfrm>
            <a:prstGeom prst="line">
              <a:avLst/>
            </a:prstGeom>
            <a:noFill/>
            <a:ln w="12700">
              <a:solidFill>
                <a:schemeClr val="tx1"/>
              </a:solidFill>
              <a:round/>
              <a:headEnd/>
              <a:tailEnd/>
            </a:ln>
          </p:spPr>
          <p:txBody>
            <a:bodyPr wrap="none" anchor="ctr"/>
            <a:lstStyle/>
            <a:p>
              <a:endParaRPr lang="en-GB"/>
            </a:p>
          </p:txBody>
        </p:sp>
        <p:sp>
          <p:nvSpPr>
            <p:cNvPr id="15369" name="Line 7"/>
            <p:cNvSpPr>
              <a:spLocks noChangeShapeType="1"/>
            </p:cNvSpPr>
            <p:nvPr/>
          </p:nvSpPr>
          <p:spPr bwMode="auto">
            <a:xfrm>
              <a:off x="2523" y="2155"/>
              <a:ext cx="0" cy="263"/>
            </a:xfrm>
            <a:prstGeom prst="line">
              <a:avLst/>
            </a:prstGeom>
            <a:noFill/>
            <a:ln w="12700">
              <a:solidFill>
                <a:schemeClr val="tx1"/>
              </a:solidFill>
              <a:round/>
              <a:headEnd/>
              <a:tailEnd/>
            </a:ln>
          </p:spPr>
          <p:txBody>
            <a:bodyPr wrap="none" anchor="ctr"/>
            <a:lstStyle/>
            <a:p>
              <a:endParaRPr lang="en-GB"/>
            </a:p>
          </p:txBody>
        </p:sp>
        <p:sp>
          <p:nvSpPr>
            <p:cNvPr id="15370" name="Line 8"/>
            <p:cNvSpPr>
              <a:spLocks noChangeShapeType="1"/>
            </p:cNvSpPr>
            <p:nvPr/>
          </p:nvSpPr>
          <p:spPr bwMode="auto">
            <a:xfrm>
              <a:off x="2240" y="2155"/>
              <a:ext cx="0" cy="263"/>
            </a:xfrm>
            <a:prstGeom prst="line">
              <a:avLst/>
            </a:prstGeom>
            <a:noFill/>
            <a:ln w="12700">
              <a:solidFill>
                <a:schemeClr val="tx1"/>
              </a:solidFill>
              <a:round/>
              <a:headEnd/>
              <a:tailEnd/>
            </a:ln>
          </p:spPr>
          <p:txBody>
            <a:bodyPr wrap="none" anchor="ctr"/>
            <a:lstStyle/>
            <a:p>
              <a:endParaRPr lang="en-GB"/>
            </a:p>
          </p:txBody>
        </p:sp>
        <p:sp>
          <p:nvSpPr>
            <p:cNvPr id="15371" name="Line 9"/>
            <p:cNvSpPr>
              <a:spLocks noChangeShapeType="1"/>
            </p:cNvSpPr>
            <p:nvPr/>
          </p:nvSpPr>
          <p:spPr bwMode="auto">
            <a:xfrm>
              <a:off x="2328" y="2155"/>
              <a:ext cx="0" cy="263"/>
            </a:xfrm>
            <a:prstGeom prst="line">
              <a:avLst/>
            </a:prstGeom>
            <a:noFill/>
            <a:ln w="12700">
              <a:solidFill>
                <a:schemeClr val="tx1"/>
              </a:solidFill>
              <a:round/>
              <a:headEnd/>
              <a:tailEnd/>
            </a:ln>
          </p:spPr>
          <p:txBody>
            <a:bodyPr wrap="none" anchor="ctr"/>
            <a:lstStyle/>
            <a:p>
              <a:endParaRPr lang="en-GB"/>
            </a:p>
          </p:txBody>
        </p:sp>
        <p:sp>
          <p:nvSpPr>
            <p:cNvPr id="15372" name="Line 10"/>
            <p:cNvSpPr>
              <a:spLocks noChangeShapeType="1"/>
            </p:cNvSpPr>
            <p:nvPr/>
          </p:nvSpPr>
          <p:spPr bwMode="auto">
            <a:xfrm>
              <a:off x="2046" y="2155"/>
              <a:ext cx="0" cy="263"/>
            </a:xfrm>
            <a:prstGeom prst="line">
              <a:avLst/>
            </a:prstGeom>
            <a:noFill/>
            <a:ln w="12700">
              <a:solidFill>
                <a:schemeClr val="tx1"/>
              </a:solidFill>
              <a:round/>
              <a:headEnd/>
              <a:tailEnd/>
            </a:ln>
          </p:spPr>
          <p:txBody>
            <a:bodyPr wrap="none" anchor="ctr"/>
            <a:lstStyle/>
            <a:p>
              <a:endParaRPr lang="en-GB"/>
            </a:p>
          </p:txBody>
        </p:sp>
        <p:sp>
          <p:nvSpPr>
            <p:cNvPr id="15373" name="Line 11"/>
            <p:cNvSpPr>
              <a:spLocks noChangeShapeType="1"/>
            </p:cNvSpPr>
            <p:nvPr/>
          </p:nvSpPr>
          <p:spPr bwMode="auto">
            <a:xfrm>
              <a:off x="2134" y="2155"/>
              <a:ext cx="0" cy="263"/>
            </a:xfrm>
            <a:prstGeom prst="line">
              <a:avLst/>
            </a:prstGeom>
            <a:noFill/>
            <a:ln w="12700">
              <a:solidFill>
                <a:schemeClr val="tx1"/>
              </a:solidFill>
              <a:round/>
              <a:headEnd/>
              <a:tailEnd/>
            </a:ln>
          </p:spPr>
          <p:txBody>
            <a:bodyPr wrap="none" anchor="ctr"/>
            <a:lstStyle/>
            <a:p>
              <a:endParaRPr lang="en-GB"/>
            </a:p>
          </p:txBody>
        </p:sp>
        <p:sp>
          <p:nvSpPr>
            <p:cNvPr id="15374" name="Oval 12"/>
            <p:cNvSpPr>
              <a:spLocks noChangeArrowheads="1"/>
            </p:cNvSpPr>
            <p:nvPr/>
          </p:nvSpPr>
          <p:spPr bwMode="auto">
            <a:xfrm>
              <a:off x="2978" y="1671"/>
              <a:ext cx="203" cy="231"/>
            </a:xfrm>
            <a:prstGeom prst="ellipse">
              <a:avLst/>
            </a:prstGeom>
            <a:solidFill>
              <a:srgbClr val="CC00CC"/>
            </a:solidFill>
            <a:ln w="12700">
              <a:solidFill>
                <a:schemeClr val="tx1"/>
              </a:solidFill>
              <a:round/>
              <a:headEnd/>
              <a:tailEnd/>
            </a:ln>
          </p:spPr>
          <p:txBody>
            <a:bodyPr wrap="none" anchor="ctr"/>
            <a:lstStyle/>
            <a:p>
              <a:endParaRPr lang="en-GB"/>
            </a:p>
          </p:txBody>
        </p:sp>
        <p:sp>
          <p:nvSpPr>
            <p:cNvPr id="15375" name="Oval 13"/>
            <p:cNvSpPr>
              <a:spLocks noChangeArrowheads="1"/>
            </p:cNvSpPr>
            <p:nvPr/>
          </p:nvSpPr>
          <p:spPr bwMode="auto">
            <a:xfrm>
              <a:off x="2978" y="1997"/>
              <a:ext cx="203" cy="231"/>
            </a:xfrm>
            <a:prstGeom prst="ellipse">
              <a:avLst/>
            </a:prstGeom>
            <a:solidFill>
              <a:srgbClr val="CC00CC"/>
            </a:solidFill>
            <a:ln w="12700">
              <a:solidFill>
                <a:schemeClr val="tx1"/>
              </a:solidFill>
              <a:round/>
              <a:headEnd/>
              <a:tailEnd/>
            </a:ln>
          </p:spPr>
          <p:txBody>
            <a:bodyPr wrap="none" anchor="ctr"/>
            <a:lstStyle/>
            <a:p>
              <a:endParaRPr lang="en-GB"/>
            </a:p>
          </p:txBody>
        </p:sp>
        <p:sp>
          <p:nvSpPr>
            <p:cNvPr id="15376" name="Oval 14"/>
            <p:cNvSpPr>
              <a:spLocks noChangeArrowheads="1"/>
            </p:cNvSpPr>
            <p:nvPr/>
          </p:nvSpPr>
          <p:spPr bwMode="auto">
            <a:xfrm>
              <a:off x="2978" y="2491"/>
              <a:ext cx="203" cy="232"/>
            </a:xfrm>
            <a:prstGeom prst="ellipse">
              <a:avLst/>
            </a:prstGeom>
            <a:solidFill>
              <a:srgbClr val="CC00CC"/>
            </a:solidFill>
            <a:ln w="12700">
              <a:solidFill>
                <a:schemeClr val="tx1"/>
              </a:solidFill>
              <a:round/>
              <a:headEnd/>
              <a:tailEnd/>
            </a:ln>
          </p:spPr>
          <p:txBody>
            <a:bodyPr wrap="none" anchor="ctr"/>
            <a:lstStyle/>
            <a:p>
              <a:endParaRPr lang="en-GB"/>
            </a:p>
          </p:txBody>
        </p:sp>
        <p:sp>
          <p:nvSpPr>
            <p:cNvPr id="15377" name="Line 15"/>
            <p:cNvSpPr>
              <a:spLocks noChangeShapeType="1"/>
            </p:cNvSpPr>
            <p:nvPr/>
          </p:nvSpPr>
          <p:spPr bwMode="auto">
            <a:xfrm>
              <a:off x="2837" y="1792"/>
              <a:ext cx="132" cy="0"/>
            </a:xfrm>
            <a:prstGeom prst="line">
              <a:avLst/>
            </a:prstGeom>
            <a:noFill/>
            <a:ln w="12700">
              <a:solidFill>
                <a:schemeClr val="tx1"/>
              </a:solidFill>
              <a:round/>
              <a:headEnd/>
              <a:tailEnd/>
            </a:ln>
          </p:spPr>
          <p:txBody>
            <a:bodyPr wrap="none" anchor="ctr"/>
            <a:lstStyle/>
            <a:p>
              <a:endParaRPr lang="en-GB"/>
            </a:p>
          </p:txBody>
        </p:sp>
        <p:sp>
          <p:nvSpPr>
            <p:cNvPr id="15378" name="Line 16"/>
            <p:cNvSpPr>
              <a:spLocks noChangeShapeType="1"/>
            </p:cNvSpPr>
            <p:nvPr/>
          </p:nvSpPr>
          <p:spPr bwMode="auto">
            <a:xfrm>
              <a:off x="2837" y="2129"/>
              <a:ext cx="132" cy="0"/>
            </a:xfrm>
            <a:prstGeom prst="line">
              <a:avLst/>
            </a:prstGeom>
            <a:noFill/>
            <a:ln w="12700">
              <a:solidFill>
                <a:schemeClr val="tx1"/>
              </a:solidFill>
              <a:round/>
              <a:headEnd/>
              <a:tailEnd/>
            </a:ln>
          </p:spPr>
          <p:txBody>
            <a:bodyPr wrap="none" anchor="ctr"/>
            <a:lstStyle/>
            <a:p>
              <a:endParaRPr lang="en-GB"/>
            </a:p>
          </p:txBody>
        </p:sp>
        <p:sp>
          <p:nvSpPr>
            <p:cNvPr id="15379" name="Line 17"/>
            <p:cNvSpPr>
              <a:spLocks noChangeShapeType="1"/>
            </p:cNvSpPr>
            <p:nvPr/>
          </p:nvSpPr>
          <p:spPr bwMode="auto">
            <a:xfrm>
              <a:off x="2846" y="2602"/>
              <a:ext cx="132" cy="0"/>
            </a:xfrm>
            <a:prstGeom prst="line">
              <a:avLst/>
            </a:prstGeom>
            <a:noFill/>
            <a:ln w="12700">
              <a:solidFill>
                <a:schemeClr val="tx1"/>
              </a:solidFill>
              <a:round/>
              <a:headEnd/>
              <a:tailEnd/>
            </a:ln>
          </p:spPr>
          <p:txBody>
            <a:bodyPr wrap="none" anchor="ctr"/>
            <a:lstStyle/>
            <a:p>
              <a:endParaRPr lang="en-GB"/>
            </a:p>
          </p:txBody>
        </p:sp>
        <p:sp>
          <p:nvSpPr>
            <p:cNvPr id="15380" name="Line 18"/>
            <p:cNvSpPr>
              <a:spLocks noChangeShapeType="1"/>
            </p:cNvSpPr>
            <p:nvPr/>
          </p:nvSpPr>
          <p:spPr bwMode="auto">
            <a:xfrm>
              <a:off x="2832" y="1808"/>
              <a:ext cx="0" cy="778"/>
            </a:xfrm>
            <a:prstGeom prst="line">
              <a:avLst/>
            </a:prstGeom>
            <a:noFill/>
            <a:ln w="12700">
              <a:solidFill>
                <a:schemeClr val="tx1"/>
              </a:solidFill>
              <a:round/>
              <a:headEnd/>
              <a:tailEnd/>
            </a:ln>
          </p:spPr>
          <p:txBody>
            <a:bodyPr wrap="none" anchor="ctr"/>
            <a:lstStyle/>
            <a:p>
              <a:endParaRPr lang="en-GB"/>
            </a:p>
          </p:txBody>
        </p:sp>
        <p:sp>
          <p:nvSpPr>
            <p:cNvPr id="15381" name="Line 19"/>
            <p:cNvSpPr>
              <a:spLocks noChangeShapeType="1"/>
            </p:cNvSpPr>
            <p:nvPr/>
          </p:nvSpPr>
          <p:spPr bwMode="auto">
            <a:xfrm>
              <a:off x="2616" y="2286"/>
              <a:ext cx="212" cy="0"/>
            </a:xfrm>
            <a:prstGeom prst="line">
              <a:avLst/>
            </a:prstGeom>
            <a:noFill/>
            <a:ln w="12700">
              <a:solidFill>
                <a:schemeClr val="tx1"/>
              </a:solidFill>
              <a:round/>
              <a:headEnd/>
              <a:tailEnd/>
            </a:ln>
          </p:spPr>
          <p:txBody>
            <a:bodyPr wrap="none" anchor="ctr"/>
            <a:lstStyle/>
            <a:p>
              <a:endParaRPr lang="en-GB"/>
            </a:p>
          </p:txBody>
        </p:sp>
        <p:sp>
          <p:nvSpPr>
            <p:cNvPr id="15382" name="Line 20"/>
            <p:cNvSpPr>
              <a:spLocks noChangeShapeType="1"/>
            </p:cNvSpPr>
            <p:nvPr/>
          </p:nvSpPr>
          <p:spPr bwMode="auto">
            <a:xfrm>
              <a:off x="3199" y="1792"/>
              <a:ext cx="133" cy="0"/>
            </a:xfrm>
            <a:prstGeom prst="line">
              <a:avLst/>
            </a:prstGeom>
            <a:noFill/>
            <a:ln w="12700">
              <a:solidFill>
                <a:schemeClr val="tx1"/>
              </a:solidFill>
              <a:round/>
              <a:headEnd/>
              <a:tailEnd/>
            </a:ln>
          </p:spPr>
          <p:txBody>
            <a:bodyPr wrap="none" anchor="ctr"/>
            <a:lstStyle/>
            <a:p>
              <a:endParaRPr lang="en-GB"/>
            </a:p>
          </p:txBody>
        </p:sp>
        <p:sp>
          <p:nvSpPr>
            <p:cNvPr id="15383" name="Line 21"/>
            <p:cNvSpPr>
              <a:spLocks noChangeShapeType="1"/>
            </p:cNvSpPr>
            <p:nvPr/>
          </p:nvSpPr>
          <p:spPr bwMode="auto">
            <a:xfrm>
              <a:off x="3199" y="2129"/>
              <a:ext cx="133" cy="0"/>
            </a:xfrm>
            <a:prstGeom prst="line">
              <a:avLst/>
            </a:prstGeom>
            <a:noFill/>
            <a:ln w="12700">
              <a:solidFill>
                <a:schemeClr val="tx1"/>
              </a:solidFill>
              <a:round/>
              <a:headEnd/>
              <a:tailEnd/>
            </a:ln>
          </p:spPr>
          <p:txBody>
            <a:bodyPr wrap="none" anchor="ctr"/>
            <a:lstStyle/>
            <a:p>
              <a:endParaRPr lang="en-GB"/>
            </a:p>
          </p:txBody>
        </p:sp>
        <p:sp>
          <p:nvSpPr>
            <p:cNvPr id="15384" name="Line 22"/>
            <p:cNvSpPr>
              <a:spLocks noChangeShapeType="1"/>
            </p:cNvSpPr>
            <p:nvPr/>
          </p:nvSpPr>
          <p:spPr bwMode="auto">
            <a:xfrm>
              <a:off x="3199" y="2612"/>
              <a:ext cx="133" cy="0"/>
            </a:xfrm>
            <a:prstGeom prst="line">
              <a:avLst/>
            </a:prstGeom>
            <a:noFill/>
            <a:ln w="12700">
              <a:solidFill>
                <a:schemeClr val="tx1"/>
              </a:solidFill>
              <a:round/>
              <a:headEnd/>
              <a:tailEnd/>
            </a:ln>
          </p:spPr>
          <p:txBody>
            <a:bodyPr wrap="none" anchor="ctr"/>
            <a:lstStyle/>
            <a:p>
              <a:endParaRPr lang="en-GB"/>
            </a:p>
          </p:txBody>
        </p:sp>
        <p:sp>
          <p:nvSpPr>
            <p:cNvPr id="15385" name="Line 23"/>
            <p:cNvSpPr>
              <a:spLocks noChangeShapeType="1"/>
            </p:cNvSpPr>
            <p:nvPr/>
          </p:nvSpPr>
          <p:spPr bwMode="auto">
            <a:xfrm>
              <a:off x="3345" y="1808"/>
              <a:ext cx="0" cy="799"/>
            </a:xfrm>
            <a:prstGeom prst="line">
              <a:avLst/>
            </a:prstGeom>
            <a:noFill/>
            <a:ln w="12700">
              <a:solidFill>
                <a:schemeClr val="tx1"/>
              </a:solidFill>
              <a:round/>
              <a:headEnd/>
              <a:tailEnd/>
            </a:ln>
          </p:spPr>
          <p:txBody>
            <a:bodyPr wrap="none" anchor="ctr"/>
            <a:lstStyle/>
            <a:p>
              <a:endParaRPr lang="en-GB"/>
            </a:p>
          </p:txBody>
        </p:sp>
        <p:sp>
          <p:nvSpPr>
            <p:cNvPr id="15386" name="Line 24"/>
            <p:cNvSpPr>
              <a:spLocks noChangeShapeType="1"/>
            </p:cNvSpPr>
            <p:nvPr/>
          </p:nvSpPr>
          <p:spPr bwMode="auto">
            <a:xfrm>
              <a:off x="3367" y="2297"/>
              <a:ext cx="619" cy="0"/>
            </a:xfrm>
            <a:prstGeom prst="line">
              <a:avLst/>
            </a:prstGeom>
            <a:noFill/>
            <a:ln w="12700">
              <a:solidFill>
                <a:schemeClr val="tx1"/>
              </a:solidFill>
              <a:round/>
              <a:headEnd/>
              <a:tailEnd type="triangle" w="med" len="med"/>
            </a:ln>
          </p:spPr>
          <p:txBody>
            <a:bodyPr wrap="none" anchor="ctr"/>
            <a:lstStyle/>
            <a:p>
              <a:endParaRPr lang="en-GB"/>
            </a:p>
          </p:txBody>
        </p:sp>
        <p:sp>
          <p:nvSpPr>
            <p:cNvPr id="15387" name="Rectangle 25"/>
            <p:cNvSpPr>
              <a:spLocks noChangeArrowheads="1"/>
            </p:cNvSpPr>
            <p:nvPr/>
          </p:nvSpPr>
          <p:spPr bwMode="auto">
            <a:xfrm>
              <a:off x="2982" y="1654"/>
              <a:ext cx="170" cy="190"/>
            </a:xfrm>
            <a:prstGeom prst="rect">
              <a:avLst/>
            </a:prstGeom>
            <a:noFill/>
            <a:ln w="12700">
              <a:noFill/>
              <a:miter lim="800000"/>
              <a:headEnd/>
              <a:tailEnd/>
            </a:ln>
          </p:spPr>
          <p:txBody>
            <a:bodyPr wrap="none" lIns="90488" tIns="44450" rIns="90488" bIns="44450">
              <a:spAutoFit/>
            </a:bodyPr>
            <a:lstStyle/>
            <a:p>
              <a:pPr eaLnBrk="0" hangingPunct="0"/>
              <a:r>
                <a:rPr lang="en-US" sz="1400"/>
                <a:t>1</a:t>
              </a:r>
            </a:p>
          </p:txBody>
        </p:sp>
        <p:sp>
          <p:nvSpPr>
            <p:cNvPr id="15388" name="Rectangle 26"/>
            <p:cNvSpPr>
              <a:spLocks noChangeArrowheads="1"/>
            </p:cNvSpPr>
            <p:nvPr/>
          </p:nvSpPr>
          <p:spPr bwMode="auto">
            <a:xfrm>
              <a:off x="2990" y="1980"/>
              <a:ext cx="170" cy="190"/>
            </a:xfrm>
            <a:prstGeom prst="rect">
              <a:avLst/>
            </a:prstGeom>
            <a:noFill/>
            <a:ln w="12700">
              <a:noFill/>
              <a:miter lim="800000"/>
              <a:headEnd/>
              <a:tailEnd/>
            </a:ln>
          </p:spPr>
          <p:txBody>
            <a:bodyPr wrap="none" lIns="90488" tIns="44450" rIns="90488" bIns="44450">
              <a:spAutoFit/>
            </a:bodyPr>
            <a:lstStyle/>
            <a:p>
              <a:pPr eaLnBrk="0" hangingPunct="0"/>
              <a:r>
                <a:rPr lang="en-US" sz="1400"/>
                <a:t>2</a:t>
              </a:r>
            </a:p>
          </p:txBody>
        </p:sp>
        <p:sp>
          <p:nvSpPr>
            <p:cNvPr id="15389" name="Rectangle 27"/>
            <p:cNvSpPr>
              <a:spLocks noChangeArrowheads="1"/>
            </p:cNvSpPr>
            <p:nvPr/>
          </p:nvSpPr>
          <p:spPr bwMode="auto">
            <a:xfrm>
              <a:off x="2990" y="2464"/>
              <a:ext cx="164" cy="190"/>
            </a:xfrm>
            <a:prstGeom prst="rect">
              <a:avLst/>
            </a:prstGeom>
            <a:noFill/>
            <a:ln w="12700">
              <a:noFill/>
              <a:miter lim="800000"/>
              <a:headEnd/>
              <a:tailEnd/>
            </a:ln>
          </p:spPr>
          <p:txBody>
            <a:bodyPr wrap="none" lIns="90488" tIns="44450" rIns="90488" bIns="44450">
              <a:spAutoFit/>
            </a:bodyPr>
            <a:lstStyle/>
            <a:p>
              <a:pPr eaLnBrk="0" hangingPunct="0"/>
              <a:r>
                <a:rPr lang="en-US" sz="1400" i="1"/>
                <a:t>c</a:t>
              </a:r>
              <a:endParaRPr lang="en-US" sz="1400"/>
            </a:p>
          </p:txBody>
        </p:sp>
        <p:sp>
          <p:nvSpPr>
            <p:cNvPr id="15390" name="Line 28"/>
            <p:cNvSpPr>
              <a:spLocks noChangeShapeType="1"/>
            </p:cNvSpPr>
            <p:nvPr/>
          </p:nvSpPr>
          <p:spPr bwMode="auto">
            <a:xfrm>
              <a:off x="371" y="2276"/>
              <a:ext cx="495" cy="0"/>
            </a:xfrm>
            <a:prstGeom prst="line">
              <a:avLst/>
            </a:prstGeom>
            <a:noFill/>
            <a:ln w="12700">
              <a:solidFill>
                <a:schemeClr val="tx1"/>
              </a:solidFill>
              <a:round/>
              <a:headEnd/>
              <a:tailEnd type="triangle" w="med" len="med"/>
            </a:ln>
          </p:spPr>
          <p:txBody>
            <a:bodyPr wrap="none" anchor="ctr"/>
            <a:lstStyle/>
            <a:p>
              <a:endParaRPr lang="en-GB"/>
            </a:p>
          </p:txBody>
        </p:sp>
        <p:sp>
          <p:nvSpPr>
            <p:cNvPr id="15391" name="Line 29"/>
            <p:cNvSpPr>
              <a:spLocks noChangeShapeType="1"/>
            </p:cNvSpPr>
            <p:nvPr/>
          </p:nvSpPr>
          <p:spPr bwMode="auto">
            <a:xfrm>
              <a:off x="932" y="2313"/>
              <a:ext cx="0" cy="588"/>
            </a:xfrm>
            <a:prstGeom prst="line">
              <a:avLst/>
            </a:prstGeom>
            <a:noFill/>
            <a:ln w="12700">
              <a:solidFill>
                <a:schemeClr val="tx1"/>
              </a:solidFill>
              <a:round/>
              <a:headEnd/>
              <a:tailEnd type="triangle" w="med" len="med"/>
            </a:ln>
          </p:spPr>
          <p:txBody>
            <a:bodyPr wrap="none" anchor="ctr"/>
            <a:lstStyle/>
            <a:p>
              <a:endParaRPr lang="en-GB"/>
            </a:p>
          </p:txBody>
        </p:sp>
        <p:sp>
          <p:nvSpPr>
            <p:cNvPr id="15392" name="Line 30"/>
            <p:cNvSpPr>
              <a:spLocks noChangeShapeType="1"/>
            </p:cNvSpPr>
            <p:nvPr/>
          </p:nvSpPr>
          <p:spPr bwMode="auto">
            <a:xfrm>
              <a:off x="1078" y="2276"/>
              <a:ext cx="742" cy="0"/>
            </a:xfrm>
            <a:prstGeom prst="line">
              <a:avLst/>
            </a:prstGeom>
            <a:noFill/>
            <a:ln w="12700">
              <a:solidFill>
                <a:schemeClr val="tx1"/>
              </a:solidFill>
              <a:round/>
              <a:headEnd/>
              <a:tailEnd type="triangle" w="med" len="med"/>
            </a:ln>
          </p:spPr>
          <p:txBody>
            <a:bodyPr wrap="none" anchor="ctr"/>
            <a:lstStyle/>
            <a:p>
              <a:endParaRPr lang="en-GB"/>
            </a:p>
          </p:txBody>
        </p:sp>
        <p:sp>
          <p:nvSpPr>
            <p:cNvPr id="15393" name="Rectangle 32"/>
            <p:cNvSpPr>
              <a:spLocks noChangeArrowheads="1"/>
            </p:cNvSpPr>
            <p:nvPr/>
          </p:nvSpPr>
          <p:spPr bwMode="auto">
            <a:xfrm>
              <a:off x="2973" y="2712"/>
              <a:ext cx="221" cy="248"/>
            </a:xfrm>
            <a:prstGeom prst="rect">
              <a:avLst/>
            </a:prstGeom>
            <a:noFill/>
            <a:ln w="12700">
              <a:noFill/>
              <a:miter lim="800000"/>
              <a:headEnd/>
              <a:tailEnd/>
            </a:ln>
          </p:spPr>
          <p:txBody>
            <a:bodyPr wrap="none" lIns="90488" tIns="44450" rIns="90488" bIns="44450">
              <a:spAutoFit/>
            </a:bodyPr>
            <a:lstStyle/>
            <a:p>
              <a:pPr eaLnBrk="0" hangingPunct="0"/>
              <a:r>
                <a:rPr lang="en-US" sz="2000" i="1"/>
                <a:t>X</a:t>
              </a:r>
            </a:p>
          </p:txBody>
        </p:sp>
        <p:sp>
          <p:nvSpPr>
            <p:cNvPr id="15394" name="Rectangle 33"/>
            <p:cNvSpPr>
              <a:spLocks noChangeArrowheads="1"/>
            </p:cNvSpPr>
            <p:nvPr/>
          </p:nvSpPr>
          <p:spPr bwMode="auto">
            <a:xfrm>
              <a:off x="1947" y="1555"/>
              <a:ext cx="432" cy="248"/>
            </a:xfrm>
            <a:prstGeom prst="rect">
              <a:avLst/>
            </a:prstGeom>
            <a:noFill/>
            <a:ln w="12700">
              <a:noFill/>
              <a:miter lim="800000"/>
              <a:headEnd/>
              <a:tailEnd/>
            </a:ln>
          </p:spPr>
          <p:txBody>
            <a:bodyPr wrap="none" lIns="90488" tIns="44450" rIns="90488" bIns="44450">
              <a:spAutoFit/>
            </a:bodyPr>
            <a:lstStyle/>
            <a:p>
              <a:pPr eaLnBrk="0" hangingPunct="0"/>
              <a:r>
                <a:rPr lang="en-US" sz="2000" i="1"/>
                <a:t>N</a:t>
              </a:r>
              <a:r>
                <a:rPr lang="en-US" sz="2000" i="1" baseline="-25000"/>
                <a:t>q</a:t>
              </a:r>
              <a:r>
                <a:rPr lang="en-US" sz="2000" i="1"/>
                <a:t>(t)</a:t>
              </a:r>
              <a:endParaRPr lang="en-US" sz="2000"/>
            </a:p>
          </p:txBody>
        </p:sp>
        <p:sp>
          <p:nvSpPr>
            <p:cNvPr id="15395" name="Rectangle 34"/>
            <p:cNvSpPr>
              <a:spLocks noChangeArrowheads="1"/>
            </p:cNvSpPr>
            <p:nvPr/>
          </p:nvSpPr>
          <p:spPr bwMode="auto">
            <a:xfrm>
              <a:off x="2867" y="1356"/>
              <a:ext cx="420" cy="248"/>
            </a:xfrm>
            <a:prstGeom prst="rect">
              <a:avLst/>
            </a:prstGeom>
            <a:noFill/>
            <a:ln w="12700">
              <a:noFill/>
              <a:miter lim="800000"/>
              <a:headEnd/>
              <a:tailEnd/>
            </a:ln>
          </p:spPr>
          <p:txBody>
            <a:bodyPr wrap="none" lIns="90488" tIns="44450" rIns="90488" bIns="44450">
              <a:spAutoFit/>
            </a:bodyPr>
            <a:lstStyle/>
            <a:p>
              <a:pPr eaLnBrk="0" hangingPunct="0"/>
              <a:r>
                <a:rPr lang="en-US" sz="2000" i="1"/>
                <a:t>N</a:t>
              </a:r>
              <a:r>
                <a:rPr lang="en-US" sz="2000" i="1" baseline="-25000"/>
                <a:t>s</a:t>
              </a:r>
              <a:r>
                <a:rPr lang="en-US" sz="2000" i="1"/>
                <a:t>(t)</a:t>
              </a:r>
            </a:p>
          </p:txBody>
        </p:sp>
        <p:sp>
          <p:nvSpPr>
            <p:cNvPr id="15396" name="Rectangle 35"/>
            <p:cNvSpPr>
              <a:spLocks noChangeArrowheads="1"/>
            </p:cNvSpPr>
            <p:nvPr/>
          </p:nvSpPr>
          <p:spPr bwMode="auto">
            <a:xfrm>
              <a:off x="1841" y="1082"/>
              <a:ext cx="1386" cy="248"/>
            </a:xfrm>
            <a:prstGeom prst="rect">
              <a:avLst/>
            </a:prstGeom>
            <a:noFill/>
            <a:ln w="12700">
              <a:noFill/>
              <a:miter lim="800000"/>
              <a:headEnd/>
              <a:tailEnd/>
            </a:ln>
          </p:spPr>
          <p:txBody>
            <a:bodyPr wrap="none" lIns="90488" tIns="44450" rIns="90488" bIns="44450">
              <a:spAutoFit/>
            </a:bodyPr>
            <a:lstStyle/>
            <a:p>
              <a:pPr eaLnBrk="0" hangingPunct="0"/>
              <a:r>
                <a:rPr lang="en-US" sz="2000" i="1"/>
                <a:t>N(t) = N</a:t>
              </a:r>
              <a:r>
                <a:rPr lang="en-US" sz="2000" i="1" baseline="-25000"/>
                <a:t>q</a:t>
              </a:r>
              <a:r>
                <a:rPr lang="en-US" sz="2000" i="1"/>
                <a:t>(t) + N</a:t>
              </a:r>
              <a:r>
                <a:rPr lang="en-US" sz="2000" i="1" baseline="-25000"/>
                <a:t>s</a:t>
              </a:r>
              <a:r>
                <a:rPr lang="en-US" sz="2000" i="1"/>
                <a:t>(t)</a:t>
              </a:r>
              <a:r>
                <a:rPr lang="en-US" sz="2000"/>
                <a:t> </a:t>
              </a:r>
            </a:p>
          </p:txBody>
        </p:sp>
        <p:sp>
          <p:nvSpPr>
            <p:cNvPr id="15397" name="Line 36"/>
            <p:cNvSpPr>
              <a:spLocks noChangeShapeType="1"/>
            </p:cNvSpPr>
            <p:nvPr/>
          </p:nvSpPr>
          <p:spPr bwMode="auto">
            <a:xfrm>
              <a:off x="1573" y="1235"/>
              <a:ext cx="230" cy="0"/>
            </a:xfrm>
            <a:prstGeom prst="line">
              <a:avLst/>
            </a:prstGeom>
            <a:noFill/>
            <a:ln w="12700">
              <a:solidFill>
                <a:schemeClr val="tx1"/>
              </a:solidFill>
              <a:round/>
              <a:headEnd type="triangle" w="med" len="med"/>
              <a:tailEnd/>
            </a:ln>
          </p:spPr>
          <p:txBody>
            <a:bodyPr wrap="none" anchor="ctr"/>
            <a:lstStyle/>
            <a:p>
              <a:endParaRPr lang="en-GB"/>
            </a:p>
          </p:txBody>
        </p:sp>
        <p:sp>
          <p:nvSpPr>
            <p:cNvPr id="15398" name="Line 37"/>
            <p:cNvSpPr>
              <a:spLocks noChangeShapeType="1"/>
            </p:cNvSpPr>
            <p:nvPr/>
          </p:nvSpPr>
          <p:spPr bwMode="auto">
            <a:xfrm>
              <a:off x="3367" y="1245"/>
              <a:ext cx="274" cy="0"/>
            </a:xfrm>
            <a:prstGeom prst="line">
              <a:avLst/>
            </a:prstGeom>
            <a:noFill/>
            <a:ln w="12700">
              <a:solidFill>
                <a:schemeClr val="tx1"/>
              </a:solidFill>
              <a:round/>
              <a:headEnd/>
              <a:tailEnd type="triangle" w="med" len="med"/>
            </a:ln>
          </p:spPr>
          <p:txBody>
            <a:bodyPr wrap="none" anchor="ctr"/>
            <a:lstStyle/>
            <a:p>
              <a:endParaRPr lang="en-GB"/>
            </a:p>
          </p:txBody>
        </p:sp>
        <p:sp>
          <p:nvSpPr>
            <p:cNvPr id="15399" name="Rectangle 38"/>
            <p:cNvSpPr>
              <a:spLocks noChangeArrowheads="1"/>
            </p:cNvSpPr>
            <p:nvPr/>
          </p:nvSpPr>
          <p:spPr bwMode="auto">
            <a:xfrm>
              <a:off x="2009" y="2975"/>
              <a:ext cx="803" cy="248"/>
            </a:xfrm>
            <a:prstGeom prst="rect">
              <a:avLst/>
            </a:prstGeom>
            <a:noFill/>
            <a:ln w="12700">
              <a:noFill/>
              <a:miter lim="800000"/>
              <a:headEnd/>
              <a:tailEnd/>
            </a:ln>
          </p:spPr>
          <p:txBody>
            <a:bodyPr wrap="none" lIns="90488" tIns="44450" rIns="90488" bIns="44450">
              <a:spAutoFit/>
            </a:bodyPr>
            <a:lstStyle/>
            <a:p>
              <a:pPr eaLnBrk="0" hangingPunct="0"/>
              <a:r>
                <a:rPr lang="en-US" sz="2000" i="1"/>
                <a:t>T = W + X</a:t>
              </a:r>
            </a:p>
          </p:txBody>
        </p:sp>
        <p:sp>
          <p:nvSpPr>
            <p:cNvPr id="15400" name="Line 39"/>
            <p:cNvSpPr>
              <a:spLocks noChangeShapeType="1"/>
            </p:cNvSpPr>
            <p:nvPr/>
          </p:nvSpPr>
          <p:spPr bwMode="auto">
            <a:xfrm>
              <a:off x="1652" y="3122"/>
              <a:ext cx="327" cy="0"/>
            </a:xfrm>
            <a:prstGeom prst="line">
              <a:avLst/>
            </a:prstGeom>
            <a:noFill/>
            <a:ln w="12700">
              <a:solidFill>
                <a:schemeClr val="tx1"/>
              </a:solidFill>
              <a:round/>
              <a:headEnd type="triangle" w="med" len="med"/>
              <a:tailEnd/>
            </a:ln>
          </p:spPr>
          <p:txBody>
            <a:bodyPr wrap="none" anchor="ctr"/>
            <a:lstStyle/>
            <a:p>
              <a:endParaRPr lang="en-GB"/>
            </a:p>
          </p:txBody>
        </p:sp>
        <p:sp>
          <p:nvSpPr>
            <p:cNvPr id="15401" name="Line 40"/>
            <p:cNvSpPr>
              <a:spLocks noChangeShapeType="1"/>
            </p:cNvSpPr>
            <p:nvPr/>
          </p:nvSpPr>
          <p:spPr bwMode="auto">
            <a:xfrm>
              <a:off x="2947" y="3138"/>
              <a:ext cx="442" cy="0"/>
            </a:xfrm>
            <a:prstGeom prst="line">
              <a:avLst/>
            </a:prstGeom>
            <a:noFill/>
            <a:ln w="12700">
              <a:solidFill>
                <a:schemeClr val="tx1"/>
              </a:solidFill>
              <a:round/>
              <a:headEnd/>
              <a:tailEnd type="triangle" w="med" len="med"/>
            </a:ln>
          </p:spPr>
          <p:txBody>
            <a:bodyPr wrap="none" anchor="ctr"/>
            <a:lstStyle/>
            <a:p>
              <a:endParaRPr lang="en-GB"/>
            </a:p>
          </p:txBody>
        </p:sp>
        <p:sp>
          <p:nvSpPr>
            <p:cNvPr id="15402" name="Rectangle 41"/>
            <p:cNvSpPr>
              <a:spLocks noChangeArrowheads="1"/>
            </p:cNvSpPr>
            <p:nvPr/>
          </p:nvSpPr>
          <p:spPr bwMode="auto">
            <a:xfrm>
              <a:off x="2124" y="2596"/>
              <a:ext cx="256" cy="248"/>
            </a:xfrm>
            <a:prstGeom prst="rect">
              <a:avLst/>
            </a:prstGeom>
            <a:noFill/>
            <a:ln w="12700">
              <a:noFill/>
              <a:miter lim="800000"/>
              <a:headEnd/>
              <a:tailEnd/>
            </a:ln>
          </p:spPr>
          <p:txBody>
            <a:bodyPr wrap="none" lIns="90488" tIns="44450" rIns="90488" bIns="44450">
              <a:spAutoFit/>
            </a:bodyPr>
            <a:lstStyle/>
            <a:p>
              <a:pPr eaLnBrk="0" hangingPunct="0"/>
              <a:r>
                <a:rPr lang="en-US" sz="2000" i="1"/>
                <a:t>W</a:t>
              </a:r>
            </a:p>
          </p:txBody>
        </p:sp>
        <p:sp>
          <p:nvSpPr>
            <p:cNvPr id="15403" name="Rectangle 42"/>
            <p:cNvSpPr>
              <a:spLocks noChangeArrowheads="1"/>
            </p:cNvSpPr>
            <p:nvPr/>
          </p:nvSpPr>
          <p:spPr bwMode="auto">
            <a:xfrm>
              <a:off x="745" y="2944"/>
              <a:ext cx="392" cy="248"/>
            </a:xfrm>
            <a:prstGeom prst="rect">
              <a:avLst/>
            </a:prstGeom>
            <a:noFill/>
            <a:ln w="12700">
              <a:noFill/>
              <a:miter lim="800000"/>
              <a:headEnd/>
              <a:tailEnd/>
            </a:ln>
          </p:spPr>
          <p:txBody>
            <a:bodyPr wrap="none" lIns="90488" tIns="44450" rIns="90488" bIns="44450">
              <a:spAutoFit/>
            </a:bodyPr>
            <a:lstStyle/>
            <a:p>
              <a:pPr eaLnBrk="0" hangingPunct="0"/>
              <a:r>
                <a:rPr lang="en-US" sz="2000">
                  <a:latin typeface="Symbol" pitchFamily="18" charset="2"/>
                </a:rPr>
                <a:t></a:t>
              </a:r>
              <a:r>
                <a:rPr lang="en-US" sz="2000" i="1">
                  <a:latin typeface="Symbol" pitchFamily="18" charset="2"/>
                </a:rPr>
                <a:t></a:t>
              </a:r>
              <a:r>
                <a:rPr lang="en-US" sz="2000" i="1"/>
                <a:t>P</a:t>
              </a:r>
              <a:r>
                <a:rPr lang="en-US" sz="2000" i="1" baseline="-25000"/>
                <a:t>b</a:t>
              </a:r>
              <a:endParaRPr lang="en-US" sz="2000" baseline="-25000"/>
            </a:p>
          </p:txBody>
        </p:sp>
        <p:sp>
          <p:nvSpPr>
            <p:cNvPr id="15404" name="Rectangle 43"/>
            <p:cNvSpPr>
              <a:spLocks noChangeArrowheads="1"/>
            </p:cNvSpPr>
            <p:nvPr/>
          </p:nvSpPr>
          <p:spPr bwMode="auto">
            <a:xfrm>
              <a:off x="144" y="2144"/>
              <a:ext cx="202" cy="248"/>
            </a:xfrm>
            <a:prstGeom prst="rect">
              <a:avLst/>
            </a:prstGeom>
            <a:noFill/>
            <a:ln w="12700">
              <a:noFill/>
              <a:miter lim="800000"/>
              <a:headEnd/>
              <a:tailEnd/>
            </a:ln>
          </p:spPr>
          <p:txBody>
            <a:bodyPr wrap="none" lIns="90488" tIns="44450" rIns="90488" bIns="44450">
              <a:spAutoFit/>
            </a:bodyPr>
            <a:lstStyle/>
            <a:p>
              <a:pPr eaLnBrk="0" hangingPunct="0"/>
              <a:r>
                <a:rPr lang="en-US" sz="2000">
                  <a:latin typeface="Symbol" pitchFamily="18" charset="2"/>
                </a:rPr>
                <a:t></a:t>
              </a:r>
            </a:p>
          </p:txBody>
        </p:sp>
        <p:sp>
          <p:nvSpPr>
            <p:cNvPr id="15405" name="Rectangle 44"/>
            <p:cNvSpPr>
              <a:spLocks noChangeArrowheads="1"/>
            </p:cNvSpPr>
            <p:nvPr/>
          </p:nvSpPr>
          <p:spPr bwMode="auto">
            <a:xfrm>
              <a:off x="904" y="1902"/>
              <a:ext cx="666" cy="248"/>
            </a:xfrm>
            <a:prstGeom prst="rect">
              <a:avLst/>
            </a:prstGeom>
            <a:noFill/>
            <a:ln w="12700">
              <a:noFill/>
              <a:miter lim="800000"/>
              <a:headEnd/>
              <a:tailEnd/>
            </a:ln>
          </p:spPr>
          <p:txBody>
            <a:bodyPr wrap="none" lIns="90488" tIns="44450" rIns="90488" bIns="44450">
              <a:spAutoFit/>
            </a:bodyPr>
            <a:lstStyle/>
            <a:p>
              <a:pPr eaLnBrk="0" hangingPunct="0"/>
              <a:r>
                <a:rPr lang="en-US" sz="2000">
                  <a:latin typeface="Symbol" pitchFamily="18" charset="2"/>
                </a:rPr>
                <a:t></a:t>
              </a:r>
              <a:r>
                <a:rPr lang="en-US" sz="2000" i="1"/>
                <a:t>P</a:t>
              </a:r>
              <a:r>
                <a:rPr lang="en-US" sz="2000" i="1" baseline="-25000"/>
                <a:t>b</a:t>
              </a:r>
              <a:r>
                <a:rPr lang="en-US" sz="2000"/>
                <a:t>)</a:t>
              </a:r>
            </a:p>
          </p:txBody>
        </p:sp>
        <p:sp>
          <p:nvSpPr>
            <p:cNvPr id="15406" name="Rectangle 45"/>
            <p:cNvSpPr>
              <a:spLocks noChangeArrowheads="1"/>
            </p:cNvSpPr>
            <p:nvPr/>
          </p:nvSpPr>
          <p:spPr bwMode="auto">
            <a:xfrm>
              <a:off x="3832" y="998"/>
              <a:ext cx="1814" cy="250"/>
            </a:xfrm>
            <a:prstGeom prst="rect">
              <a:avLst/>
            </a:prstGeom>
            <a:noFill/>
            <a:ln w="12700">
              <a:noFill/>
              <a:miter lim="800000"/>
              <a:headEnd/>
              <a:tailEnd/>
            </a:ln>
          </p:spPr>
          <p:txBody>
            <a:bodyPr wrap="none" lIns="90488" tIns="44450" rIns="90488" bIns="44450">
              <a:spAutoFit/>
            </a:bodyPr>
            <a:lstStyle/>
            <a:p>
              <a:pPr eaLnBrk="0" hangingPunct="0"/>
              <a:r>
                <a:rPr lang="en-US" sz="2000" i="1"/>
                <a:t>   N(t) </a:t>
              </a:r>
              <a:r>
                <a:rPr lang="en-US" sz="2000"/>
                <a:t>= number in system</a:t>
              </a:r>
            </a:p>
          </p:txBody>
        </p:sp>
        <p:sp>
          <p:nvSpPr>
            <p:cNvPr id="15407" name="Rectangle 46"/>
            <p:cNvSpPr>
              <a:spLocks noChangeArrowheads="1"/>
            </p:cNvSpPr>
            <p:nvPr/>
          </p:nvSpPr>
          <p:spPr bwMode="auto">
            <a:xfrm>
              <a:off x="3832" y="1303"/>
              <a:ext cx="1805" cy="250"/>
            </a:xfrm>
            <a:prstGeom prst="rect">
              <a:avLst/>
            </a:prstGeom>
            <a:noFill/>
            <a:ln w="12700">
              <a:noFill/>
              <a:miter lim="800000"/>
              <a:headEnd/>
              <a:tailEnd/>
            </a:ln>
          </p:spPr>
          <p:txBody>
            <a:bodyPr wrap="none" lIns="90488" tIns="44450" rIns="90488" bIns="44450">
              <a:spAutoFit/>
            </a:bodyPr>
            <a:lstStyle/>
            <a:p>
              <a:pPr eaLnBrk="0" hangingPunct="0"/>
              <a:r>
                <a:rPr lang="en-US" sz="2000" i="1">
                  <a:solidFill>
                    <a:srgbClr val="FFFF00"/>
                  </a:solidFill>
                </a:rPr>
                <a:t>*</a:t>
              </a:r>
              <a:r>
                <a:rPr lang="en-US" sz="2000" i="1"/>
                <a:t> N</a:t>
              </a:r>
              <a:r>
                <a:rPr lang="en-US" sz="2000" i="1" baseline="-25000"/>
                <a:t>q</a:t>
              </a:r>
              <a:r>
                <a:rPr lang="en-US" sz="2000" i="1"/>
                <a:t>(t) </a:t>
              </a:r>
              <a:r>
                <a:rPr lang="en-US" sz="2000"/>
                <a:t>= number in queue</a:t>
              </a:r>
            </a:p>
          </p:txBody>
        </p:sp>
        <p:sp>
          <p:nvSpPr>
            <p:cNvPr id="15408" name="Rectangle 47"/>
            <p:cNvSpPr>
              <a:spLocks noChangeArrowheads="1"/>
            </p:cNvSpPr>
            <p:nvPr/>
          </p:nvSpPr>
          <p:spPr bwMode="auto">
            <a:xfrm>
              <a:off x="3832" y="1650"/>
              <a:ext cx="1865" cy="250"/>
            </a:xfrm>
            <a:prstGeom prst="rect">
              <a:avLst/>
            </a:prstGeom>
            <a:noFill/>
            <a:ln w="12700">
              <a:noFill/>
              <a:miter lim="800000"/>
              <a:headEnd/>
              <a:tailEnd/>
            </a:ln>
          </p:spPr>
          <p:txBody>
            <a:bodyPr wrap="none" lIns="90488" tIns="44450" rIns="90488" bIns="44450">
              <a:spAutoFit/>
            </a:bodyPr>
            <a:lstStyle/>
            <a:p>
              <a:pPr eaLnBrk="0" hangingPunct="0"/>
              <a:r>
                <a:rPr lang="en-US" sz="2000" i="1">
                  <a:solidFill>
                    <a:srgbClr val="CC3399"/>
                  </a:solidFill>
                </a:rPr>
                <a:t>*</a:t>
              </a:r>
              <a:r>
                <a:rPr lang="en-US" sz="2000" i="1"/>
                <a:t> N</a:t>
              </a:r>
              <a:r>
                <a:rPr lang="en-US" sz="2000" i="1" baseline="-25000"/>
                <a:t>s</a:t>
              </a:r>
              <a:r>
                <a:rPr lang="en-US" sz="2000" i="1"/>
                <a:t>(t) </a:t>
              </a:r>
              <a:r>
                <a:rPr lang="en-US" sz="2000"/>
                <a:t>= number in service</a:t>
              </a:r>
            </a:p>
          </p:txBody>
        </p:sp>
        <p:sp>
          <p:nvSpPr>
            <p:cNvPr id="15409" name="Rectangle 48"/>
            <p:cNvSpPr>
              <a:spLocks noChangeArrowheads="1"/>
            </p:cNvSpPr>
            <p:nvPr/>
          </p:nvSpPr>
          <p:spPr bwMode="auto">
            <a:xfrm>
              <a:off x="3833" y="2418"/>
              <a:ext cx="1097" cy="248"/>
            </a:xfrm>
            <a:prstGeom prst="rect">
              <a:avLst/>
            </a:prstGeom>
            <a:noFill/>
            <a:ln w="12700">
              <a:noFill/>
              <a:miter lim="800000"/>
              <a:headEnd/>
              <a:tailEnd/>
            </a:ln>
          </p:spPr>
          <p:txBody>
            <a:bodyPr wrap="none" lIns="90488" tIns="44450" rIns="90488" bIns="44450">
              <a:spAutoFit/>
            </a:bodyPr>
            <a:lstStyle/>
            <a:p>
              <a:pPr eaLnBrk="0" hangingPunct="0"/>
              <a:r>
                <a:rPr lang="en-US" sz="2000" i="1"/>
                <a:t>T =</a:t>
              </a:r>
              <a:r>
                <a:rPr lang="en-US" sz="2000"/>
                <a:t> total delay</a:t>
              </a:r>
            </a:p>
          </p:txBody>
        </p:sp>
        <p:sp>
          <p:nvSpPr>
            <p:cNvPr id="15410" name="Rectangle 49"/>
            <p:cNvSpPr>
              <a:spLocks noChangeArrowheads="1"/>
            </p:cNvSpPr>
            <p:nvPr/>
          </p:nvSpPr>
          <p:spPr bwMode="auto">
            <a:xfrm>
              <a:off x="3833" y="2754"/>
              <a:ext cx="1274" cy="248"/>
            </a:xfrm>
            <a:prstGeom prst="rect">
              <a:avLst/>
            </a:prstGeom>
            <a:noFill/>
            <a:ln w="12700">
              <a:noFill/>
              <a:miter lim="800000"/>
              <a:headEnd/>
              <a:tailEnd/>
            </a:ln>
          </p:spPr>
          <p:txBody>
            <a:bodyPr wrap="none" lIns="90488" tIns="44450" rIns="90488" bIns="44450">
              <a:spAutoFit/>
            </a:bodyPr>
            <a:lstStyle/>
            <a:p>
              <a:pPr eaLnBrk="0" hangingPunct="0"/>
              <a:r>
                <a:rPr lang="en-US" sz="2000" i="1"/>
                <a:t>W =</a:t>
              </a:r>
              <a:r>
                <a:rPr lang="en-US" sz="2000"/>
                <a:t> waiting time</a:t>
              </a:r>
            </a:p>
          </p:txBody>
        </p:sp>
        <p:sp>
          <p:nvSpPr>
            <p:cNvPr id="15411" name="Rectangle 50"/>
            <p:cNvSpPr>
              <a:spLocks noChangeArrowheads="1"/>
            </p:cNvSpPr>
            <p:nvPr/>
          </p:nvSpPr>
          <p:spPr bwMode="auto">
            <a:xfrm>
              <a:off x="3833" y="3101"/>
              <a:ext cx="1203" cy="248"/>
            </a:xfrm>
            <a:prstGeom prst="rect">
              <a:avLst/>
            </a:prstGeom>
            <a:noFill/>
            <a:ln w="12700">
              <a:noFill/>
              <a:miter lim="800000"/>
              <a:headEnd/>
              <a:tailEnd/>
            </a:ln>
          </p:spPr>
          <p:txBody>
            <a:bodyPr wrap="none" lIns="90488" tIns="44450" rIns="90488" bIns="44450">
              <a:spAutoFit/>
            </a:bodyPr>
            <a:lstStyle/>
            <a:p>
              <a:pPr eaLnBrk="0" hangingPunct="0"/>
              <a:r>
                <a:rPr lang="en-US" sz="2000" i="1"/>
                <a:t>X =</a:t>
              </a:r>
              <a:r>
                <a:rPr lang="en-US" sz="2000"/>
                <a:t> service time</a:t>
              </a:r>
            </a:p>
          </p:txBody>
        </p:sp>
        <p:sp>
          <p:nvSpPr>
            <p:cNvPr id="15412" name="Text Box 51"/>
            <p:cNvSpPr txBox="1">
              <a:spLocks noChangeArrowheads="1"/>
            </p:cNvSpPr>
            <p:nvPr/>
          </p:nvSpPr>
          <p:spPr bwMode="auto">
            <a:xfrm rot="5400000">
              <a:off x="2947" y="2260"/>
              <a:ext cx="378" cy="231"/>
            </a:xfrm>
            <a:prstGeom prst="rect">
              <a:avLst/>
            </a:prstGeom>
            <a:noFill/>
            <a:ln w="12700">
              <a:noFill/>
              <a:miter lim="800000"/>
              <a:headEnd/>
              <a:tailEnd/>
            </a:ln>
          </p:spPr>
          <p:txBody>
            <a:bodyPr>
              <a:spAutoFit/>
            </a:bodyPr>
            <a:lstStyle/>
            <a:p>
              <a:pPr eaLnBrk="0" hangingPunct="0">
                <a:spcBef>
                  <a:spcPct val="50000"/>
                </a:spcBef>
              </a:pPr>
              <a:r>
                <a:rPr lang="en-US" sz="1800">
                  <a:sym typeface="Symbol" pitchFamily="18" charset="2"/>
                </a:rPr>
                <a:t></a:t>
              </a:r>
              <a:endParaRPr lang="en-US" sz="1800"/>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p:txBody>
          <a:bodyPr/>
          <a:lstStyle/>
          <a:p>
            <a:pPr algn="r"/>
            <a:r>
              <a:rPr lang="en-GB" smtClean="0"/>
              <a:t>Thank 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GB" smtClean="0"/>
              <a:t>Queueing</a:t>
            </a:r>
          </a:p>
        </p:txBody>
      </p:sp>
      <p:sp>
        <p:nvSpPr>
          <p:cNvPr id="7171" name="Rectangle 3"/>
          <p:cNvSpPr>
            <a:spLocks noGrp="1" noChangeArrowheads="1"/>
          </p:cNvSpPr>
          <p:nvPr>
            <p:ph type="body" idx="1"/>
          </p:nvPr>
        </p:nvSpPr>
        <p:spPr/>
        <p:txBody>
          <a:bodyPr/>
          <a:lstStyle/>
          <a:p>
            <a:pPr>
              <a:buFontTx/>
              <a:buNone/>
            </a:pPr>
            <a:endParaRPr lang="en-GB" smtClean="0"/>
          </a:p>
          <a:p>
            <a:pPr>
              <a:buFontTx/>
              <a:buNone/>
            </a:pPr>
            <a:r>
              <a:rPr lang="en-GB" smtClean="0"/>
              <a:t>Source : A summary of Appendix A </a:t>
            </a:r>
          </a:p>
          <a:p>
            <a:pPr>
              <a:buFontTx/>
              <a:buNone/>
            </a:pPr>
            <a:endParaRPr lang="en-GB" smtClean="0"/>
          </a:p>
          <a:p>
            <a:r>
              <a:rPr lang="en-GB" smtClean="0"/>
              <a:t>Delay analysis and Little’s formula</a:t>
            </a:r>
          </a:p>
          <a:p>
            <a:endParaRPr lang="en-GB" smtClean="0"/>
          </a:p>
          <a:p>
            <a:r>
              <a:rPr lang="en-GB" smtClean="0"/>
              <a:t>Basic queueing models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GB" smtClean="0"/>
              <a:t>Delay Analysis</a:t>
            </a:r>
          </a:p>
        </p:txBody>
      </p:sp>
      <p:sp>
        <p:nvSpPr>
          <p:cNvPr id="8195" name="Rectangle 3"/>
          <p:cNvSpPr>
            <a:spLocks noGrp="1" noChangeArrowheads="1"/>
          </p:cNvSpPr>
          <p:nvPr>
            <p:ph type="body" idx="1"/>
          </p:nvPr>
        </p:nvSpPr>
        <p:spPr/>
        <p:txBody>
          <a:bodyPr/>
          <a:lstStyle/>
          <a:p>
            <a:r>
              <a:rPr lang="en-GB" smtClean="0"/>
              <a:t>A basic model for a delay/loss system</a:t>
            </a:r>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r>
              <a:rPr lang="en-GB" smtClean="0"/>
              <a:t>Time spent in system = T</a:t>
            </a:r>
          </a:p>
          <a:p>
            <a:r>
              <a:rPr lang="en-GB" smtClean="0"/>
              <a:t>No. customers in system = N(t)</a:t>
            </a:r>
          </a:p>
          <a:p>
            <a:r>
              <a:rPr lang="en-GB" smtClean="0"/>
              <a:t>Fraction of arriving customers that are lost or blocked = P</a:t>
            </a:r>
            <a:r>
              <a:rPr lang="en-GB" baseline="-25000" smtClean="0"/>
              <a:t>b</a:t>
            </a:r>
          </a:p>
          <a:p>
            <a:r>
              <a:rPr lang="en-GB" smtClean="0"/>
              <a:t>Long term arrival rate = </a:t>
            </a:r>
            <a:r>
              <a:rPr lang="en-GB" smtClean="0">
                <a:sym typeface="Symbol" pitchFamily="18" charset="2"/>
              </a:rPr>
              <a:t></a:t>
            </a:r>
            <a:endParaRPr lang="en-GB" smtClean="0"/>
          </a:p>
          <a:p>
            <a:r>
              <a:rPr lang="en-GB" smtClean="0"/>
              <a:t>Average no of messages/second that pass through = throughput</a:t>
            </a:r>
          </a:p>
        </p:txBody>
      </p:sp>
      <p:grpSp>
        <p:nvGrpSpPr>
          <p:cNvPr id="8196" name="Group 25"/>
          <p:cNvGrpSpPr>
            <a:grpSpLocks/>
          </p:cNvGrpSpPr>
          <p:nvPr/>
        </p:nvGrpSpPr>
        <p:grpSpPr bwMode="auto">
          <a:xfrm>
            <a:off x="671513" y="1447800"/>
            <a:ext cx="8080375" cy="2543175"/>
            <a:chOff x="423" y="1152"/>
            <a:chExt cx="5090" cy="1602"/>
          </a:xfrm>
        </p:grpSpPr>
        <p:sp>
          <p:nvSpPr>
            <p:cNvPr id="8197" name="Rectangle 15"/>
            <p:cNvSpPr>
              <a:spLocks noChangeArrowheads="1"/>
            </p:cNvSpPr>
            <p:nvPr/>
          </p:nvSpPr>
          <p:spPr bwMode="auto">
            <a:xfrm>
              <a:off x="1804" y="1152"/>
              <a:ext cx="2200" cy="1496"/>
            </a:xfrm>
            <a:prstGeom prst="rect">
              <a:avLst/>
            </a:prstGeom>
            <a:noFill/>
            <a:ln w="12700">
              <a:solidFill>
                <a:schemeClr val="tx1"/>
              </a:solidFill>
              <a:miter lim="800000"/>
              <a:headEnd/>
              <a:tailEnd/>
            </a:ln>
          </p:spPr>
          <p:txBody>
            <a:bodyPr wrap="none" anchor="ctr"/>
            <a:lstStyle/>
            <a:p>
              <a:endParaRPr lang="en-GB"/>
            </a:p>
          </p:txBody>
        </p:sp>
        <p:sp>
          <p:nvSpPr>
            <p:cNvPr id="8198" name="Line 16"/>
            <p:cNvSpPr>
              <a:spLocks noChangeShapeType="1"/>
            </p:cNvSpPr>
            <p:nvPr/>
          </p:nvSpPr>
          <p:spPr bwMode="auto">
            <a:xfrm>
              <a:off x="1128" y="1828"/>
              <a:ext cx="656" cy="0"/>
            </a:xfrm>
            <a:prstGeom prst="line">
              <a:avLst/>
            </a:prstGeom>
            <a:noFill/>
            <a:ln w="25400">
              <a:solidFill>
                <a:schemeClr val="tx1"/>
              </a:solidFill>
              <a:round/>
              <a:headEnd/>
              <a:tailEnd type="triangle" w="med" len="med"/>
            </a:ln>
          </p:spPr>
          <p:txBody>
            <a:bodyPr wrap="none" anchor="ctr"/>
            <a:lstStyle/>
            <a:p>
              <a:endParaRPr lang="en-GB"/>
            </a:p>
          </p:txBody>
        </p:sp>
        <p:sp>
          <p:nvSpPr>
            <p:cNvPr id="8199" name="Line 17"/>
            <p:cNvSpPr>
              <a:spLocks noChangeShapeType="1"/>
            </p:cNvSpPr>
            <p:nvPr/>
          </p:nvSpPr>
          <p:spPr bwMode="auto">
            <a:xfrm>
              <a:off x="4040" y="1852"/>
              <a:ext cx="656" cy="0"/>
            </a:xfrm>
            <a:prstGeom prst="line">
              <a:avLst/>
            </a:prstGeom>
            <a:noFill/>
            <a:ln w="25400">
              <a:solidFill>
                <a:schemeClr val="tx1"/>
              </a:solidFill>
              <a:round/>
              <a:headEnd/>
              <a:tailEnd type="triangle" w="med" len="med"/>
            </a:ln>
          </p:spPr>
          <p:txBody>
            <a:bodyPr wrap="none" anchor="ctr"/>
            <a:lstStyle/>
            <a:p>
              <a:endParaRPr lang="en-GB"/>
            </a:p>
          </p:txBody>
        </p:sp>
        <p:sp>
          <p:nvSpPr>
            <p:cNvPr id="8200" name="Rectangle 18"/>
            <p:cNvSpPr>
              <a:spLocks noChangeArrowheads="1"/>
            </p:cNvSpPr>
            <p:nvPr/>
          </p:nvSpPr>
          <p:spPr bwMode="auto">
            <a:xfrm>
              <a:off x="2455" y="1435"/>
              <a:ext cx="866" cy="767"/>
            </a:xfrm>
            <a:prstGeom prst="rect">
              <a:avLst/>
            </a:prstGeom>
            <a:noFill/>
            <a:ln w="12700">
              <a:noFill/>
              <a:miter lim="800000"/>
              <a:headEnd/>
              <a:tailEnd/>
            </a:ln>
          </p:spPr>
          <p:txBody>
            <a:bodyPr wrap="none" lIns="90488" tIns="44450" rIns="90488" bIns="44450">
              <a:spAutoFit/>
            </a:bodyPr>
            <a:lstStyle/>
            <a:p>
              <a:pPr algn="ctr" eaLnBrk="0" hangingPunct="0"/>
              <a:r>
                <a:rPr lang="en-US" sz="2000">
                  <a:latin typeface="Arial" charset="0"/>
                </a:rPr>
                <a:t>Delay box</a:t>
              </a:r>
              <a:r>
                <a:rPr lang="en-US" sz="1800">
                  <a:latin typeface="Arial" charset="0"/>
                </a:rPr>
                <a:t>:</a:t>
              </a:r>
            </a:p>
            <a:p>
              <a:pPr algn="ctr" eaLnBrk="0" hangingPunct="0"/>
              <a:r>
                <a:rPr lang="en-US" sz="1800">
                  <a:latin typeface="Arial" charset="0"/>
                </a:rPr>
                <a:t>Multiplexer,</a:t>
              </a:r>
            </a:p>
            <a:p>
              <a:pPr algn="ctr" eaLnBrk="0" hangingPunct="0"/>
              <a:r>
                <a:rPr lang="en-US" sz="1800">
                  <a:latin typeface="Arial" charset="0"/>
                </a:rPr>
                <a:t>switch, or</a:t>
              </a:r>
            </a:p>
            <a:p>
              <a:pPr algn="ctr" eaLnBrk="0" hangingPunct="0"/>
              <a:r>
                <a:rPr lang="en-US" sz="1800">
                  <a:latin typeface="Arial" charset="0"/>
                </a:rPr>
                <a:t>network</a:t>
              </a:r>
            </a:p>
          </p:txBody>
        </p:sp>
        <p:sp>
          <p:nvSpPr>
            <p:cNvPr id="8201" name="Rectangle 19"/>
            <p:cNvSpPr>
              <a:spLocks noChangeArrowheads="1"/>
            </p:cNvSpPr>
            <p:nvPr/>
          </p:nvSpPr>
          <p:spPr bwMode="auto">
            <a:xfrm>
              <a:off x="423" y="1456"/>
              <a:ext cx="738" cy="748"/>
            </a:xfrm>
            <a:prstGeom prst="rect">
              <a:avLst/>
            </a:prstGeom>
            <a:noFill/>
            <a:ln w="12700">
              <a:noFill/>
              <a:miter lim="800000"/>
              <a:headEnd/>
              <a:tailEnd/>
            </a:ln>
          </p:spPr>
          <p:txBody>
            <a:bodyPr wrap="none" lIns="90488" tIns="44450" rIns="90488" bIns="44450">
              <a:spAutoFit/>
            </a:bodyPr>
            <a:lstStyle/>
            <a:p>
              <a:pPr eaLnBrk="0" hangingPunct="0"/>
              <a:r>
                <a:rPr lang="en-US" sz="1800">
                  <a:latin typeface="Arial" charset="0"/>
                </a:rPr>
                <a:t>Message,</a:t>
              </a:r>
            </a:p>
            <a:p>
              <a:pPr eaLnBrk="0" hangingPunct="0"/>
              <a:r>
                <a:rPr lang="en-US" sz="1800">
                  <a:latin typeface="Arial" charset="0"/>
                </a:rPr>
                <a:t>packet,</a:t>
              </a:r>
            </a:p>
            <a:p>
              <a:pPr eaLnBrk="0" hangingPunct="0"/>
              <a:r>
                <a:rPr lang="en-US" sz="1800">
                  <a:latin typeface="Arial" charset="0"/>
                </a:rPr>
                <a:t>cell</a:t>
              </a:r>
            </a:p>
            <a:p>
              <a:pPr eaLnBrk="0" hangingPunct="0"/>
              <a:r>
                <a:rPr lang="en-US" sz="1800">
                  <a:latin typeface="Arial" charset="0"/>
                </a:rPr>
                <a:t>arrivals</a:t>
              </a:r>
            </a:p>
          </p:txBody>
        </p:sp>
        <p:sp>
          <p:nvSpPr>
            <p:cNvPr id="8202" name="Rectangle 20"/>
            <p:cNvSpPr>
              <a:spLocks noChangeArrowheads="1"/>
            </p:cNvSpPr>
            <p:nvPr/>
          </p:nvSpPr>
          <p:spPr bwMode="auto">
            <a:xfrm>
              <a:off x="4711" y="1456"/>
              <a:ext cx="802" cy="748"/>
            </a:xfrm>
            <a:prstGeom prst="rect">
              <a:avLst/>
            </a:prstGeom>
            <a:noFill/>
            <a:ln w="12700">
              <a:noFill/>
              <a:miter lim="800000"/>
              <a:headEnd/>
              <a:tailEnd/>
            </a:ln>
          </p:spPr>
          <p:txBody>
            <a:bodyPr wrap="none" lIns="90488" tIns="44450" rIns="90488" bIns="44450">
              <a:spAutoFit/>
            </a:bodyPr>
            <a:lstStyle/>
            <a:p>
              <a:pPr eaLnBrk="0" hangingPunct="0"/>
              <a:r>
                <a:rPr lang="en-US" sz="1800">
                  <a:latin typeface="Arial" charset="0"/>
                </a:rPr>
                <a:t>Message,</a:t>
              </a:r>
            </a:p>
            <a:p>
              <a:pPr eaLnBrk="0" hangingPunct="0"/>
              <a:r>
                <a:rPr lang="en-US" sz="1800">
                  <a:latin typeface="Arial" charset="0"/>
                </a:rPr>
                <a:t>packet,</a:t>
              </a:r>
            </a:p>
            <a:p>
              <a:pPr eaLnBrk="0" hangingPunct="0"/>
              <a:r>
                <a:rPr lang="en-US" sz="1800">
                  <a:latin typeface="Arial" charset="0"/>
                </a:rPr>
                <a:t>cell</a:t>
              </a:r>
            </a:p>
            <a:p>
              <a:pPr eaLnBrk="0" hangingPunct="0"/>
              <a:r>
                <a:rPr lang="en-US" sz="1800">
                  <a:latin typeface="Arial" charset="0"/>
                </a:rPr>
                <a:t>departures</a:t>
              </a:r>
            </a:p>
          </p:txBody>
        </p:sp>
        <p:sp>
          <p:nvSpPr>
            <p:cNvPr id="8203" name="Rectangle 21"/>
            <p:cNvSpPr>
              <a:spLocks noChangeArrowheads="1"/>
            </p:cNvSpPr>
            <p:nvPr/>
          </p:nvSpPr>
          <p:spPr bwMode="auto">
            <a:xfrm>
              <a:off x="2495" y="2304"/>
              <a:ext cx="778" cy="229"/>
            </a:xfrm>
            <a:prstGeom prst="rect">
              <a:avLst/>
            </a:prstGeom>
            <a:noFill/>
            <a:ln w="12700">
              <a:noFill/>
              <a:miter lim="800000"/>
              <a:headEnd/>
              <a:tailEnd/>
            </a:ln>
          </p:spPr>
          <p:txBody>
            <a:bodyPr wrap="none" lIns="90488" tIns="44450" rIns="90488" bIns="44450">
              <a:spAutoFit/>
            </a:bodyPr>
            <a:lstStyle/>
            <a:p>
              <a:pPr eaLnBrk="0" hangingPunct="0"/>
              <a:r>
                <a:rPr lang="en-US" sz="1800">
                  <a:latin typeface="Arial" charset="0"/>
                </a:rPr>
                <a:t>T seconds</a:t>
              </a:r>
            </a:p>
          </p:txBody>
        </p:sp>
        <p:sp>
          <p:nvSpPr>
            <p:cNvPr id="8204" name="Line 22"/>
            <p:cNvSpPr>
              <a:spLocks noChangeShapeType="1"/>
            </p:cNvSpPr>
            <p:nvPr/>
          </p:nvSpPr>
          <p:spPr bwMode="auto">
            <a:xfrm>
              <a:off x="1392" y="1840"/>
              <a:ext cx="0" cy="544"/>
            </a:xfrm>
            <a:prstGeom prst="line">
              <a:avLst/>
            </a:prstGeom>
            <a:noFill/>
            <a:ln w="12700">
              <a:solidFill>
                <a:schemeClr val="tx1"/>
              </a:solidFill>
              <a:round/>
              <a:headEnd/>
              <a:tailEnd type="triangle" w="med" len="med"/>
            </a:ln>
          </p:spPr>
          <p:txBody>
            <a:bodyPr wrap="none" anchor="ctr"/>
            <a:lstStyle/>
            <a:p>
              <a:endParaRPr lang="en-GB"/>
            </a:p>
          </p:txBody>
        </p:sp>
        <p:sp>
          <p:nvSpPr>
            <p:cNvPr id="8205" name="Rectangle 23"/>
            <p:cNvSpPr>
              <a:spLocks noChangeArrowheads="1"/>
            </p:cNvSpPr>
            <p:nvPr/>
          </p:nvSpPr>
          <p:spPr bwMode="auto">
            <a:xfrm>
              <a:off x="1023" y="2352"/>
              <a:ext cx="610" cy="402"/>
            </a:xfrm>
            <a:prstGeom prst="rect">
              <a:avLst/>
            </a:prstGeom>
            <a:noFill/>
            <a:ln w="12700">
              <a:noFill/>
              <a:miter lim="800000"/>
              <a:headEnd/>
              <a:tailEnd/>
            </a:ln>
          </p:spPr>
          <p:txBody>
            <a:bodyPr wrap="none" lIns="90488" tIns="44450" rIns="90488" bIns="44450">
              <a:spAutoFit/>
            </a:bodyPr>
            <a:lstStyle/>
            <a:p>
              <a:pPr eaLnBrk="0" hangingPunct="0"/>
              <a:r>
                <a:rPr lang="en-US" sz="1800">
                  <a:latin typeface="Arial" charset="0"/>
                </a:rPr>
                <a:t>Lost or</a:t>
              </a:r>
            </a:p>
            <a:p>
              <a:pPr eaLnBrk="0" hangingPunct="0"/>
              <a:r>
                <a:rPr lang="en-US" sz="1800">
                  <a:latin typeface="Arial" charset="0"/>
                </a:rPr>
                <a:t>blocked</a:t>
              </a: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Rectangle 2050"/>
          <p:cNvSpPr>
            <a:spLocks noGrp="1" noChangeArrowheads="1"/>
          </p:cNvSpPr>
          <p:nvPr>
            <p:ph type="title"/>
          </p:nvPr>
        </p:nvSpPr>
        <p:spPr/>
        <p:txBody>
          <a:bodyPr/>
          <a:lstStyle/>
          <a:p>
            <a:r>
              <a:rPr lang="en-GB" smtClean="0"/>
              <a:t>Key System Variables</a:t>
            </a:r>
          </a:p>
        </p:txBody>
      </p:sp>
      <p:sp>
        <p:nvSpPr>
          <p:cNvPr id="1030" name="Rectangle 2051"/>
          <p:cNvSpPr>
            <a:spLocks noGrp="1" noChangeArrowheads="1"/>
          </p:cNvSpPr>
          <p:nvPr>
            <p:ph type="body" idx="1"/>
          </p:nvPr>
        </p:nvSpPr>
        <p:spPr/>
        <p:txBody>
          <a:bodyPr/>
          <a:lstStyle/>
          <a:p>
            <a:r>
              <a:rPr lang="en-GB" smtClean="0"/>
              <a:t>From time 0 to time t:</a:t>
            </a:r>
          </a:p>
          <a:p>
            <a:pPr lvl="1"/>
            <a:r>
              <a:rPr lang="en-GB" smtClean="0"/>
              <a:t>Number of arrivals at the system: A(t)</a:t>
            </a:r>
          </a:p>
          <a:p>
            <a:pPr lvl="1"/>
            <a:r>
              <a:rPr lang="en-GB" smtClean="0"/>
              <a:t>Number of blocked customers: B(t)</a:t>
            </a:r>
          </a:p>
          <a:p>
            <a:pPr lvl="1"/>
            <a:r>
              <a:rPr lang="en-GB" smtClean="0"/>
              <a:t>Number of departed customers: D(t)</a:t>
            </a:r>
          </a:p>
          <a:p>
            <a:pPr lvl="1"/>
            <a:endParaRPr lang="en-GB" smtClean="0"/>
          </a:p>
          <a:p>
            <a:r>
              <a:rPr lang="en-GB" smtClean="0"/>
              <a:t>Number of customers in system at time t (assuming system was empty at t = 0):</a:t>
            </a:r>
          </a:p>
          <a:p>
            <a:endParaRPr lang="en-GB" smtClean="0"/>
          </a:p>
          <a:p>
            <a:r>
              <a:rPr lang="en-GB" smtClean="0"/>
              <a:t>Long term arrival rate is:</a:t>
            </a:r>
          </a:p>
          <a:p>
            <a:endParaRPr lang="en-GB" smtClean="0"/>
          </a:p>
          <a:p>
            <a:r>
              <a:rPr lang="en-GB" smtClean="0"/>
              <a:t>Throughput is:</a:t>
            </a:r>
          </a:p>
          <a:p>
            <a:endParaRPr lang="en-GB" smtClean="0"/>
          </a:p>
          <a:p>
            <a:r>
              <a:rPr lang="en-GB" smtClean="0"/>
              <a:t>Average system occupancy is E[N]</a:t>
            </a:r>
          </a:p>
          <a:p>
            <a:endParaRPr lang="en-GB" smtClean="0"/>
          </a:p>
        </p:txBody>
      </p:sp>
      <p:sp>
        <p:nvSpPr>
          <p:cNvPr id="1031" name="Rectangle 2057"/>
          <p:cNvSpPr>
            <a:spLocks noChangeArrowheads="1"/>
          </p:cNvSpPr>
          <p:nvPr/>
        </p:nvSpPr>
        <p:spPr bwMode="auto">
          <a:xfrm>
            <a:off x="3533775" y="3333750"/>
            <a:ext cx="9144000" cy="0"/>
          </a:xfrm>
          <a:prstGeom prst="rect">
            <a:avLst/>
          </a:prstGeom>
          <a:noFill/>
          <a:ln w="9525">
            <a:noFill/>
            <a:miter lim="800000"/>
            <a:headEnd/>
            <a:tailEnd/>
          </a:ln>
        </p:spPr>
        <p:txBody>
          <a:bodyPr>
            <a:spAutoFit/>
          </a:bodyPr>
          <a:lstStyle/>
          <a:p>
            <a:endParaRPr lang="en-GB"/>
          </a:p>
        </p:txBody>
      </p:sp>
      <p:graphicFrame>
        <p:nvGraphicFramePr>
          <p:cNvPr id="1026" name="Object 2"/>
          <p:cNvGraphicFramePr>
            <a:graphicFrameLocks noChangeAspect="1"/>
          </p:cNvGraphicFramePr>
          <p:nvPr/>
        </p:nvGraphicFramePr>
        <p:xfrm>
          <a:off x="2836863" y="3106738"/>
          <a:ext cx="4033837" cy="369887"/>
        </p:xfrm>
        <a:graphic>
          <a:graphicData uri="http://schemas.openxmlformats.org/presentationml/2006/ole">
            <p:oleObj spid="_x0000_s1026" r:id="rId3" imgW="2004389" imgH="262871" progId="Equation.3">
              <p:embed/>
            </p:oleObj>
          </a:graphicData>
        </a:graphic>
      </p:graphicFrame>
      <p:sp>
        <p:nvSpPr>
          <p:cNvPr id="1032" name="Rectangle 2059"/>
          <p:cNvSpPr>
            <a:spLocks noChangeArrowheads="1"/>
          </p:cNvSpPr>
          <p:nvPr/>
        </p:nvSpPr>
        <p:spPr bwMode="auto">
          <a:xfrm>
            <a:off x="3614738" y="3233738"/>
            <a:ext cx="9144000" cy="0"/>
          </a:xfrm>
          <a:prstGeom prst="rect">
            <a:avLst/>
          </a:prstGeom>
          <a:noFill/>
          <a:ln w="9525">
            <a:noFill/>
            <a:miter lim="800000"/>
            <a:headEnd/>
            <a:tailEnd/>
          </a:ln>
        </p:spPr>
        <p:txBody>
          <a:bodyPr>
            <a:spAutoFit/>
          </a:bodyPr>
          <a:lstStyle/>
          <a:p>
            <a:endParaRPr lang="en-GB"/>
          </a:p>
        </p:txBody>
      </p:sp>
      <p:graphicFrame>
        <p:nvGraphicFramePr>
          <p:cNvPr id="1027" name="Object 3"/>
          <p:cNvGraphicFramePr>
            <a:graphicFrameLocks noChangeAspect="1"/>
          </p:cNvGraphicFramePr>
          <p:nvPr/>
        </p:nvGraphicFramePr>
        <p:xfrm>
          <a:off x="3868738" y="3629025"/>
          <a:ext cx="3357562" cy="685800"/>
        </p:xfrm>
        <a:graphic>
          <a:graphicData uri="http://schemas.openxmlformats.org/presentationml/2006/ole">
            <p:oleObj spid="_x0000_s1027" r:id="rId4" imgW="1916868" imgH="393529" progId="Equation.3">
              <p:embed/>
            </p:oleObj>
          </a:graphicData>
        </a:graphic>
      </p:graphicFrame>
      <p:sp>
        <p:nvSpPr>
          <p:cNvPr id="1033" name="Rectangle 2061"/>
          <p:cNvSpPr>
            <a:spLocks noChangeArrowheads="1"/>
          </p:cNvSpPr>
          <p:nvPr/>
        </p:nvSpPr>
        <p:spPr bwMode="auto">
          <a:xfrm>
            <a:off x="3314700" y="3233738"/>
            <a:ext cx="9144000" cy="0"/>
          </a:xfrm>
          <a:prstGeom prst="rect">
            <a:avLst/>
          </a:prstGeom>
          <a:noFill/>
          <a:ln w="9525">
            <a:noFill/>
            <a:miter lim="800000"/>
            <a:headEnd/>
            <a:tailEnd/>
          </a:ln>
        </p:spPr>
        <p:txBody>
          <a:bodyPr>
            <a:spAutoFit/>
          </a:bodyPr>
          <a:lstStyle/>
          <a:p>
            <a:endParaRPr lang="en-GB"/>
          </a:p>
        </p:txBody>
      </p:sp>
      <p:graphicFrame>
        <p:nvGraphicFramePr>
          <p:cNvPr id="1028" name="Object 4"/>
          <p:cNvGraphicFramePr>
            <a:graphicFrameLocks noChangeAspect="1"/>
          </p:cNvGraphicFramePr>
          <p:nvPr/>
        </p:nvGraphicFramePr>
        <p:xfrm>
          <a:off x="2989263" y="4340225"/>
          <a:ext cx="4522787" cy="687388"/>
        </p:xfrm>
        <a:graphic>
          <a:graphicData uri="http://schemas.openxmlformats.org/presentationml/2006/ole">
            <p:oleObj spid="_x0000_s1028" name="Equation" r:id="rId5" imgW="2565360" imgH="393480" progId="Equation.3">
              <p:embed/>
            </p:oleObj>
          </a:graphicData>
        </a:graphic>
      </p:graphicFrame>
      <p:sp>
        <p:nvSpPr>
          <p:cNvPr id="1034" name="Rectangle 2063"/>
          <p:cNvSpPr>
            <a:spLocks noChangeArrowheads="1"/>
          </p:cNvSpPr>
          <p:nvPr/>
        </p:nvSpPr>
        <p:spPr bwMode="auto">
          <a:xfrm>
            <a:off x="3548063" y="3186113"/>
            <a:ext cx="9144000" cy="0"/>
          </a:xfrm>
          <a:prstGeom prst="rect">
            <a:avLst/>
          </a:prstGeom>
          <a:noFill/>
          <a:ln w="9525">
            <a:noFill/>
            <a:miter lim="800000"/>
            <a:headEnd/>
            <a:tailEnd/>
          </a:ln>
        </p:spPr>
        <p:txBody>
          <a:bodyPr>
            <a:spAutoFit/>
          </a:bodyPr>
          <a:lstStyle/>
          <a:p>
            <a:endParaRPr lang="en-GB"/>
          </a:p>
        </p:txBody>
      </p:sp>
      <p:sp>
        <p:nvSpPr>
          <p:cNvPr id="1035" name="Rectangle 2065"/>
          <p:cNvSpPr>
            <a:spLocks noChangeArrowheads="1"/>
          </p:cNvSpPr>
          <p:nvPr/>
        </p:nvSpPr>
        <p:spPr bwMode="auto">
          <a:xfrm>
            <a:off x="4148138" y="3219450"/>
            <a:ext cx="9144000" cy="0"/>
          </a:xfrm>
          <a:prstGeom prst="rect">
            <a:avLst/>
          </a:prstGeom>
          <a:noFill/>
          <a:ln w="9525">
            <a:noFill/>
            <a:miter lim="800000"/>
            <a:headEnd/>
            <a:tailEnd/>
          </a:ln>
        </p:spPr>
        <p:txBody>
          <a:bodyPr>
            <a:spAutoFit/>
          </a:bodyPr>
          <a:lstStyle/>
          <a:p>
            <a:endParaRPr lang="en-GB"/>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GB" smtClean="0"/>
              <a:t>Arrival Rates and Traffic Loads</a:t>
            </a:r>
          </a:p>
        </p:txBody>
      </p:sp>
      <p:grpSp>
        <p:nvGrpSpPr>
          <p:cNvPr id="9219" name="Group 109"/>
          <p:cNvGrpSpPr>
            <a:grpSpLocks/>
          </p:cNvGrpSpPr>
          <p:nvPr/>
        </p:nvGrpSpPr>
        <p:grpSpPr bwMode="auto">
          <a:xfrm>
            <a:off x="392113" y="838200"/>
            <a:ext cx="8320087" cy="5624513"/>
            <a:chOff x="247" y="528"/>
            <a:chExt cx="5241" cy="3543"/>
          </a:xfrm>
        </p:grpSpPr>
        <p:sp>
          <p:nvSpPr>
            <p:cNvPr id="9220" name="Rectangle 57"/>
            <p:cNvSpPr>
              <a:spLocks noChangeArrowheads="1"/>
            </p:cNvSpPr>
            <p:nvPr/>
          </p:nvSpPr>
          <p:spPr bwMode="auto">
            <a:xfrm>
              <a:off x="256" y="528"/>
              <a:ext cx="5232" cy="3543"/>
            </a:xfrm>
            <a:prstGeom prst="rect">
              <a:avLst/>
            </a:prstGeom>
            <a:noFill/>
            <a:ln w="12700">
              <a:noFill/>
              <a:miter lim="800000"/>
              <a:headEnd/>
              <a:tailEnd/>
            </a:ln>
          </p:spPr>
          <p:txBody>
            <a:bodyPr wrap="none" anchor="ctr"/>
            <a:lstStyle/>
            <a:p>
              <a:endParaRPr lang="en-GB"/>
            </a:p>
          </p:txBody>
        </p:sp>
        <p:sp>
          <p:nvSpPr>
            <p:cNvPr id="9221" name="AutoShape 58"/>
            <p:cNvSpPr>
              <a:spLocks noChangeArrowheads="1"/>
            </p:cNvSpPr>
            <p:nvPr/>
          </p:nvSpPr>
          <p:spPr bwMode="auto">
            <a:xfrm>
              <a:off x="1588" y="3699"/>
              <a:ext cx="2675" cy="224"/>
            </a:xfrm>
            <a:prstGeom prst="roundRect">
              <a:avLst>
                <a:gd name="adj" fmla="val 12495"/>
              </a:avLst>
            </a:prstGeom>
            <a:solidFill>
              <a:schemeClr val="hlink"/>
            </a:solidFill>
            <a:ln w="12700">
              <a:solidFill>
                <a:schemeClr val="tx1"/>
              </a:solidFill>
              <a:round/>
              <a:headEnd/>
              <a:tailEnd/>
            </a:ln>
          </p:spPr>
          <p:txBody>
            <a:bodyPr wrap="none" anchor="ctr"/>
            <a:lstStyle/>
            <a:p>
              <a:endParaRPr lang="en-GB"/>
            </a:p>
          </p:txBody>
        </p:sp>
        <p:sp>
          <p:nvSpPr>
            <p:cNvPr id="9222" name="Line 59"/>
            <p:cNvSpPr>
              <a:spLocks noChangeShapeType="1"/>
            </p:cNvSpPr>
            <p:nvPr/>
          </p:nvSpPr>
          <p:spPr bwMode="auto">
            <a:xfrm>
              <a:off x="992" y="715"/>
              <a:ext cx="0" cy="1440"/>
            </a:xfrm>
            <a:prstGeom prst="line">
              <a:avLst/>
            </a:prstGeom>
            <a:noFill/>
            <a:ln w="12700">
              <a:solidFill>
                <a:schemeClr val="tx1"/>
              </a:solidFill>
              <a:round/>
              <a:headEnd type="triangle" w="med" len="med"/>
              <a:tailEnd/>
            </a:ln>
          </p:spPr>
          <p:txBody>
            <a:bodyPr wrap="none" anchor="ctr"/>
            <a:lstStyle/>
            <a:p>
              <a:endParaRPr lang="en-GB"/>
            </a:p>
          </p:txBody>
        </p:sp>
        <p:sp>
          <p:nvSpPr>
            <p:cNvPr id="9223" name="Line 60"/>
            <p:cNvSpPr>
              <a:spLocks noChangeShapeType="1"/>
            </p:cNvSpPr>
            <p:nvPr/>
          </p:nvSpPr>
          <p:spPr bwMode="auto">
            <a:xfrm>
              <a:off x="996" y="2159"/>
              <a:ext cx="3904" cy="0"/>
            </a:xfrm>
            <a:prstGeom prst="line">
              <a:avLst/>
            </a:prstGeom>
            <a:noFill/>
            <a:ln w="12700">
              <a:solidFill>
                <a:schemeClr val="tx1"/>
              </a:solidFill>
              <a:round/>
              <a:headEnd/>
              <a:tailEnd type="triangle" w="med" len="med"/>
            </a:ln>
          </p:spPr>
          <p:txBody>
            <a:bodyPr wrap="none" anchor="ctr"/>
            <a:lstStyle/>
            <a:p>
              <a:endParaRPr lang="en-GB"/>
            </a:p>
          </p:txBody>
        </p:sp>
        <p:sp>
          <p:nvSpPr>
            <p:cNvPr id="9224" name="Rectangle 61"/>
            <p:cNvSpPr>
              <a:spLocks noChangeArrowheads="1"/>
            </p:cNvSpPr>
            <p:nvPr/>
          </p:nvSpPr>
          <p:spPr bwMode="auto">
            <a:xfrm>
              <a:off x="375" y="699"/>
              <a:ext cx="346" cy="229"/>
            </a:xfrm>
            <a:prstGeom prst="rect">
              <a:avLst/>
            </a:prstGeom>
            <a:noFill/>
            <a:ln w="12700">
              <a:noFill/>
              <a:miter lim="800000"/>
              <a:headEnd/>
              <a:tailEnd/>
            </a:ln>
          </p:spPr>
          <p:txBody>
            <a:bodyPr wrap="none" lIns="90488" tIns="44450" rIns="90488" bIns="44450">
              <a:spAutoFit/>
            </a:bodyPr>
            <a:lstStyle/>
            <a:p>
              <a:pPr eaLnBrk="0" hangingPunct="0"/>
              <a:r>
                <a:rPr lang="en-US" sz="1800" i="1">
                  <a:latin typeface="Arial" charset="0"/>
                </a:rPr>
                <a:t>A(t)</a:t>
              </a:r>
            </a:p>
          </p:txBody>
        </p:sp>
        <p:sp>
          <p:nvSpPr>
            <p:cNvPr id="9225" name="Rectangle 62"/>
            <p:cNvSpPr>
              <a:spLocks noChangeArrowheads="1"/>
            </p:cNvSpPr>
            <p:nvPr/>
          </p:nvSpPr>
          <p:spPr bwMode="auto">
            <a:xfrm>
              <a:off x="4967" y="1995"/>
              <a:ext cx="158" cy="248"/>
            </a:xfrm>
            <a:prstGeom prst="rect">
              <a:avLst/>
            </a:prstGeom>
            <a:noFill/>
            <a:ln w="12700">
              <a:noFill/>
              <a:miter lim="800000"/>
              <a:headEnd/>
              <a:tailEnd/>
            </a:ln>
          </p:spPr>
          <p:txBody>
            <a:bodyPr wrap="none" lIns="90488" tIns="44450" rIns="90488" bIns="44450">
              <a:spAutoFit/>
            </a:bodyPr>
            <a:lstStyle/>
            <a:p>
              <a:pPr eaLnBrk="0" hangingPunct="0"/>
              <a:r>
                <a:rPr lang="en-US" sz="2000" i="1">
                  <a:latin typeface="Arial" charset="0"/>
                </a:rPr>
                <a:t>t</a:t>
              </a:r>
              <a:endParaRPr lang="en-US" sz="2000">
                <a:latin typeface="Arial" charset="0"/>
              </a:endParaRPr>
            </a:p>
          </p:txBody>
        </p:sp>
        <p:sp>
          <p:nvSpPr>
            <p:cNvPr id="9226" name="Rectangle 63"/>
            <p:cNvSpPr>
              <a:spLocks noChangeArrowheads="1"/>
            </p:cNvSpPr>
            <p:nvPr/>
          </p:nvSpPr>
          <p:spPr bwMode="auto">
            <a:xfrm>
              <a:off x="895" y="2198"/>
              <a:ext cx="203" cy="248"/>
            </a:xfrm>
            <a:prstGeom prst="rect">
              <a:avLst/>
            </a:prstGeom>
            <a:noFill/>
            <a:ln w="12700">
              <a:noFill/>
              <a:miter lim="800000"/>
              <a:headEnd/>
              <a:tailEnd/>
            </a:ln>
          </p:spPr>
          <p:txBody>
            <a:bodyPr wrap="none" lIns="90488" tIns="44450" rIns="90488" bIns="44450">
              <a:spAutoFit/>
            </a:bodyPr>
            <a:lstStyle/>
            <a:p>
              <a:pPr eaLnBrk="0" hangingPunct="0"/>
              <a:r>
                <a:rPr lang="en-US" sz="2000">
                  <a:latin typeface="Arial" charset="0"/>
                </a:rPr>
                <a:t>0</a:t>
              </a:r>
            </a:p>
          </p:txBody>
        </p:sp>
        <p:sp>
          <p:nvSpPr>
            <p:cNvPr id="9227" name="Line 64"/>
            <p:cNvSpPr>
              <a:spLocks noChangeShapeType="1"/>
            </p:cNvSpPr>
            <p:nvPr/>
          </p:nvSpPr>
          <p:spPr bwMode="auto">
            <a:xfrm flipV="1">
              <a:off x="1456" y="2155"/>
              <a:ext cx="0" cy="232"/>
            </a:xfrm>
            <a:prstGeom prst="line">
              <a:avLst/>
            </a:prstGeom>
            <a:noFill/>
            <a:ln w="12700">
              <a:solidFill>
                <a:schemeClr val="tx1"/>
              </a:solidFill>
              <a:round/>
              <a:headEnd/>
              <a:tailEnd type="triangle" w="med" len="med"/>
            </a:ln>
          </p:spPr>
          <p:txBody>
            <a:bodyPr wrap="none" anchor="ctr"/>
            <a:lstStyle/>
            <a:p>
              <a:endParaRPr lang="en-GB"/>
            </a:p>
          </p:txBody>
        </p:sp>
        <p:sp>
          <p:nvSpPr>
            <p:cNvPr id="9228" name="Line 65"/>
            <p:cNvSpPr>
              <a:spLocks noChangeShapeType="1"/>
            </p:cNvSpPr>
            <p:nvPr/>
          </p:nvSpPr>
          <p:spPr bwMode="auto">
            <a:xfrm flipV="1">
              <a:off x="1784" y="2171"/>
              <a:ext cx="0" cy="232"/>
            </a:xfrm>
            <a:prstGeom prst="line">
              <a:avLst/>
            </a:prstGeom>
            <a:noFill/>
            <a:ln w="12700">
              <a:solidFill>
                <a:schemeClr val="tx1"/>
              </a:solidFill>
              <a:round/>
              <a:headEnd/>
              <a:tailEnd type="triangle" w="med" len="med"/>
            </a:ln>
          </p:spPr>
          <p:txBody>
            <a:bodyPr wrap="none" anchor="ctr"/>
            <a:lstStyle/>
            <a:p>
              <a:endParaRPr lang="en-GB"/>
            </a:p>
          </p:txBody>
        </p:sp>
        <p:sp>
          <p:nvSpPr>
            <p:cNvPr id="9229" name="Line 66"/>
            <p:cNvSpPr>
              <a:spLocks noChangeShapeType="1"/>
            </p:cNvSpPr>
            <p:nvPr/>
          </p:nvSpPr>
          <p:spPr bwMode="auto">
            <a:xfrm flipV="1">
              <a:off x="2280" y="2155"/>
              <a:ext cx="0" cy="232"/>
            </a:xfrm>
            <a:prstGeom prst="line">
              <a:avLst/>
            </a:prstGeom>
            <a:noFill/>
            <a:ln w="12700">
              <a:solidFill>
                <a:schemeClr val="tx1"/>
              </a:solidFill>
              <a:round/>
              <a:headEnd/>
              <a:tailEnd type="triangle" w="med" len="med"/>
            </a:ln>
          </p:spPr>
          <p:txBody>
            <a:bodyPr wrap="none" anchor="ctr"/>
            <a:lstStyle/>
            <a:p>
              <a:endParaRPr lang="en-GB"/>
            </a:p>
          </p:txBody>
        </p:sp>
        <p:sp>
          <p:nvSpPr>
            <p:cNvPr id="9230" name="Line 67"/>
            <p:cNvSpPr>
              <a:spLocks noChangeShapeType="1"/>
            </p:cNvSpPr>
            <p:nvPr/>
          </p:nvSpPr>
          <p:spPr bwMode="auto">
            <a:xfrm flipV="1">
              <a:off x="3008" y="2155"/>
              <a:ext cx="0" cy="232"/>
            </a:xfrm>
            <a:prstGeom prst="line">
              <a:avLst/>
            </a:prstGeom>
            <a:noFill/>
            <a:ln w="12700">
              <a:solidFill>
                <a:schemeClr val="tx1"/>
              </a:solidFill>
              <a:round/>
              <a:headEnd/>
              <a:tailEnd type="triangle" w="med" len="med"/>
            </a:ln>
          </p:spPr>
          <p:txBody>
            <a:bodyPr wrap="none" anchor="ctr"/>
            <a:lstStyle/>
            <a:p>
              <a:endParaRPr lang="en-GB"/>
            </a:p>
          </p:txBody>
        </p:sp>
        <p:sp>
          <p:nvSpPr>
            <p:cNvPr id="9231" name="Line 68"/>
            <p:cNvSpPr>
              <a:spLocks noChangeShapeType="1"/>
            </p:cNvSpPr>
            <p:nvPr/>
          </p:nvSpPr>
          <p:spPr bwMode="auto">
            <a:xfrm flipV="1">
              <a:off x="3464" y="2155"/>
              <a:ext cx="0" cy="232"/>
            </a:xfrm>
            <a:prstGeom prst="line">
              <a:avLst/>
            </a:prstGeom>
            <a:noFill/>
            <a:ln w="12700">
              <a:solidFill>
                <a:schemeClr val="tx1"/>
              </a:solidFill>
              <a:round/>
              <a:headEnd/>
              <a:tailEnd type="triangle" w="med" len="med"/>
            </a:ln>
          </p:spPr>
          <p:txBody>
            <a:bodyPr wrap="none" anchor="ctr"/>
            <a:lstStyle/>
            <a:p>
              <a:endParaRPr lang="en-GB"/>
            </a:p>
          </p:txBody>
        </p:sp>
        <p:sp>
          <p:nvSpPr>
            <p:cNvPr id="9232" name="Line 69"/>
            <p:cNvSpPr>
              <a:spLocks noChangeShapeType="1"/>
            </p:cNvSpPr>
            <p:nvPr/>
          </p:nvSpPr>
          <p:spPr bwMode="auto">
            <a:xfrm flipV="1">
              <a:off x="4368" y="2155"/>
              <a:ext cx="0" cy="232"/>
            </a:xfrm>
            <a:prstGeom prst="line">
              <a:avLst/>
            </a:prstGeom>
            <a:noFill/>
            <a:ln w="12700">
              <a:solidFill>
                <a:schemeClr val="tx1"/>
              </a:solidFill>
              <a:round/>
              <a:headEnd/>
              <a:tailEnd type="triangle" w="med" len="med"/>
            </a:ln>
          </p:spPr>
          <p:txBody>
            <a:bodyPr wrap="none" anchor="ctr"/>
            <a:lstStyle/>
            <a:p>
              <a:endParaRPr lang="en-GB"/>
            </a:p>
          </p:txBody>
        </p:sp>
        <p:sp>
          <p:nvSpPr>
            <p:cNvPr id="9233" name="Line 70"/>
            <p:cNvSpPr>
              <a:spLocks noChangeShapeType="1"/>
            </p:cNvSpPr>
            <p:nvPr/>
          </p:nvSpPr>
          <p:spPr bwMode="auto">
            <a:xfrm flipV="1">
              <a:off x="1458" y="1931"/>
              <a:ext cx="0" cy="232"/>
            </a:xfrm>
            <a:prstGeom prst="line">
              <a:avLst/>
            </a:prstGeom>
            <a:noFill/>
            <a:ln w="12700">
              <a:solidFill>
                <a:schemeClr val="tx1"/>
              </a:solidFill>
              <a:round/>
              <a:headEnd/>
              <a:tailEnd/>
            </a:ln>
          </p:spPr>
          <p:txBody>
            <a:bodyPr wrap="none" anchor="ctr"/>
            <a:lstStyle/>
            <a:p>
              <a:endParaRPr lang="en-GB"/>
            </a:p>
          </p:txBody>
        </p:sp>
        <p:sp>
          <p:nvSpPr>
            <p:cNvPr id="9234" name="Line 71"/>
            <p:cNvSpPr>
              <a:spLocks noChangeShapeType="1"/>
            </p:cNvSpPr>
            <p:nvPr/>
          </p:nvSpPr>
          <p:spPr bwMode="auto">
            <a:xfrm>
              <a:off x="1456" y="1934"/>
              <a:ext cx="326" cy="0"/>
            </a:xfrm>
            <a:prstGeom prst="line">
              <a:avLst/>
            </a:prstGeom>
            <a:noFill/>
            <a:ln w="12700">
              <a:solidFill>
                <a:schemeClr val="tx1"/>
              </a:solidFill>
              <a:round/>
              <a:headEnd/>
              <a:tailEnd/>
            </a:ln>
          </p:spPr>
          <p:txBody>
            <a:bodyPr wrap="none" anchor="ctr"/>
            <a:lstStyle/>
            <a:p>
              <a:endParaRPr lang="en-GB"/>
            </a:p>
          </p:txBody>
        </p:sp>
        <p:sp>
          <p:nvSpPr>
            <p:cNvPr id="9235" name="Line 72"/>
            <p:cNvSpPr>
              <a:spLocks noChangeShapeType="1"/>
            </p:cNvSpPr>
            <p:nvPr/>
          </p:nvSpPr>
          <p:spPr bwMode="auto">
            <a:xfrm flipV="1">
              <a:off x="1787" y="1699"/>
              <a:ext cx="0" cy="232"/>
            </a:xfrm>
            <a:prstGeom prst="line">
              <a:avLst/>
            </a:prstGeom>
            <a:noFill/>
            <a:ln w="12700">
              <a:solidFill>
                <a:schemeClr val="tx1"/>
              </a:solidFill>
              <a:round/>
              <a:headEnd/>
              <a:tailEnd/>
            </a:ln>
          </p:spPr>
          <p:txBody>
            <a:bodyPr wrap="none" anchor="ctr"/>
            <a:lstStyle/>
            <a:p>
              <a:endParaRPr lang="en-GB"/>
            </a:p>
          </p:txBody>
        </p:sp>
        <p:sp>
          <p:nvSpPr>
            <p:cNvPr id="9236" name="Line 73"/>
            <p:cNvSpPr>
              <a:spLocks noChangeShapeType="1"/>
            </p:cNvSpPr>
            <p:nvPr/>
          </p:nvSpPr>
          <p:spPr bwMode="auto">
            <a:xfrm>
              <a:off x="1786" y="1697"/>
              <a:ext cx="485" cy="0"/>
            </a:xfrm>
            <a:prstGeom prst="line">
              <a:avLst/>
            </a:prstGeom>
            <a:noFill/>
            <a:ln w="12700">
              <a:solidFill>
                <a:schemeClr val="tx1"/>
              </a:solidFill>
              <a:round/>
              <a:headEnd/>
              <a:tailEnd/>
            </a:ln>
          </p:spPr>
          <p:txBody>
            <a:bodyPr wrap="none" anchor="ctr"/>
            <a:lstStyle/>
            <a:p>
              <a:endParaRPr lang="en-GB"/>
            </a:p>
          </p:txBody>
        </p:sp>
        <p:sp>
          <p:nvSpPr>
            <p:cNvPr id="9237" name="Line 74"/>
            <p:cNvSpPr>
              <a:spLocks noChangeShapeType="1"/>
            </p:cNvSpPr>
            <p:nvPr/>
          </p:nvSpPr>
          <p:spPr bwMode="auto">
            <a:xfrm flipV="1">
              <a:off x="2268" y="1462"/>
              <a:ext cx="0" cy="232"/>
            </a:xfrm>
            <a:prstGeom prst="line">
              <a:avLst/>
            </a:prstGeom>
            <a:noFill/>
            <a:ln w="12700">
              <a:solidFill>
                <a:schemeClr val="tx1"/>
              </a:solidFill>
              <a:round/>
              <a:headEnd/>
              <a:tailEnd/>
            </a:ln>
          </p:spPr>
          <p:txBody>
            <a:bodyPr wrap="none" anchor="ctr"/>
            <a:lstStyle/>
            <a:p>
              <a:endParaRPr lang="en-GB"/>
            </a:p>
          </p:txBody>
        </p:sp>
        <p:sp>
          <p:nvSpPr>
            <p:cNvPr id="9238" name="Line 75"/>
            <p:cNvSpPr>
              <a:spLocks noChangeShapeType="1"/>
            </p:cNvSpPr>
            <p:nvPr/>
          </p:nvSpPr>
          <p:spPr bwMode="auto">
            <a:xfrm>
              <a:off x="2978" y="1404"/>
              <a:ext cx="440" cy="0"/>
            </a:xfrm>
            <a:prstGeom prst="line">
              <a:avLst/>
            </a:prstGeom>
            <a:noFill/>
            <a:ln w="12700">
              <a:solidFill>
                <a:schemeClr val="tx1"/>
              </a:solidFill>
              <a:round/>
              <a:headEnd/>
              <a:tailEnd/>
            </a:ln>
          </p:spPr>
          <p:txBody>
            <a:bodyPr wrap="none" anchor="ctr"/>
            <a:lstStyle/>
            <a:p>
              <a:endParaRPr lang="en-GB"/>
            </a:p>
          </p:txBody>
        </p:sp>
        <p:sp>
          <p:nvSpPr>
            <p:cNvPr id="9239" name="Line 76"/>
            <p:cNvSpPr>
              <a:spLocks noChangeShapeType="1"/>
            </p:cNvSpPr>
            <p:nvPr/>
          </p:nvSpPr>
          <p:spPr bwMode="auto">
            <a:xfrm flipV="1">
              <a:off x="3417" y="1169"/>
              <a:ext cx="0" cy="232"/>
            </a:xfrm>
            <a:prstGeom prst="line">
              <a:avLst/>
            </a:prstGeom>
            <a:noFill/>
            <a:ln w="12700">
              <a:solidFill>
                <a:schemeClr val="tx1"/>
              </a:solidFill>
              <a:round/>
              <a:headEnd/>
              <a:tailEnd/>
            </a:ln>
          </p:spPr>
          <p:txBody>
            <a:bodyPr wrap="none" anchor="ctr"/>
            <a:lstStyle/>
            <a:p>
              <a:endParaRPr lang="en-GB"/>
            </a:p>
          </p:txBody>
        </p:sp>
        <p:sp>
          <p:nvSpPr>
            <p:cNvPr id="9240" name="Line 77"/>
            <p:cNvSpPr>
              <a:spLocks noChangeShapeType="1"/>
            </p:cNvSpPr>
            <p:nvPr/>
          </p:nvSpPr>
          <p:spPr bwMode="auto">
            <a:xfrm>
              <a:off x="3416" y="1166"/>
              <a:ext cx="856" cy="0"/>
            </a:xfrm>
            <a:prstGeom prst="line">
              <a:avLst/>
            </a:prstGeom>
            <a:noFill/>
            <a:ln w="12700">
              <a:solidFill>
                <a:schemeClr val="tx1"/>
              </a:solidFill>
              <a:round/>
              <a:headEnd/>
              <a:tailEnd/>
            </a:ln>
          </p:spPr>
          <p:txBody>
            <a:bodyPr wrap="none" anchor="ctr"/>
            <a:lstStyle/>
            <a:p>
              <a:endParaRPr lang="en-GB"/>
            </a:p>
          </p:txBody>
        </p:sp>
        <p:sp>
          <p:nvSpPr>
            <p:cNvPr id="9241" name="Line 78"/>
            <p:cNvSpPr>
              <a:spLocks noChangeShapeType="1"/>
            </p:cNvSpPr>
            <p:nvPr/>
          </p:nvSpPr>
          <p:spPr bwMode="auto">
            <a:xfrm flipV="1">
              <a:off x="4284" y="938"/>
              <a:ext cx="0" cy="232"/>
            </a:xfrm>
            <a:prstGeom prst="line">
              <a:avLst/>
            </a:prstGeom>
            <a:noFill/>
            <a:ln w="12700">
              <a:solidFill>
                <a:schemeClr val="tx1"/>
              </a:solidFill>
              <a:round/>
              <a:headEnd/>
              <a:tailEnd/>
            </a:ln>
          </p:spPr>
          <p:txBody>
            <a:bodyPr wrap="none" anchor="ctr"/>
            <a:lstStyle/>
            <a:p>
              <a:endParaRPr lang="en-GB"/>
            </a:p>
          </p:txBody>
        </p:sp>
        <p:sp>
          <p:nvSpPr>
            <p:cNvPr id="9242" name="Line 79"/>
            <p:cNvSpPr>
              <a:spLocks noChangeShapeType="1"/>
            </p:cNvSpPr>
            <p:nvPr/>
          </p:nvSpPr>
          <p:spPr bwMode="auto">
            <a:xfrm>
              <a:off x="4282" y="935"/>
              <a:ext cx="440" cy="0"/>
            </a:xfrm>
            <a:prstGeom prst="line">
              <a:avLst/>
            </a:prstGeom>
            <a:noFill/>
            <a:ln w="12700">
              <a:solidFill>
                <a:schemeClr val="tx1"/>
              </a:solidFill>
              <a:round/>
              <a:headEnd/>
              <a:tailEnd/>
            </a:ln>
          </p:spPr>
          <p:txBody>
            <a:bodyPr wrap="none" anchor="ctr"/>
            <a:lstStyle/>
            <a:p>
              <a:endParaRPr lang="en-GB"/>
            </a:p>
          </p:txBody>
        </p:sp>
        <p:sp>
          <p:nvSpPr>
            <p:cNvPr id="9243" name="Rectangle 80"/>
            <p:cNvSpPr>
              <a:spLocks noChangeArrowheads="1"/>
            </p:cNvSpPr>
            <p:nvPr/>
          </p:nvSpPr>
          <p:spPr bwMode="auto">
            <a:xfrm>
              <a:off x="1535" y="1707"/>
              <a:ext cx="194" cy="229"/>
            </a:xfrm>
            <a:prstGeom prst="rect">
              <a:avLst/>
            </a:prstGeom>
            <a:noFill/>
            <a:ln w="12700">
              <a:noFill/>
              <a:miter lim="800000"/>
              <a:headEnd/>
              <a:tailEnd/>
            </a:ln>
          </p:spPr>
          <p:txBody>
            <a:bodyPr wrap="none" lIns="90488" tIns="44450" rIns="90488" bIns="44450">
              <a:spAutoFit/>
            </a:bodyPr>
            <a:lstStyle/>
            <a:p>
              <a:pPr eaLnBrk="0" hangingPunct="0"/>
              <a:r>
                <a:rPr lang="en-US" sz="1800">
                  <a:latin typeface="Arial" charset="0"/>
                </a:rPr>
                <a:t>1</a:t>
              </a:r>
            </a:p>
          </p:txBody>
        </p:sp>
        <p:sp>
          <p:nvSpPr>
            <p:cNvPr id="9244" name="Rectangle 81"/>
            <p:cNvSpPr>
              <a:spLocks noChangeArrowheads="1"/>
            </p:cNvSpPr>
            <p:nvPr/>
          </p:nvSpPr>
          <p:spPr bwMode="auto">
            <a:xfrm>
              <a:off x="1939" y="1442"/>
              <a:ext cx="194" cy="229"/>
            </a:xfrm>
            <a:prstGeom prst="rect">
              <a:avLst/>
            </a:prstGeom>
            <a:noFill/>
            <a:ln w="12700">
              <a:noFill/>
              <a:miter lim="800000"/>
              <a:headEnd/>
              <a:tailEnd/>
            </a:ln>
          </p:spPr>
          <p:txBody>
            <a:bodyPr wrap="none" lIns="90488" tIns="44450" rIns="90488" bIns="44450">
              <a:spAutoFit/>
            </a:bodyPr>
            <a:lstStyle/>
            <a:p>
              <a:pPr eaLnBrk="0" hangingPunct="0"/>
              <a:r>
                <a:rPr lang="en-US" sz="1800">
                  <a:latin typeface="Arial" charset="0"/>
                </a:rPr>
                <a:t>2</a:t>
              </a:r>
            </a:p>
          </p:txBody>
        </p:sp>
        <p:sp>
          <p:nvSpPr>
            <p:cNvPr id="9245" name="Rectangle 82"/>
            <p:cNvSpPr>
              <a:spLocks noChangeArrowheads="1"/>
            </p:cNvSpPr>
            <p:nvPr/>
          </p:nvSpPr>
          <p:spPr bwMode="auto">
            <a:xfrm>
              <a:off x="3045" y="1128"/>
              <a:ext cx="322" cy="229"/>
            </a:xfrm>
            <a:prstGeom prst="rect">
              <a:avLst/>
            </a:prstGeom>
            <a:noFill/>
            <a:ln w="12700">
              <a:noFill/>
              <a:miter lim="800000"/>
              <a:headEnd/>
              <a:tailEnd/>
            </a:ln>
          </p:spPr>
          <p:txBody>
            <a:bodyPr wrap="none" lIns="90488" tIns="44450" rIns="90488" bIns="44450">
              <a:spAutoFit/>
            </a:bodyPr>
            <a:lstStyle/>
            <a:p>
              <a:pPr eaLnBrk="0" hangingPunct="0"/>
              <a:r>
                <a:rPr lang="en-US" sz="1800" i="1">
                  <a:latin typeface="Arial" charset="0"/>
                </a:rPr>
                <a:t>n-</a:t>
              </a:r>
              <a:r>
                <a:rPr lang="en-US" sz="1800">
                  <a:latin typeface="Arial" charset="0"/>
                </a:rPr>
                <a:t>1</a:t>
              </a:r>
              <a:endParaRPr lang="en-US" sz="1800" i="1">
                <a:latin typeface="Arial" charset="0"/>
              </a:endParaRPr>
            </a:p>
          </p:txBody>
        </p:sp>
        <p:sp>
          <p:nvSpPr>
            <p:cNvPr id="9246" name="Rectangle 83"/>
            <p:cNvSpPr>
              <a:spLocks noChangeArrowheads="1"/>
            </p:cNvSpPr>
            <p:nvPr/>
          </p:nvSpPr>
          <p:spPr bwMode="auto">
            <a:xfrm>
              <a:off x="3771" y="898"/>
              <a:ext cx="194" cy="229"/>
            </a:xfrm>
            <a:prstGeom prst="rect">
              <a:avLst/>
            </a:prstGeom>
            <a:noFill/>
            <a:ln w="12700">
              <a:noFill/>
              <a:miter lim="800000"/>
              <a:headEnd/>
              <a:tailEnd/>
            </a:ln>
          </p:spPr>
          <p:txBody>
            <a:bodyPr wrap="none" lIns="90488" tIns="44450" rIns="90488" bIns="44450">
              <a:spAutoFit/>
            </a:bodyPr>
            <a:lstStyle/>
            <a:p>
              <a:pPr eaLnBrk="0" hangingPunct="0"/>
              <a:r>
                <a:rPr lang="en-US" sz="1800" i="1">
                  <a:latin typeface="Arial" charset="0"/>
                </a:rPr>
                <a:t>n</a:t>
              </a:r>
            </a:p>
          </p:txBody>
        </p:sp>
        <p:sp>
          <p:nvSpPr>
            <p:cNvPr id="9247" name="Rectangle 84"/>
            <p:cNvSpPr>
              <a:spLocks noChangeArrowheads="1"/>
            </p:cNvSpPr>
            <p:nvPr/>
          </p:nvSpPr>
          <p:spPr bwMode="auto">
            <a:xfrm>
              <a:off x="4421" y="683"/>
              <a:ext cx="358" cy="229"/>
            </a:xfrm>
            <a:prstGeom prst="rect">
              <a:avLst/>
            </a:prstGeom>
            <a:noFill/>
            <a:ln w="12700">
              <a:noFill/>
              <a:miter lim="800000"/>
              <a:headEnd/>
              <a:tailEnd/>
            </a:ln>
          </p:spPr>
          <p:txBody>
            <a:bodyPr wrap="none" lIns="90488" tIns="44450" rIns="90488" bIns="44450">
              <a:spAutoFit/>
            </a:bodyPr>
            <a:lstStyle/>
            <a:p>
              <a:pPr eaLnBrk="0" hangingPunct="0"/>
              <a:r>
                <a:rPr lang="en-US" sz="1800" i="1">
                  <a:latin typeface="Arial" charset="0"/>
                </a:rPr>
                <a:t>n+</a:t>
              </a:r>
              <a:r>
                <a:rPr lang="en-US" sz="1800">
                  <a:latin typeface="Arial" charset="0"/>
                </a:rPr>
                <a:t>1</a:t>
              </a:r>
              <a:endParaRPr lang="en-US" sz="1800" i="1">
                <a:latin typeface="Arial" charset="0"/>
              </a:endParaRPr>
            </a:p>
          </p:txBody>
        </p:sp>
        <p:sp>
          <p:nvSpPr>
            <p:cNvPr id="9248" name="Rectangle 85"/>
            <p:cNvSpPr>
              <a:spLocks noChangeArrowheads="1"/>
            </p:cNvSpPr>
            <p:nvPr/>
          </p:nvSpPr>
          <p:spPr bwMode="auto">
            <a:xfrm>
              <a:off x="1703" y="2483"/>
              <a:ext cx="2470" cy="229"/>
            </a:xfrm>
            <a:prstGeom prst="rect">
              <a:avLst/>
            </a:prstGeom>
            <a:noFill/>
            <a:ln w="12700">
              <a:noFill/>
              <a:miter lim="800000"/>
              <a:headEnd/>
              <a:tailEnd/>
            </a:ln>
          </p:spPr>
          <p:txBody>
            <a:bodyPr wrap="none" lIns="90488" tIns="44450" rIns="90488" bIns="44450">
              <a:spAutoFit/>
            </a:bodyPr>
            <a:lstStyle/>
            <a:p>
              <a:pPr eaLnBrk="0" hangingPunct="0"/>
              <a:r>
                <a:rPr lang="en-US" sz="1800">
                  <a:latin typeface="Arial" charset="0"/>
                </a:rPr>
                <a:t>Time of </a:t>
              </a:r>
              <a:r>
                <a:rPr lang="en-US" sz="1800" i="1">
                  <a:latin typeface="Arial" charset="0"/>
                </a:rPr>
                <a:t>n</a:t>
              </a:r>
              <a:r>
                <a:rPr lang="en-US" sz="1800" baseline="30000">
                  <a:latin typeface="Arial" charset="0"/>
                </a:rPr>
                <a:t>th</a:t>
              </a:r>
              <a:r>
                <a:rPr lang="en-US" sz="1800">
                  <a:latin typeface="Arial" charset="0"/>
                </a:rPr>
                <a:t> arrival = </a:t>
              </a:r>
              <a:r>
                <a:rPr lang="en-US" sz="1800">
                  <a:latin typeface="Symbol" pitchFamily="18" charset="2"/>
                </a:rPr>
                <a:t></a:t>
              </a:r>
              <a:r>
                <a:rPr lang="en-US" sz="1800" baseline="-25000">
                  <a:latin typeface="Arial" charset="0"/>
                </a:rPr>
                <a:t>1</a:t>
              </a:r>
              <a:r>
                <a:rPr lang="en-US" sz="1800">
                  <a:latin typeface="Arial" charset="0"/>
                </a:rPr>
                <a:t> + </a:t>
              </a:r>
              <a:r>
                <a:rPr lang="en-US" sz="1800">
                  <a:latin typeface="Symbol" pitchFamily="18" charset="2"/>
                </a:rPr>
                <a:t></a:t>
              </a:r>
              <a:r>
                <a:rPr lang="en-US" sz="1800" baseline="-25000">
                  <a:latin typeface="Arial" charset="0"/>
                </a:rPr>
                <a:t>2</a:t>
              </a:r>
              <a:r>
                <a:rPr lang="en-US" sz="1800">
                  <a:latin typeface="Arial" charset="0"/>
                </a:rPr>
                <a:t>  + . . . + </a:t>
              </a:r>
              <a:r>
                <a:rPr lang="en-US" sz="1800">
                  <a:latin typeface="Symbol" pitchFamily="18" charset="2"/>
                </a:rPr>
                <a:t></a:t>
              </a:r>
              <a:r>
                <a:rPr lang="en-US" sz="1800" baseline="-25000">
                  <a:latin typeface="Arial" charset="0"/>
                </a:rPr>
                <a:t>n</a:t>
              </a:r>
            </a:p>
          </p:txBody>
        </p:sp>
        <p:sp>
          <p:nvSpPr>
            <p:cNvPr id="9249" name="Rectangle 86"/>
            <p:cNvSpPr>
              <a:spLocks noChangeArrowheads="1"/>
            </p:cNvSpPr>
            <p:nvPr/>
          </p:nvSpPr>
          <p:spPr bwMode="auto">
            <a:xfrm>
              <a:off x="247" y="3003"/>
              <a:ext cx="655" cy="402"/>
            </a:xfrm>
            <a:prstGeom prst="rect">
              <a:avLst/>
            </a:prstGeom>
            <a:noFill/>
            <a:ln w="12700">
              <a:noFill/>
              <a:miter lim="800000"/>
              <a:headEnd/>
              <a:tailEnd/>
            </a:ln>
          </p:spPr>
          <p:txBody>
            <a:bodyPr lIns="90488" tIns="44450" rIns="90488" bIns="44450">
              <a:spAutoFit/>
            </a:bodyPr>
            <a:lstStyle/>
            <a:p>
              <a:pPr algn="ctr" eaLnBrk="0" hangingPunct="0"/>
              <a:r>
                <a:rPr lang="en-US" sz="1800">
                  <a:latin typeface="Arial" charset="0"/>
                </a:rPr>
                <a:t>Arrival</a:t>
              </a:r>
            </a:p>
            <a:p>
              <a:pPr algn="ctr" eaLnBrk="0" hangingPunct="0"/>
              <a:r>
                <a:rPr lang="en-US" sz="1800">
                  <a:latin typeface="Arial" charset="0"/>
                </a:rPr>
                <a:t> Rate                                          </a:t>
              </a:r>
            </a:p>
          </p:txBody>
        </p:sp>
        <p:sp>
          <p:nvSpPr>
            <p:cNvPr id="9250" name="Line 87"/>
            <p:cNvSpPr>
              <a:spLocks noChangeShapeType="1"/>
            </p:cNvSpPr>
            <p:nvPr/>
          </p:nvSpPr>
          <p:spPr bwMode="auto">
            <a:xfrm>
              <a:off x="1036" y="3247"/>
              <a:ext cx="1888" cy="0"/>
            </a:xfrm>
            <a:prstGeom prst="line">
              <a:avLst/>
            </a:prstGeom>
            <a:noFill/>
            <a:ln w="12700">
              <a:solidFill>
                <a:schemeClr val="tx1"/>
              </a:solidFill>
              <a:round/>
              <a:headEnd/>
              <a:tailEnd/>
            </a:ln>
          </p:spPr>
          <p:txBody>
            <a:bodyPr wrap="none" anchor="ctr"/>
            <a:lstStyle/>
            <a:p>
              <a:endParaRPr lang="en-GB"/>
            </a:p>
          </p:txBody>
        </p:sp>
        <p:sp>
          <p:nvSpPr>
            <p:cNvPr id="9251" name="Rectangle 88"/>
            <p:cNvSpPr>
              <a:spLocks noChangeArrowheads="1"/>
            </p:cNvSpPr>
            <p:nvPr/>
          </p:nvSpPr>
          <p:spPr bwMode="auto">
            <a:xfrm>
              <a:off x="1335" y="2955"/>
              <a:ext cx="698" cy="229"/>
            </a:xfrm>
            <a:prstGeom prst="rect">
              <a:avLst/>
            </a:prstGeom>
            <a:noFill/>
            <a:ln w="12700">
              <a:noFill/>
              <a:miter lim="800000"/>
              <a:headEnd/>
              <a:tailEnd/>
            </a:ln>
          </p:spPr>
          <p:txBody>
            <a:bodyPr wrap="none" lIns="90488" tIns="44450" rIns="90488" bIns="44450">
              <a:spAutoFit/>
            </a:bodyPr>
            <a:lstStyle/>
            <a:p>
              <a:pPr eaLnBrk="0" hangingPunct="0"/>
              <a:r>
                <a:rPr lang="en-US" sz="1800" i="1">
                  <a:latin typeface="Arial" charset="0"/>
                </a:rPr>
                <a:t>n</a:t>
              </a:r>
              <a:r>
                <a:rPr lang="en-US" sz="1800">
                  <a:latin typeface="Arial" charset="0"/>
                </a:rPr>
                <a:t> arrivals</a:t>
              </a:r>
            </a:p>
          </p:txBody>
        </p:sp>
        <p:sp>
          <p:nvSpPr>
            <p:cNvPr id="9252" name="Rectangle 89"/>
            <p:cNvSpPr>
              <a:spLocks noChangeArrowheads="1"/>
            </p:cNvSpPr>
            <p:nvPr/>
          </p:nvSpPr>
          <p:spPr bwMode="auto">
            <a:xfrm>
              <a:off x="1127" y="3307"/>
              <a:ext cx="1824" cy="229"/>
            </a:xfrm>
            <a:prstGeom prst="rect">
              <a:avLst/>
            </a:prstGeom>
            <a:noFill/>
            <a:ln w="12700">
              <a:noFill/>
              <a:miter lim="800000"/>
              <a:headEnd/>
              <a:tailEnd/>
            </a:ln>
          </p:spPr>
          <p:txBody>
            <a:bodyPr wrap="none" lIns="90488" tIns="44450" rIns="90488" bIns="44450">
              <a:spAutoFit/>
            </a:bodyPr>
            <a:lstStyle/>
            <a:p>
              <a:pPr eaLnBrk="0" hangingPunct="0"/>
              <a:r>
                <a:rPr lang="en-US" sz="1800">
                  <a:latin typeface="Arial" charset="0"/>
                </a:rPr>
                <a:t> </a:t>
              </a:r>
              <a:r>
                <a:rPr lang="en-US" sz="1800">
                  <a:latin typeface="Symbol" pitchFamily="18" charset="2"/>
                </a:rPr>
                <a:t></a:t>
              </a:r>
              <a:r>
                <a:rPr lang="en-US" sz="1800" baseline="-25000">
                  <a:latin typeface="Arial" charset="0"/>
                </a:rPr>
                <a:t>1</a:t>
              </a:r>
              <a:r>
                <a:rPr lang="en-US" sz="1800">
                  <a:latin typeface="Arial" charset="0"/>
                </a:rPr>
                <a:t> + </a:t>
              </a:r>
              <a:r>
                <a:rPr lang="en-US" sz="1800">
                  <a:latin typeface="Symbol" pitchFamily="18" charset="2"/>
                </a:rPr>
                <a:t></a:t>
              </a:r>
              <a:r>
                <a:rPr lang="en-US" sz="1800" baseline="-25000">
                  <a:latin typeface="Arial" charset="0"/>
                </a:rPr>
                <a:t>2</a:t>
              </a:r>
              <a:r>
                <a:rPr lang="en-US" sz="1800">
                  <a:latin typeface="Arial" charset="0"/>
                </a:rPr>
                <a:t>  + . . . + </a:t>
              </a:r>
              <a:r>
                <a:rPr lang="en-US" sz="1800">
                  <a:latin typeface="Symbol" pitchFamily="18" charset="2"/>
                </a:rPr>
                <a:t></a:t>
              </a:r>
              <a:r>
                <a:rPr lang="en-US" sz="1800" i="1" baseline="-25000">
                  <a:latin typeface="Arial" charset="0"/>
                </a:rPr>
                <a:t>n</a:t>
              </a:r>
              <a:r>
                <a:rPr lang="en-US" sz="1800" baseline="-25000">
                  <a:latin typeface="Arial" charset="0"/>
                </a:rPr>
                <a:t>  </a:t>
              </a:r>
              <a:r>
                <a:rPr lang="en-US" sz="1800">
                  <a:latin typeface="Arial" charset="0"/>
                </a:rPr>
                <a:t>seconds</a:t>
              </a:r>
            </a:p>
          </p:txBody>
        </p:sp>
        <p:sp>
          <p:nvSpPr>
            <p:cNvPr id="9253" name="Rectangle 90"/>
            <p:cNvSpPr>
              <a:spLocks noChangeArrowheads="1"/>
            </p:cNvSpPr>
            <p:nvPr/>
          </p:nvSpPr>
          <p:spPr bwMode="auto">
            <a:xfrm>
              <a:off x="2983" y="3115"/>
              <a:ext cx="251" cy="248"/>
            </a:xfrm>
            <a:prstGeom prst="rect">
              <a:avLst/>
            </a:prstGeom>
            <a:noFill/>
            <a:ln w="12700">
              <a:noFill/>
              <a:miter lim="800000"/>
              <a:headEnd/>
              <a:tailEnd/>
            </a:ln>
          </p:spPr>
          <p:txBody>
            <a:bodyPr wrap="none" lIns="90488" tIns="44450" rIns="90488" bIns="44450">
              <a:spAutoFit/>
            </a:bodyPr>
            <a:lstStyle/>
            <a:p>
              <a:pPr eaLnBrk="0" hangingPunct="0"/>
              <a:r>
                <a:rPr lang="en-US" sz="2000">
                  <a:latin typeface="Arial" charset="0"/>
                </a:rPr>
                <a:t>= </a:t>
              </a:r>
            </a:p>
          </p:txBody>
        </p:sp>
        <p:sp>
          <p:nvSpPr>
            <p:cNvPr id="9254" name="Line 91"/>
            <p:cNvSpPr>
              <a:spLocks noChangeShapeType="1"/>
            </p:cNvSpPr>
            <p:nvPr/>
          </p:nvSpPr>
          <p:spPr bwMode="auto">
            <a:xfrm>
              <a:off x="3252" y="3247"/>
              <a:ext cx="1000" cy="0"/>
            </a:xfrm>
            <a:prstGeom prst="line">
              <a:avLst/>
            </a:prstGeom>
            <a:noFill/>
            <a:ln w="12700">
              <a:solidFill>
                <a:schemeClr val="tx1"/>
              </a:solidFill>
              <a:round/>
              <a:headEnd/>
              <a:tailEnd/>
            </a:ln>
          </p:spPr>
          <p:txBody>
            <a:bodyPr wrap="none" anchor="ctr"/>
            <a:lstStyle/>
            <a:p>
              <a:endParaRPr lang="en-GB"/>
            </a:p>
          </p:txBody>
        </p:sp>
        <p:sp>
          <p:nvSpPr>
            <p:cNvPr id="9255" name="Rectangle 92"/>
            <p:cNvSpPr>
              <a:spLocks noChangeArrowheads="1"/>
            </p:cNvSpPr>
            <p:nvPr/>
          </p:nvSpPr>
          <p:spPr bwMode="auto">
            <a:xfrm>
              <a:off x="3575" y="3003"/>
              <a:ext cx="194" cy="229"/>
            </a:xfrm>
            <a:prstGeom prst="rect">
              <a:avLst/>
            </a:prstGeom>
            <a:noFill/>
            <a:ln w="12700">
              <a:noFill/>
              <a:miter lim="800000"/>
              <a:headEnd/>
              <a:tailEnd/>
            </a:ln>
          </p:spPr>
          <p:txBody>
            <a:bodyPr wrap="none" lIns="90488" tIns="44450" rIns="90488" bIns="44450">
              <a:spAutoFit/>
            </a:bodyPr>
            <a:lstStyle/>
            <a:p>
              <a:pPr eaLnBrk="0" hangingPunct="0"/>
              <a:r>
                <a:rPr lang="en-US" sz="1800">
                  <a:latin typeface="Arial" charset="0"/>
                </a:rPr>
                <a:t>1</a:t>
              </a:r>
            </a:p>
          </p:txBody>
        </p:sp>
        <p:sp>
          <p:nvSpPr>
            <p:cNvPr id="9256" name="Rectangle 93"/>
            <p:cNvSpPr>
              <a:spLocks noChangeArrowheads="1"/>
            </p:cNvSpPr>
            <p:nvPr/>
          </p:nvSpPr>
          <p:spPr bwMode="auto">
            <a:xfrm>
              <a:off x="3238" y="3221"/>
              <a:ext cx="283" cy="288"/>
            </a:xfrm>
            <a:prstGeom prst="rect">
              <a:avLst/>
            </a:prstGeom>
            <a:noFill/>
            <a:ln w="12700">
              <a:noFill/>
              <a:miter lim="800000"/>
              <a:headEnd/>
              <a:tailEnd/>
            </a:ln>
          </p:spPr>
          <p:txBody>
            <a:bodyPr wrap="none" anchor="ctr"/>
            <a:lstStyle/>
            <a:p>
              <a:endParaRPr lang="en-GB"/>
            </a:p>
          </p:txBody>
        </p:sp>
        <p:sp>
          <p:nvSpPr>
            <p:cNvPr id="9257" name="Rectangle 94"/>
            <p:cNvSpPr>
              <a:spLocks noChangeArrowheads="1"/>
            </p:cNvSpPr>
            <p:nvPr/>
          </p:nvSpPr>
          <p:spPr bwMode="auto">
            <a:xfrm>
              <a:off x="839" y="3123"/>
              <a:ext cx="251" cy="248"/>
            </a:xfrm>
            <a:prstGeom prst="rect">
              <a:avLst/>
            </a:prstGeom>
            <a:noFill/>
            <a:ln w="12700">
              <a:noFill/>
              <a:miter lim="800000"/>
              <a:headEnd/>
              <a:tailEnd/>
            </a:ln>
          </p:spPr>
          <p:txBody>
            <a:bodyPr wrap="none" lIns="90488" tIns="44450" rIns="90488" bIns="44450">
              <a:spAutoFit/>
            </a:bodyPr>
            <a:lstStyle/>
            <a:p>
              <a:pPr eaLnBrk="0" hangingPunct="0"/>
              <a:r>
                <a:rPr lang="en-US" sz="2000">
                  <a:latin typeface="Arial" charset="0"/>
                </a:rPr>
                <a:t>= </a:t>
              </a:r>
            </a:p>
          </p:txBody>
        </p:sp>
        <p:sp>
          <p:nvSpPr>
            <p:cNvPr id="9258" name="Line 95"/>
            <p:cNvSpPr>
              <a:spLocks noChangeShapeType="1"/>
            </p:cNvSpPr>
            <p:nvPr/>
          </p:nvSpPr>
          <p:spPr bwMode="auto">
            <a:xfrm>
              <a:off x="4356" y="3243"/>
              <a:ext cx="200" cy="0"/>
            </a:xfrm>
            <a:prstGeom prst="line">
              <a:avLst/>
            </a:prstGeom>
            <a:noFill/>
            <a:ln w="12700">
              <a:solidFill>
                <a:schemeClr val="tx1"/>
              </a:solidFill>
              <a:round/>
              <a:headEnd/>
              <a:tailEnd type="triangle" w="med" len="med"/>
            </a:ln>
          </p:spPr>
          <p:txBody>
            <a:bodyPr wrap="none" anchor="ctr"/>
            <a:lstStyle/>
            <a:p>
              <a:endParaRPr lang="en-GB"/>
            </a:p>
          </p:txBody>
        </p:sp>
        <p:sp>
          <p:nvSpPr>
            <p:cNvPr id="9259" name="Line 96"/>
            <p:cNvSpPr>
              <a:spLocks noChangeShapeType="1"/>
            </p:cNvSpPr>
            <p:nvPr/>
          </p:nvSpPr>
          <p:spPr bwMode="auto">
            <a:xfrm>
              <a:off x="4620" y="3247"/>
              <a:ext cx="648" cy="0"/>
            </a:xfrm>
            <a:prstGeom prst="line">
              <a:avLst/>
            </a:prstGeom>
            <a:noFill/>
            <a:ln w="12700">
              <a:solidFill>
                <a:schemeClr val="tx1"/>
              </a:solidFill>
              <a:round/>
              <a:headEnd/>
              <a:tailEnd/>
            </a:ln>
          </p:spPr>
          <p:txBody>
            <a:bodyPr wrap="none" anchor="ctr"/>
            <a:lstStyle/>
            <a:p>
              <a:endParaRPr lang="en-GB"/>
            </a:p>
          </p:txBody>
        </p:sp>
        <p:sp>
          <p:nvSpPr>
            <p:cNvPr id="9260" name="Rectangle 97"/>
            <p:cNvSpPr>
              <a:spLocks noChangeArrowheads="1"/>
            </p:cNvSpPr>
            <p:nvPr/>
          </p:nvSpPr>
          <p:spPr bwMode="auto">
            <a:xfrm>
              <a:off x="4783" y="2963"/>
              <a:ext cx="194" cy="229"/>
            </a:xfrm>
            <a:prstGeom prst="rect">
              <a:avLst/>
            </a:prstGeom>
            <a:noFill/>
            <a:ln w="12700">
              <a:noFill/>
              <a:miter lim="800000"/>
              <a:headEnd/>
              <a:tailEnd/>
            </a:ln>
          </p:spPr>
          <p:txBody>
            <a:bodyPr wrap="none" lIns="90488" tIns="44450" rIns="90488" bIns="44450">
              <a:spAutoFit/>
            </a:bodyPr>
            <a:lstStyle/>
            <a:p>
              <a:pPr eaLnBrk="0" hangingPunct="0"/>
              <a:r>
                <a:rPr lang="en-US" sz="1800">
                  <a:latin typeface="Arial" charset="0"/>
                </a:rPr>
                <a:t>1</a:t>
              </a:r>
            </a:p>
          </p:txBody>
        </p:sp>
        <p:sp>
          <p:nvSpPr>
            <p:cNvPr id="9261" name="Rectangle 98"/>
            <p:cNvSpPr>
              <a:spLocks noChangeArrowheads="1"/>
            </p:cNvSpPr>
            <p:nvPr/>
          </p:nvSpPr>
          <p:spPr bwMode="auto">
            <a:xfrm>
              <a:off x="3334" y="3317"/>
              <a:ext cx="283" cy="288"/>
            </a:xfrm>
            <a:prstGeom prst="rect">
              <a:avLst/>
            </a:prstGeom>
            <a:noFill/>
            <a:ln w="12700">
              <a:noFill/>
              <a:miter lim="800000"/>
              <a:headEnd/>
              <a:tailEnd/>
            </a:ln>
          </p:spPr>
          <p:txBody>
            <a:bodyPr wrap="none" anchor="ctr"/>
            <a:lstStyle/>
            <a:p>
              <a:endParaRPr lang="en-GB"/>
            </a:p>
          </p:txBody>
        </p:sp>
        <p:sp>
          <p:nvSpPr>
            <p:cNvPr id="9262" name="Rectangle 99"/>
            <p:cNvSpPr>
              <a:spLocks noChangeArrowheads="1"/>
            </p:cNvSpPr>
            <p:nvPr/>
          </p:nvSpPr>
          <p:spPr bwMode="auto">
            <a:xfrm>
              <a:off x="3215" y="3323"/>
              <a:ext cx="1130" cy="229"/>
            </a:xfrm>
            <a:prstGeom prst="rect">
              <a:avLst/>
            </a:prstGeom>
            <a:noFill/>
            <a:ln w="12700">
              <a:noFill/>
              <a:miter lim="800000"/>
              <a:headEnd/>
              <a:tailEnd/>
            </a:ln>
          </p:spPr>
          <p:txBody>
            <a:bodyPr wrap="none" lIns="90488" tIns="44450" rIns="90488" bIns="44450">
              <a:spAutoFit/>
            </a:bodyPr>
            <a:lstStyle/>
            <a:p>
              <a:pPr eaLnBrk="0" hangingPunct="0"/>
              <a:r>
                <a:rPr lang="en-US" sz="1800">
                  <a:latin typeface="Arial" charset="0"/>
                </a:rPr>
                <a:t> (</a:t>
              </a:r>
              <a:r>
                <a:rPr lang="en-US" sz="1800">
                  <a:latin typeface="Symbol" pitchFamily="18" charset="2"/>
                </a:rPr>
                <a:t></a:t>
              </a:r>
              <a:r>
                <a:rPr lang="en-US" sz="1800" baseline="-25000">
                  <a:latin typeface="Arial" charset="0"/>
                </a:rPr>
                <a:t>1</a:t>
              </a:r>
              <a:r>
                <a:rPr lang="en-US" sz="1800">
                  <a:latin typeface="Arial" charset="0"/>
                </a:rPr>
                <a:t>+</a:t>
              </a:r>
              <a:r>
                <a:rPr lang="en-US" sz="1800">
                  <a:latin typeface="Symbol" pitchFamily="18" charset="2"/>
                </a:rPr>
                <a:t></a:t>
              </a:r>
              <a:r>
                <a:rPr lang="en-US" sz="1800" baseline="-25000">
                  <a:latin typeface="Arial" charset="0"/>
                </a:rPr>
                <a:t>2</a:t>
              </a:r>
              <a:r>
                <a:rPr lang="en-US" sz="1800">
                  <a:latin typeface="Arial" charset="0"/>
                </a:rPr>
                <a:t> +...+</a:t>
              </a:r>
              <a:r>
                <a:rPr lang="en-US" sz="1800">
                  <a:latin typeface="Symbol" pitchFamily="18" charset="2"/>
                </a:rPr>
                <a:t></a:t>
              </a:r>
              <a:r>
                <a:rPr lang="en-US" sz="1800" i="1" baseline="-25000">
                  <a:latin typeface="Arial" charset="0"/>
                </a:rPr>
                <a:t>n</a:t>
              </a:r>
              <a:r>
                <a:rPr lang="en-US" sz="1800">
                  <a:latin typeface="Arial" charset="0"/>
                </a:rPr>
                <a:t>)/</a:t>
              </a:r>
              <a:r>
                <a:rPr lang="en-US" sz="1800" i="1">
                  <a:latin typeface="Arial" charset="0"/>
                </a:rPr>
                <a:t>n</a:t>
              </a:r>
              <a:endParaRPr lang="en-US" sz="1800">
                <a:latin typeface="Arial" charset="0"/>
              </a:endParaRPr>
            </a:p>
          </p:txBody>
        </p:sp>
        <p:sp>
          <p:nvSpPr>
            <p:cNvPr id="9263" name="Rectangle 100"/>
            <p:cNvSpPr>
              <a:spLocks noChangeArrowheads="1"/>
            </p:cNvSpPr>
            <p:nvPr/>
          </p:nvSpPr>
          <p:spPr bwMode="auto">
            <a:xfrm>
              <a:off x="4711" y="3259"/>
              <a:ext cx="353" cy="229"/>
            </a:xfrm>
            <a:prstGeom prst="rect">
              <a:avLst/>
            </a:prstGeom>
            <a:noFill/>
            <a:ln w="12700">
              <a:noFill/>
              <a:miter lim="800000"/>
              <a:headEnd/>
              <a:tailEnd/>
            </a:ln>
          </p:spPr>
          <p:txBody>
            <a:bodyPr wrap="none" lIns="90488" tIns="44450" rIns="90488" bIns="44450">
              <a:spAutoFit/>
            </a:bodyPr>
            <a:lstStyle/>
            <a:p>
              <a:pPr eaLnBrk="0" hangingPunct="0"/>
              <a:r>
                <a:rPr lang="en-US" sz="1800" i="1">
                  <a:latin typeface="Arial" charset="0"/>
                </a:rPr>
                <a:t>E</a:t>
              </a:r>
              <a:r>
                <a:rPr lang="en-US" sz="1800">
                  <a:latin typeface="Arial" charset="0"/>
                </a:rPr>
                <a:t>[</a:t>
              </a:r>
              <a:r>
                <a:rPr lang="en-US" sz="1800">
                  <a:latin typeface="Symbol" pitchFamily="18" charset="2"/>
                </a:rPr>
                <a:t></a:t>
              </a:r>
              <a:r>
                <a:rPr lang="en-US" sz="1800">
                  <a:latin typeface="Arial" charset="0"/>
                </a:rPr>
                <a:t>]</a:t>
              </a:r>
            </a:p>
          </p:txBody>
        </p:sp>
        <p:sp>
          <p:nvSpPr>
            <p:cNvPr id="9264" name="Rectangle 101"/>
            <p:cNvSpPr>
              <a:spLocks noChangeArrowheads="1"/>
            </p:cNvSpPr>
            <p:nvPr/>
          </p:nvSpPr>
          <p:spPr bwMode="auto">
            <a:xfrm>
              <a:off x="1079" y="2190"/>
              <a:ext cx="242" cy="248"/>
            </a:xfrm>
            <a:prstGeom prst="rect">
              <a:avLst/>
            </a:prstGeom>
            <a:noFill/>
            <a:ln w="12700">
              <a:noFill/>
              <a:miter lim="800000"/>
              <a:headEnd/>
              <a:tailEnd/>
            </a:ln>
          </p:spPr>
          <p:txBody>
            <a:bodyPr wrap="none" lIns="90488" tIns="44450" rIns="90488" bIns="44450">
              <a:spAutoFit/>
            </a:bodyPr>
            <a:lstStyle/>
            <a:p>
              <a:pPr eaLnBrk="0" hangingPunct="0"/>
              <a:r>
                <a:rPr lang="en-US" sz="2000">
                  <a:latin typeface="Symbol" pitchFamily="18" charset="2"/>
                </a:rPr>
                <a:t></a:t>
              </a:r>
              <a:r>
                <a:rPr lang="en-US" sz="2000" baseline="-25000">
                  <a:latin typeface="Arial" charset="0"/>
                </a:rPr>
                <a:t>1</a:t>
              </a:r>
            </a:p>
          </p:txBody>
        </p:sp>
        <p:sp>
          <p:nvSpPr>
            <p:cNvPr id="9265" name="Rectangle 102"/>
            <p:cNvSpPr>
              <a:spLocks noChangeArrowheads="1"/>
            </p:cNvSpPr>
            <p:nvPr/>
          </p:nvSpPr>
          <p:spPr bwMode="auto">
            <a:xfrm>
              <a:off x="1558" y="2269"/>
              <a:ext cx="266" cy="250"/>
            </a:xfrm>
            <a:prstGeom prst="rect">
              <a:avLst/>
            </a:prstGeom>
            <a:noFill/>
            <a:ln w="12700">
              <a:noFill/>
              <a:miter lim="800000"/>
              <a:headEnd/>
              <a:tailEnd/>
            </a:ln>
          </p:spPr>
          <p:txBody>
            <a:bodyPr wrap="none" anchor="ctr"/>
            <a:lstStyle/>
            <a:p>
              <a:endParaRPr lang="en-GB"/>
            </a:p>
          </p:txBody>
        </p:sp>
        <p:sp>
          <p:nvSpPr>
            <p:cNvPr id="9266" name="Rectangle 103"/>
            <p:cNvSpPr>
              <a:spLocks noChangeArrowheads="1"/>
            </p:cNvSpPr>
            <p:nvPr/>
          </p:nvSpPr>
          <p:spPr bwMode="auto">
            <a:xfrm>
              <a:off x="1503" y="2182"/>
              <a:ext cx="242" cy="248"/>
            </a:xfrm>
            <a:prstGeom prst="rect">
              <a:avLst/>
            </a:prstGeom>
            <a:noFill/>
            <a:ln w="12700">
              <a:noFill/>
              <a:miter lim="800000"/>
              <a:headEnd/>
              <a:tailEnd/>
            </a:ln>
          </p:spPr>
          <p:txBody>
            <a:bodyPr wrap="none" lIns="90488" tIns="44450" rIns="90488" bIns="44450">
              <a:spAutoFit/>
            </a:bodyPr>
            <a:lstStyle/>
            <a:p>
              <a:pPr eaLnBrk="0" hangingPunct="0"/>
              <a:r>
                <a:rPr lang="en-US" sz="2000">
                  <a:latin typeface="Symbol" pitchFamily="18" charset="2"/>
                </a:rPr>
                <a:t></a:t>
              </a:r>
              <a:r>
                <a:rPr lang="en-US" sz="2000" baseline="-25000">
                  <a:latin typeface="Arial" charset="0"/>
                </a:rPr>
                <a:t>2</a:t>
              </a:r>
            </a:p>
          </p:txBody>
        </p:sp>
        <p:sp>
          <p:nvSpPr>
            <p:cNvPr id="9267" name="Rectangle 104"/>
            <p:cNvSpPr>
              <a:spLocks noChangeArrowheads="1"/>
            </p:cNvSpPr>
            <p:nvPr/>
          </p:nvSpPr>
          <p:spPr bwMode="auto">
            <a:xfrm>
              <a:off x="1927" y="2198"/>
              <a:ext cx="242" cy="248"/>
            </a:xfrm>
            <a:prstGeom prst="rect">
              <a:avLst/>
            </a:prstGeom>
            <a:noFill/>
            <a:ln w="12700">
              <a:noFill/>
              <a:miter lim="800000"/>
              <a:headEnd/>
              <a:tailEnd/>
            </a:ln>
          </p:spPr>
          <p:txBody>
            <a:bodyPr wrap="none" lIns="90488" tIns="44450" rIns="90488" bIns="44450">
              <a:spAutoFit/>
            </a:bodyPr>
            <a:lstStyle/>
            <a:p>
              <a:pPr eaLnBrk="0" hangingPunct="0"/>
              <a:r>
                <a:rPr lang="en-US" sz="2000">
                  <a:latin typeface="Symbol" pitchFamily="18" charset="2"/>
                </a:rPr>
                <a:t></a:t>
              </a:r>
              <a:r>
                <a:rPr lang="en-US" sz="2000" baseline="-25000">
                  <a:latin typeface="Arial" charset="0"/>
                </a:rPr>
                <a:t>3</a:t>
              </a:r>
            </a:p>
          </p:txBody>
        </p:sp>
        <p:sp>
          <p:nvSpPr>
            <p:cNvPr id="9268" name="Rectangle 105"/>
            <p:cNvSpPr>
              <a:spLocks noChangeArrowheads="1"/>
            </p:cNvSpPr>
            <p:nvPr/>
          </p:nvSpPr>
          <p:spPr bwMode="auto">
            <a:xfrm>
              <a:off x="3103" y="2182"/>
              <a:ext cx="242" cy="248"/>
            </a:xfrm>
            <a:prstGeom prst="rect">
              <a:avLst/>
            </a:prstGeom>
            <a:noFill/>
            <a:ln w="12700">
              <a:noFill/>
              <a:miter lim="800000"/>
              <a:headEnd/>
              <a:tailEnd/>
            </a:ln>
          </p:spPr>
          <p:txBody>
            <a:bodyPr wrap="none" lIns="90488" tIns="44450" rIns="90488" bIns="44450">
              <a:spAutoFit/>
            </a:bodyPr>
            <a:lstStyle/>
            <a:p>
              <a:pPr eaLnBrk="0" hangingPunct="0"/>
              <a:r>
                <a:rPr lang="en-US" sz="2000">
                  <a:latin typeface="Symbol" pitchFamily="18" charset="2"/>
                </a:rPr>
                <a:t></a:t>
              </a:r>
              <a:r>
                <a:rPr lang="en-US" sz="2000" baseline="-25000">
                  <a:latin typeface="Arial" charset="0"/>
                </a:rPr>
                <a:t>n</a:t>
              </a:r>
            </a:p>
          </p:txBody>
        </p:sp>
        <p:sp>
          <p:nvSpPr>
            <p:cNvPr id="9269" name="Rectangle 106"/>
            <p:cNvSpPr>
              <a:spLocks noChangeArrowheads="1"/>
            </p:cNvSpPr>
            <p:nvPr/>
          </p:nvSpPr>
          <p:spPr bwMode="auto">
            <a:xfrm>
              <a:off x="3799" y="2190"/>
              <a:ext cx="361" cy="248"/>
            </a:xfrm>
            <a:prstGeom prst="rect">
              <a:avLst/>
            </a:prstGeom>
            <a:noFill/>
            <a:ln w="12700">
              <a:noFill/>
              <a:miter lim="800000"/>
              <a:headEnd/>
              <a:tailEnd/>
            </a:ln>
          </p:spPr>
          <p:txBody>
            <a:bodyPr wrap="none" lIns="90488" tIns="44450" rIns="90488" bIns="44450">
              <a:spAutoFit/>
            </a:bodyPr>
            <a:lstStyle/>
            <a:p>
              <a:pPr eaLnBrk="0" hangingPunct="0"/>
              <a:r>
                <a:rPr lang="en-US" sz="2000">
                  <a:latin typeface="Symbol" pitchFamily="18" charset="2"/>
                </a:rPr>
                <a:t></a:t>
              </a:r>
              <a:r>
                <a:rPr lang="en-US" sz="2000" baseline="-25000">
                  <a:latin typeface="Arial" charset="0"/>
                </a:rPr>
                <a:t>n+1</a:t>
              </a:r>
            </a:p>
          </p:txBody>
        </p:sp>
        <p:sp>
          <p:nvSpPr>
            <p:cNvPr id="9270" name="Text Box 108"/>
            <p:cNvSpPr txBox="1">
              <a:spLocks noChangeArrowheads="1"/>
            </p:cNvSpPr>
            <p:nvPr/>
          </p:nvSpPr>
          <p:spPr bwMode="auto">
            <a:xfrm>
              <a:off x="2521" y="1300"/>
              <a:ext cx="218" cy="173"/>
            </a:xfrm>
            <a:prstGeom prst="rect">
              <a:avLst/>
            </a:prstGeom>
            <a:noFill/>
            <a:ln w="12700">
              <a:noFill/>
              <a:miter lim="800000"/>
              <a:headEnd/>
              <a:tailEnd/>
            </a:ln>
          </p:spPr>
          <p:txBody>
            <a:bodyPr wrap="none">
              <a:spAutoFit/>
            </a:bodyPr>
            <a:lstStyle/>
            <a:p>
              <a:pPr eaLnBrk="0" hangingPunct="0"/>
              <a:r>
                <a:rPr lang="en-US" sz="1200">
                  <a:latin typeface="Arial" charset="0"/>
                </a:rPr>
                <a:t>•••</a:t>
              </a:r>
            </a:p>
          </p:txBody>
        </p:sp>
        <p:sp>
          <p:nvSpPr>
            <p:cNvPr id="55403" name="Rectangle 107"/>
            <p:cNvSpPr>
              <a:spLocks noChangeArrowheads="1"/>
            </p:cNvSpPr>
            <p:nvPr/>
          </p:nvSpPr>
          <p:spPr bwMode="auto">
            <a:xfrm>
              <a:off x="1591" y="3683"/>
              <a:ext cx="2694" cy="229"/>
            </a:xfrm>
            <a:prstGeom prst="rect">
              <a:avLst/>
            </a:prstGeom>
            <a:solidFill>
              <a:schemeClr val="accent1">
                <a:lumMod val="95000"/>
              </a:schemeClr>
            </a:solidFill>
            <a:ln w="12700">
              <a:noFill/>
              <a:miter lim="800000"/>
              <a:headEnd/>
              <a:tailEnd/>
            </a:ln>
            <a:effectLst/>
          </p:spPr>
          <p:txBody>
            <a:bodyPr wrap="none" lIns="90488" tIns="44450" rIns="90488" bIns="44450">
              <a:spAutoFit/>
            </a:bodyPr>
            <a:lstStyle/>
            <a:p>
              <a:pPr eaLnBrk="0" hangingPunct="0">
                <a:defRPr/>
              </a:pPr>
              <a:r>
                <a:rPr lang="en-US" sz="1800" dirty="0">
                  <a:latin typeface="Arial" pitchFamily="34" charset="0"/>
                </a:rPr>
                <a:t>Arrival Rate =  1 /  mean </a:t>
              </a:r>
              <a:r>
                <a:rPr lang="en-US" sz="1800" dirty="0" err="1">
                  <a:latin typeface="Arial" pitchFamily="34" charset="0"/>
                </a:rPr>
                <a:t>interarrival</a:t>
              </a:r>
              <a:r>
                <a:rPr lang="en-US" sz="1800" dirty="0">
                  <a:latin typeface="Arial" pitchFamily="34" charset="0"/>
                </a:rPr>
                <a:t> time</a:t>
              </a:r>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p:txBody>
          <a:bodyPr/>
          <a:lstStyle/>
          <a:p>
            <a:r>
              <a:rPr lang="en-GB" smtClean="0"/>
              <a:t>Little’s Formula</a:t>
            </a:r>
          </a:p>
        </p:txBody>
      </p:sp>
      <p:sp>
        <p:nvSpPr>
          <p:cNvPr id="2052" name="Rectangle 3"/>
          <p:cNvSpPr>
            <a:spLocks noGrp="1" noChangeArrowheads="1"/>
          </p:cNvSpPr>
          <p:nvPr>
            <p:ph type="body" idx="1"/>
          </p:nvPr>
        </p:nvSpPr>
        <p:spPr/>
        <p:txBody>
          <a:bodyPr/>
          <a:lstStyle/>
          <a:p>
            <a:r>
              <a:rPr lang="en-GB" smtClean="0"/>
              <a:t>We need to link the average time spent in the system to the average number of customers in the system</a:t>
            </a:r>
          </a:p>
          <a:p>
            <a:endParaRPr lang="en-GB" smtClean="0"/>
          </a:p>
          <a:p>
            <a:r>
              <a:rPr lang="en-GB" smtClean="0"/>
              <a:t>Assume non-blocking system:</a:t>
            </a:r>
          </a:p>
          <a:p>
            <a:endParaRPr lang="en-GB" smtClean="0"/>
          </a:p>
          <a:p>
            <a:endParaRPr lang="en-GB" smtClean="0"/>
          </a:p>
          <a:p>
            <a:endParaRPr lang="en-GB" smtClean="0"/>
          </a:p>
          <a:p>
            <a:endParaRPr lang="en-GB" smtClean="0"/>
          </a:p>
          <a:p>
            <a:endParaRPr lang="en-GB" smtClean="0"/>
          </a:p>
          <a:p>
            <a:endParaRPr lang="en-GB" smtClean="0"/>
          </a:p>
          <a:p>
            <a:pPr>
              <a:buFont typeface="Wingdings" pitchFamily="2" charset="2"/>
              <a:buNone/>
            </a:pPr>
            <a:endParaRPr lang="en-GB" smtClean="0"/>
          </a:p>
        </p:txBody>
      </p:sp>
      <p:sp>
        <p:nvSpPr>
          <p:cNvPr id="2053" name="Rectangle 6"/>
          <p:cNvSpPr>
            <a:spLocks noChangeArrowheads="1"/>
          </p:cNvSpPr>
          <p:nvPr/>
        </p:nvSpPr>
        <p:spPr bwMode="auto">
          <a:xfrm>
            <a:off x="4000500" y="3328988"/>
            <a:ext cx="9144000" cy="0"/>
          </a:xfrm>
          <a:prstGeom prst="rect">
            <a:avLst/>
          </a:prstGeom>
          <a:noFill/>
          <a:ln w="9525">
            <a:noFill/>
            <a:miter lim="800000"/>
            <a:headEnd/>
            <a:tailEnd/>
          </a:ln>
        </p:spPr>
        <p:txBody>
          <a:bodyPr>
            <a:spAutoFit/>
          </a:bodyPr>
          <a:lstStyle/>
          <a:p>
            <a:endParaRPr lang="en-GB"/>
          </a:p>
        </p:txBody>
      </p:sp>
      <p:graphicFrame>
        <p:nvGraphicFramePr>
          <p:cNvPr id="2050" name="Object 2"/>
          <p:cNvGraphicFramePr>
            <a:graphicFrameLocks noChangeAspect="1"/>
          </p:cNvGraphicFramePr>
          <p:nvPr/>
        </p:nvGraphicFramePr>
        <p:xfrm>
          <a:off x="4665663" y="1979613"/>
          <a:ext cx="1982787" cy="347662"/>
        </p:xfrm>
        <a:graphic>
          <a:graphicData uri="http://schemas.openxmlformats.org/presentationml/2006/ole">
            <p:oleObj spid="_x0000_s2050" r:id="rId3" imgW="1143000" imgH="203200" progId="Equation.3">
              <p:embed/>
            </p:oleObj>
          </a:graphicData>
        </a:graphic>
      </p:graphicFrame>
      <p:grpSp>
        <p:nvGrpSpPr>
          <p:cNvPr id="2054" name="Group 20"/>
          <p:cNvGrpSpPr>
            <a:grpSpLocks/>
          </p:cNvGrpSpPr>
          <p:nvPr/>
        </p:nvGrpSpPr>
        <p:grpSpPr bwMode="auto">
          <a:xfrm>
            <a:off x="1411288" y="2573338"/>
            <a:ext cx="6423025" cy="1663700"/>
            <a:chOff x="889" y="1496"/>
            <a:chExt cx="4046" cy="1048"/>
          </a:xfrm>
        </p:grpSpPr>
        <p:sp>
          <p:nvSpPr>
            <p:cNvPr id="2056" name="Rectangle 8"/>
            <p:cNvSpPr>
              <a:spLocks noChangeArrowheads="1"/>
            </p:cNvSpPr>
            <p:nvPr/>
          </p:nvSpPr>
          <p:spPr bwMode="auto">
            <a:xfrm>
              <a:off x="2146" y="1736"/>
              <a:ext cx="1338" cy="808"/>
            </a:xfrm>
            <a:prstGeom prst="rect">
              <a:avLst/>
            </a:prstGeom>
            <a:solidFill>
              <a:srgbClr val="66FFFF"/>
            </a:solidFill>
            <a:ln w="12700">
              <a:solidFill>
                <a:schemeClr val="tx1"/>
              </a:solidFill>
              <a:miter lim="800000"/>
              <a:headEnd/>
              <a:tailEnd/>
            </a:ln>
          </p:spPr>
          <p:txBody>
            <a:bodyPr wrap="none" anchor="ctr"/>
            <a:lstStyle/>
            <a:p>
              <a:endParaRPr lang="en-GB"/>
            </a:p>
          </p:txBody>
        </p:sp>
        <p:sp>
          <p:nvSpPr>
            <p:cNvPr id="2057" name="Line 9"/>
            <p:cNvSpPr>
              <a:spLocks noChangeShapeType="1"/>
            </p:cNvSpPr>
            <p:nvPr/>
          </p:nvSpPr>
          <p:spPr bwMode="auto">
            <a:xfrm>
              <a:off x="1396" y="1972"/>
              <a:ext cx="596" cy="0"/>
            </a:xfrm>
            <a:prstGeom prst="line">
              <a:avLst/>
            </a:prstGeom>
            <a:noFill/>
            <a:ln w="25400">
              <a:solidFill>
                <a:schemeClr val="tx1"/>
              </a:solidFill>
              <a:round/>
              <a:headEnd/>
              <a:tailEnd type="triangle" w="med" len="med"/>
            </a:ln>
          </p:spPr>
          <p:txBody>
            <a:bodyPr wrap="none" anchor="ctr"/>
            <a:lstStyle/>
            <a:p>
              <a:endParaRPr lang="en-GB"/>
            </a:p>
          </p:txBody>
        </p:sp>
        <p:sp>
          <p:nvSpPr>
            <p:cNvPr id="2058" name="Line 10"/>
            <p:cNvSpPr>
              <a:spLocks noChangeShapeType="1"/>
            </p:cNvSpPr>
            <p:nvPr/>
          </p:nvSpPr>
          <p:spPr bwMode="auto">
            <a:xfrm>
              <a:off x="3596" y="1980"/>
              <a:ext cx="596" cy="0"/>
            </a:xfrm>
            <a:prstGeom prst="line">
              <a:avLst/>
            </a:prstGeom>
            <a:noFill/>
            <a:ln w="25400">
              <a:solidFill>
                <a:schemeClr val="tx1"/>
              </a:solidFill>
              <a:round/>
              <a:headEnd/>
              <a:tailEnd type="triangle" w="med" len="med"/>
            </a:ln>
          </p:spPr>
          <p:txBody>
            <a:bodyPr wrap="none" anchor="ctr"/>
            <a:lstStyle/>
            <a:p>
              <a:endParaRPr lang="en-GB"/>
            </a:p>
          </p:txBody>
        </p:sp>
        <p:sp>
          <p:nvSpPr>
            <p:cNvPr id="2059" name="Rectangle 11"/>
            <p:cNvSpPr>
              <a:spLocks noChangeArrowheads="1"/>
            </p:cNvSpPr>
            <p:nvPr/>
          </p:nvSpPr>
          <p:spPr bwMode="auto">
            <a:xfrm>
              <a:off x="889" y="1808"/>
              <a:ext cx="486" cy="229"/>
            </a:xfrm>
            <a:prstGeom prst="rect">
              <a:avLst/>
            </a:prstGeom>
            <a:noFill/>
            <a:ln w="12700">
              <a:noFill/>
              <a:miter lim="800000"/>
              <a:headEnd/>
              <a:tailEnd/>
            </a:ln>
          </p:spPr>
          <p:txBody>
            <a:bodyPr lIns="90488" tIns="44450" rIns="90488" bIns="44450">
              <a:spAutoFit/>
            </a:bodyPr>
            <a:lstStyle/>
            <a:p>
              <a:pPr eaLnBrk="0" hangingPunct="0"/>
              <a:r>
                <a:rPr lang="en-US" sz="1800" i="1">
                  <a:latin typeface="Arial" charset="0"/>
                </a:rPr>
                <a:t>A(t)</a:t>
              </a:r>
            </a:p>
          </p:txBody>
        </p:sp>
        <p:sp>
          <p:nvSpPr>
            <p:cNvPr id="2060" name="Rectangle 12"/>
            <p:cNvSpPr>
              <a:spLocks noChangeArrowheads="1"/>
            </p:cNvSpPr>
            <p:nvPr/>
          </p:nvSpPr>
          <p:spPr bwMode="auto">
            <a:xfrm>
              <a:off x="4393" y="1848"/>
              <a:ext cx="542" cy="229"/>
            </a:xfrm>
            <a:prstGeom prst="rect">
              <a:avLst/>
            </a:prstGeom>
            <a:noFill/>
            <a:ln w="12700">
              <a:noFill/>
              <a:miter lim="800000"/>
              <a:headEnd/>
              <a:tailEnd/>
            </a:ln>
          </p:spPr>
          <p:txBody>
            <a:bodyPr lIns="90488" tIns="44450" rIns="90488" bIns="44450">
              <a:spAutoFit/>
            </a:bodyPr>
            <a:lstStyle/>
            <a:p>
              <a:pPr eaLnBrk="0" hangingPunct="0"/>
              <a:r>
                <a:rPr lang="en-US" sz="1800" i="1">
                  <a:latin typeface="Arial" charset="0"/>
                </a:rPr>
                <a:t>D(t)</a:t>
              </a:r>
            </a:p>
          </p:txBody>
        </p:sp>
        <p:sp>
          <p:nvSpPr>
            <p:cNvPr id="2061" name="Rectangle 13"/>
            <p:cNvSpPr>
              <a:spLocks noChangeArrowheads="1"/>
            </p:cNvSpPr>
            <p:nvPr/>
          </p:nvSpPr>
          <p:spPr bwMode="auto">
            <a:xfrm>
              <a:off x="2192" y="1859"/>
              <a:ext cx="1207" cy="229"/>
            </a:xfrm>
            <a:prstGeom prst="rect">
              <a:avLst/>
            </a:prstGeom>
            <a:noFill/>
            <a:ln w="12700">
              <a:noFill/>
              <a:miter lim="800000"/>
              <a:headEnd/>
              <a:tailEnd/>
            </a:ln>
          </p:spPr>
          <p:txBody>
            <a:bodyPr lIns="90488" tIns="44450" rIns="90488" bIns="44450">
              <a:spAutoFit/>
            </a:bodyPr>
            <a:lstStyle/>
            <a:p>
              <a:pPr algn="ctr" eaLnBrk="0" hangingPunct="0"/>
              <a:r>
                <a:rPr lang="en-US" sz="1800">
                  <a:latin typeface="Arial" charset="0"/>
                </a:rPr>
                <a:t>Delay Box</a:t>
              </a:r>
            </a:p>
          </p:txBody>
        </p:sp>
        <p:sp>
          <p:nvSpPr>
            <p:cNvPr id="2062" name="Rectangle 14"/>
            <p:cNvSpPr>
              <a:spLocks noChangeArrowheads="1"/>
            </p:cNvSpPr>
            <p:nvPr/>
          </p:nvSpPr>
          <p:spPr bwMode="auto">
            <a:xfrm>
              <a:off x="2561" y="2240"/>
              <a:ext cx="622" cy="229"/>
            </a:xfrm>
            <a:prstGeom prst="rect">
              <a:avLst/>
            </a:prstGeom>
            <a:noFill/>
            <a:ln w="12700">
              <a:noFill/>
              <a:miter lim="800000"/>
              <a:headEnd/>
              <a:tailEnd/>
            </a:ln>
          </p:spPr>
          <p:txBody>
            <a:bodyPr lIns="90488" tIns="44450" rIns="90488" bIns="44450">
              <a:spAutoFit/>
            </a:bodyPr>
            <a:lstStyle/>
            <a:p>
              <a:pPr eaLnBrk="0" hangingPunct="0"/>
              <a:r>
                <a:rPr lang="en-US" sz="1800" i="1">
                  <a:latin typeface="Arial" charset="0"/>
                </a:rPr>
                <a:t>N(t)</a:t>
              </a:r>
            </a:p>
          </p:txBody>
        </p:sp>
        <p:sp>
          <p:nvSpPr>
            <p:cNvPr id="2063" name="Rectangle 15"/>
            <p:cNvSpPr>
              <a:spLocks noChangeArrowheads="1"/>
            </p:cNvSpPr>
            <p:nvPr/>
          </p:nvSpPr>
          <p:spPr bwMode="auto">
            <a:xfrm>
              <a:off x="2706" y="1496"/>
              <a:ext cx="193" cy="229"/>
            </a:xfrm>
            <a:prstGeom prst="rect">
              <a:avLst/>
            </a:prstGeom>
            <a:noFill/>
            <a:ln w="12700">
              <a:noFill/>
              <a:miter lim="800000"/>
              <a:headEnd/>
              <a:tailEnd/>
            </a:ln>
          </p:spPr>
          <p:txBody>
            <a:bodyPr lIns="90488" tIns="44450" rIns="90488" bIns="44450">
              <a:spAutoFit/>
            </a:bodyPr>
            <a:lstStyle/>
            <a:p>
              <a:pPr eaLnBrk="0" hangingPunct="0"/>
              <a:r>
                <a:rPr lang="en-US" sz="1800" i="1">
                  <a:latin typeface="Arial" charset="0"/>
                </a:rPr>
                <a:t>T</a:t>
              </a:r>
            </a:p>
          </p:txBody>
        </p:sp>
        <p:sp>
          <p:nvSpPr>
            <p:cNvPr id="2064" name="Line 16"/>
            <p:cNvSpPr>
              <a:spLocks noChangeShapeType="1"/>
            </p:cNvSpPr>
            <p:nvPr/>
          </p:nvSpPr>
          <p:spPr bwMode="auto">
            <a:xfrm>
              <a:off x="2116" y="1604"/>
              <a:ext cx="568" cy="0"/>
            </a:xfrm>
            <a:prstGeom prst="line">
              <a:avLst/>
            </a:prstGeom>
            <a:noFill/>
            <a:ln w="12700">
              <a:solidFill>
                <a:schemeClr val="tx1"/>
              </a:solidFill>
              <a:round/>
              <a:headEnd type="triangle" w="med" len="med"/>
              <a:tailEnd/>
            </a:ln>
          </p:spPr>
          <p:txBody>
            <a:bodyPr wrap="none" anchor="ctr"/>
            <a:lstStyle/>
            <a:p>
              <a:endParaRPr lang="en-GB"/>
            </a:p>
          </p:txBody>
        </p:sp>
        <p:sp>
          <p:nvSpPr>
            <p:cNvPr id="2065" name="Line 17"/>
            <p:cNvSpPr>
              <a:spLocks noChangeShapeType="1"/>
            </p:cNvSpPr>
            <p:nvPr/>
          </p:nvSpPr>
          <p:spPr bwMode="auto">
            <a:xfrm>
              <a:off x="2954" y="1604"/>
              <a:ext cx="546" cy="0"/>
            </a:xfrm>
            <a:prstGeom prst="line">
              <a:avLst/>
            </a:prstGeom>
            <a:noFill/>
            <a:ln w="12700">
              <a:solidFill>
                <a:schemeClr val="tx1"/>
              </a:solidFill>
              <a:round/>
              <a:headEnd/>
              <a:tailEnd type="triangle" w="med" len="med"/>
            </a:ln>
          </p:spPr>
          <p:txBody>
            <a:bodyPr wrap="none" anchor="ctr"/>
            <a:lstStyle/>
            <a:p>
              <a:endParaRPr lang="en-GB"/>
            </a:p>
          </p:txBody>
        </p:sp>
      </p:grpSp>
      <p:sp>
        <p:nvSpPr>
          <p:cNvPr id="2055" name="Rectangle 19"/>
          <p:cNvSpPr>
            <a:spLocks noChangeArrowheads="1"/>
          </p:cNvSpPr>
          <p:nvPr/>
        </p:nvSpPr>
        <p:spPr bwMode="auto">
          <a:xfrm>
            <a:off x="3843338" y="3328988"/>
            <a:ext cx="9144000" cy="0"/>
          </a:xfrm>
          <a:prstGeom prst="rect">
            <a:avLst/>
          </a:prstGeom>
          <a:noFill/>
          <a:ln w="9525">
            <a:noFill/>
            <a:miter lim="800000"/>
            <a:headEnd/>
            <a:tailEnd/>
          </a:ln>
        </p:spPr>
        <p:txBody>
          <a:bodyPr>
            <a:spAutoFit/>
          </a:bodyPr>
          <a:lstStyle/>
          <a:p>
            <a:endParaRPr lang="en-GB"/>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GB" smtClean="0"/>
              <a:t>Little’s Formula</a:t>
            </a:r>
          </a:p>
        </p:txBody>
      </p:sp>
      <p:sp>
        <p:nvSpPr>
          <p:cNvPr id="10243" name="Rectangle 3"/>
          <p:cNvSpPr>
            <a:spLocks noGrp="1" noChangeArrowheads="1"/>
          </p:cNvSpPr>
          <p:nvPr>
            <p:ph type="body" idx="1"/>
          </p:nvPr>
        </p:nvSpPr>
        <p:spPr>
          <a:xfrm>
            <a:off x="304800" y="860425"/>
            <a:ext cx="8610600" cy="5540375"/>
          </a:xfrm>
        </p:spPr>
        <p:txBody>
          <a:bodyPr/>
          <a:lstStyle/>
          <a:p>
            <a:pPr>
              <a:lnSpc>
                <a:spcPct val="90000"/>
              </a:lnSpc>
            </a:pPr>
            <a:endParaRPr lang="en-GB" smtClean="0"/>
          </a:p>
          <a:p>
            <a:pPr>
              <a:lnSpc>
                <a:spcPct val="90000"/>
              </a:lnSpc>
            </a:pPr>
            <a:endParaRPr lang="en-GB" smtClean="0"/>
          </a:p>
          <a:p>
            <a:pPr>
              <a:lnSpc>
                <a:spcPct val="90000"/>
              </a:lnSpc>
            </a:pPr>
            <a:endParaRPr lang="en-GB" smtClean="0"/>
          </a:p>
          <a:p>
            <a:pPr>
              <a:lnSpc>
                <a:spcPct val="90000"/>
              </a:lnSpc>
            </a:pPr>
            <a:endParaRPr lang="en-GB" smtClean="0"/>
          </a:p>
          <a:p>
            <a:pPr>
              <a:lnSpc>
                <a:spcPct val="90000"/>
              </a:lnSpc>
            </a:pPr>
            <a:endParaRPr lang="en-GB" smtClean="0"/>
          </a:p>
          <a:p>
            <a:pPr>
              <a:lnSpc>
                <a:spcPct val="90000"/>
              </a:lnSpc>
            </a:pPr>
            <a:endParaRPr lang="en-GB" smtClean="0"/>
          </a:p>
          <a:p>
            <a:pPr>
              <a:lnSpc>
                <a:spcPct val="90000"/>
              </a:lnSpc>
            </a:pPr>
            <a:endParaRPr lang="en-GB" smtClean="0"/>
          </a:p>
          <a:p>
            <a:pPr>
              <a:lnSpc>
                <a:spcPct val="90000"/>
              </a:lnSpc>
            </a:pPr>
            <a:endParaRPr lang="en-GB" smtClean="0"/>
          </a:p>
          <a:p>
            <a:pPr>
              <a:lnSpc>
                <a:spcPct val="90000"/>
              </a:lnSpc>
            </a:pPr>
            <a:r>
              <a:rPr lang="en-GB" smtClean="0"/>
              <a:t>Little’s formula links the average time spent in the system to the average number of customers in the system</a:t>
            </a:r>
          </a:p>
          <a:p>
            <a:pPr algn="ctr">
              <a:lnSpc>
                <a:spcPct val="90000"/>
              </a:lnSpc>
              <a:buFontTx/>
              <a:buNone/>
            </a:pPr>
            <a:endParaRPr lang="en-GB" i="1" smtClean="0">
              <a:latin typeface="Times New Roman" pitchFamily="18" charset="0"/>
            </a:endParaRPr>
          </a:p>
          <a:p>
            <a:pPr algn="ctr">
              <a:lnSpc>
                <a:spcPct val="90000"/>
              </a:lnSpc>
              <a:buFontTx/>
              <a:buNone/>
            </a:pPr>
            <a:r>
              <a:rPr lang="en-GB" i="1" smtClean="0">
                <a:latin typeface="Times New Roman" pitchFamily="18" charset="0"/>
              </a:rPr>
              <a:t>E</a:t>
            </a:r>
            <a:r>
              <a:rPr lang="en-GB" smtClean="0">
                <a:latin typeface="Times New Roman" pitchFamily="18" charset="0"/>
              </a:rPr>
              <a:t>[</a:t>
            </a:r>
            <a:r>
              <a:rPr lang="en-GB" i="1" smtClean="0">
                <a:latin typeface="Times New Roman" pitchFamily="18" charset="0"/>
              </a:rPr>
              <a:t>N</a:t>
            </a:r>
            <a:r>
              <a:rPr lang="en-GB" smtClean="0">
                <a:latin typeface="Times New Roman" pitchFamily="18" charset="0"/>
              </a:rPr>
              <a:t>] = </a:t>
            </a:r>
            <a:r>
              <a:rPr lang="en-GB" i="1" smtClean="0">
                <a:latin typeface="Times New Roman" pitchFamily="18" charset="0"/>
                <a:sym typeface="Symbol" pitchFamily="18" charset="2"/>
              </a:rPr>
              <a:t></a:t>
            </a:r>
            <a:r>
              <a:rPr lang="en-GB" i="1" smtClean="0">
                <a:latin typeface="Times New Roman" pitchFamily="18" charset="0"/>
                <a:cs typeface="Times New Roman" pitchFamily="18" charset="0"/>
                <a:sym typeface="Symbol" pitchFamily="18" charset="2"/>
              </a:rPr>
              <a:t>·</a:t>
            </a:r>
            <a:r>
              <a:rPr lang="en-GB" i="1" smtClean="0">
                <a:latin typeface="Times New Roman" pitchFamily="18" charset="0"/>
                <a:sym typeface="Symbol" pitchFamily="18" charset="2"/>
              </a:rPr>
              <a:t>E</a:t>
            </a:r>
            <a:r>
              <a:rPr lang="en-GB" smtClean="0">
                <a:latin typeface="Times New Roman" pitchFamily="18" charset="0"/>
                <a:sym typeface="Symbol" pitchFamily="18" charset="2"/>
              </a:rPr>
              <a:t>[</a:t>
            </a:r>
            <a:r>
              <a:rPr lang="en-GB" i="1" smtClean="0">
                <a:latin typeface="Times New Roman" pitchFamily="18" charset="0"/>
                <a:sym typeface="Symbol" pitchFamily="18" charset="2"/>
              </a:rPr>
              <a:t>T</a:t>
            </a:r>
            <a:r>
              <a:rPr lang="en-GB" smtClean="0">
                <a:latin typeface="Times New Roman" pitchFamily="18" charset="0"/>
                <a:sym typeface="Symbol" pitchFamily="18" charset="2"/>
              </a:rPr>
              <a:t>]</a:t>
            </a:r>
            <a:r>
              <a:rPr lang="en-GB" smtClean="0">
                <a:sym typeface="Symbol" pitchFamily="18" charset="2"/>
              </a:rPr>
              <a:t> (without blocking)</a:t>
            </a:r>
          </a:p>
          <a:p>
            <a:pPr algn="ctr">
              <a:lnSpc>
                <a:spcPct val="90000"/>
              </a:lnSpc>
              <a:buFontTx/>
              <a:buNone/>
            </a:pPr>
            <a:endParaRPr lang="en-GB" i="1" smtClean="0">
              <a:latin typeface="Times New Roman" pitchFamily="18" charset="0"/>
            </a:endParaRPr>
          </a:p>
          <a:p>
            <a:pPr algn="ctr">
              <a:lnSpc>
                <a:spcPct val="90000"/>
              </a:lnSpc>
              <a:buFontTx/>
              <a:buNone/>
            </a:pPr>
            <a:r>
              <a:rPr lang="en-GB" i="1" smtClean="0">
                <a:latin typeface="Times New Roman" pitchFamily="18" charset="0"/>
              </a:rPr>
              <a:t>E</a:t>
            </a:r>
            <a:r>
              <a:rPr lang="en-GB" smtClean="0">
                <a:latin typeface="Times New Roman" pitchFamily="18" charset="0"/>
              </a:rPr>
              <a:t>[</a:t>
            </a:r>
            <a:r>
              <a:rPr lang="en-GB" i="1" smtClean="0">
                <a:latin typeface="Times New Roman" pitchFamily="18" charset="0"/>
              </a:rPr>
              <a:t>N</a:t>
            </a:r>
            <a:r>
              <a:rPr lang="en-GB" smtClean="0">
                <a:latin typeface="Times New Roman" pitchFamily="18" charset="0"/>
              </a:rPr>
              <a:t>] = </a:t>
            </a:r>
            <a:r>
              <a:rPr lang="en-GB" i="1" smtClean="0">
                <a:latin typeface="Times New Roman" pitchFamily="18" charset="0"/>
                <a:sym typeface="Symbol" pitchFamily="18" charset="2"/>
              </a:rPr>
              <a:t></a:t>
            </a:r>
            <a:r>
              <a:rPr lang="en-GB" i="1" smtClean="0">
                <a:latin typeface="Times New Roman" pitchFamily="18" charset="0"/>
                <a:cs typeface="Times New Roman" pitchFamily="18" charset="0"/>
                <a:sym typeface="Symbol" pitchFamily="18" charset="2"/>
              </a:rPr>
              <a:t>·</a:t>
            </a:r>
            <a:r>
              <a:rPr lang="en-GB" smtClean="0">
                <a:latin typeface="Times New Roman" pitchFamily="18" charset="0"/>
                <a:sym typeface="Symbol" pitchFamily="18" charset="2"/>
              </a:rPr>
              <a:t>(1 </a:t>
            </a:r>
            <a:r>
              <a:rPr lang="en-GB" smtClean="0">
                <a:latin typeface="Times New Roman" pitchFamily="18" charset="0"/>
                <a:cs typeface="Times New Roman" pitchFamily="18" charset="0"/>
                <a:sym typeface="Symbol" pitchFamily="18" charset="2"/>
              </a:rPr>
              <a:t>– </a:t>
            </a:r>
            <a:r>
              <a:rPr lang="en-GB" i="1" smtClean="0">
                <a:latin typeface="Times New Roman" pitchFamily="18" charset="0"/>
                <a:sym typeface="Symbol" pitchFamily="18" charset="2"/>
              </a:rPr>
              <a:t>P</a:t>
            </a:r>
            <a:r>
              <a:rPr lang="en-GB" i="1" baseline="-25000" smtClean="0">
                <a:latin typeface="Times New Roman" pitchFamily="18" charset="0"/>
                <a:sym typeface="Symbol" pitchFamily="18" charset="2"/>
              </a:rPr>
              <a:t>b</a:t>
            </a:r>
            <a:r>
              <a:rPr lang="en-GB" smtClean="0">
                <a:latin typeface="Times New Roman" pitchFamily="18" charset="0"/>
                <a:sym typeface="Symbol" pitchFamily="18" charset="2"/>
              </a:rPr>
              <a:t>)</a:t>
            </a:r>
            <a:r>
              <a:rPr lang="en-GB" i="1" smtClean="0">
                <a:latin typeface="Times New Roman" pitchFamily="18" charset="0"/>
                <a:sym typeface="Symbol" pitchFamily="18" charset="2"/>
              </a:rPr>
              <a:t>E</a:t>
            </a:r>
            <a:r>
              <a:rPr lang="en-GB" smtClean="0">
                <a:latin typeface="Times New Roman" pitchFamily="18" charset="0"/>
                <a:sym typeface="Symbol" pitchFamily="18" charset="2"/>
              </a:rPr>
              <a:t>[</a:t>
            </a:r>
            <a:r>
              <a:rPr lang="en-GB" i="1" smtClean="0">
                <a:latin typeface="Times New Roman" pitchFamily="18" charset="0"/>
                <a:sym typeface="Symbol" pitchFamily="18" charset="2"/>
              </a:rPr>
              <a:t>T</a:t>
            </a:r>
            <a:r>
              <a:rPr lang="en-GB" smtClean="0">
                <a:latin typeface="Times New Roman" pitchFamily="18" charset="0"/>
                <a:sym typeface="Symbol" pitchFamily="18" charset="2"/>
              </a:rPr>
              <a:t>]</a:t>
            </a:r>
            <a:r>
              <a:rPr lang="en-GB" smtClean="0">
                <a:sym typeface="Symbol" pitchFamily="18" charset="2"/>
              </a:rPr>
              <a:t> (with blocking)</a:t>
            </a:r>
          </a:p>
        </p:txBody>
      </p:sp>
      <p:grpSp>
        <p:nvGrpSpPr>
          <p:cNvPr id="10244" name="Group 26"/>
          <p:cNvGrpSpPr>
            <a:grpSpLocks/>
          </p:cNvGrpSpPr>
          <p:nvPr/>
        </p:nvGrpSpPr>
        <p:grpSpPr bwMode="auto">
          <a:xfrm>
            <a:off x="1411288" y="1295400"/>
            <a:ext cx="6423025" cy="1663700"/>
            <a:chOff x="889" y="1496"/>
            <a:chExt cx="4046" cy="1048"/>
          </a:xfrm>
        </p:grpSpPr>
        <p:sp>
          <p:nvSpPr>
            <p:cNvPr id="10245" name="Rectangle 27"/>
            <p:cNvSpPr>
              <a:spLocks noChangeArrowheads="1"/>
            </p:cNvSpPr>
            <p:nvPr/>
          </p:nvSpPr>
          <p:spPr bwMode="auto">
            <a:xfrm>
              <a:off x="2146" y="1736"/>
              <a:ext cx="1338" cy="808"/>
            </a:xfrm>
            <a:prstGeom prst="rect">
              <a:avLst/>
            </a:prstGeom>
            <a:noFill/>
            <a:ln w="12700">
              <a:solidFill>
                <a:schemeClr val="tx1"/>
              </a:solidFill>
              <a:miter lim="800000"/>
              <a:headEnd/>
              <a:tailEnd/>
            </a:ln>
          </p:spPr>
          <p:txBody>
            <a:bodyPr wrap="none" anchor="ctr"/>
            <a:lstStyle/>
            <a:p>
              <a:endParaRPr lang="en-GB"/>
            </a:p>
          </p:txBody>
        </p:sp>
        <p:sp>
          <p:nvSpPr>
            <p:cNvPr id="10246" name="Line 28"/>
            <p:cNvSpPr>
              <a:spLocks noChangeShapeType="1"/>
            </p:cNvSpPr>
            <p:nvPr/>
          </p:nvSpPr>
          <p:spPr bwMode="auto">
            <a:xfrm>
              <a:off x="1396" y="1972"/>
              <a:ext cx="596" cy="0"/>
            </a:xfrm>
            <a:prstGeom prst="line">
              <a:avLst/>
            </a:prstGeom>
            <a:noFill/>
            <a:ln w="25400">
              <a:solidFill>
                <a:schemeClr val="tx1"/>
              </a:solidFill>
              <a:round/>
              <a:headEnd/>
              <a:tailEnd type="triangle" w="med" len="med"/>
            </a:ln>
          </p:spPr>
          <p:txBody>
            <a:bodyPr wrap="none" anchor="ctr"/>
            <a:lstStyle/>
            <a:p>
              <a:endParaRPr lang="en-GB"/>
            </a:p>
          </p:txBody>
        </p:sp>
        <p:sp>
          <p:nvSpPr>
            <p:cNvPr id="10247" name="Line 29"/>
            <p:cNvSpPr>
              <a:spLocks noChangeShapeType="1"/>
            </p:cNvSpPr>
            <p:nvPr/>
          </p:nvSpPr>
          <p:spPr bwMode="auto">
            <a:xfrm>
              <a:off x="3596" y="1980"/>
              <a:ext cx="596" cy="0"/>
            </a:xfrm>
            <a:prstGeom prst="line">
              <a:avLst/>
            </a:prstGeom>
            <a:noFill/>
            <a:ln w="25400">
              <a:solidFill>
                <a:schemeClr val="tx1"/>
              </a:solidFill>
              <a:round/>
              <a:headEnd/>
              <a:tailEnd type="triangle" w="med" len="med"/>
            </a:ln>
          </p:spPr>
          <p:txBody>
            <a:bodyPr wrap="none" anchor="ctr"/>
            <a:lstStyle/>
            <a:p>
              <a:endParaRPr lang="en-GB"/>
            </a:p>
          </p:txBody>
        </p:sp>
        <p:sp>
          <p:nvSpPr>
            <p:cNvPr id="10248" name="Rectangle 30"/>
            <p:cNvSpPr>
              <a:spLocks noChangeArrowheads="1"/>
            </p:cNvSpPr>
            <p:nvPr/>
          </p:nvSpPr>
          <p:spPr bwMode="auto">
            <a:xfrm>
              <a:off x="889" y="1808"/>
              <a:ext cx="486" cy="229"/>
            </a:xfrm>
            <a:prstGeom prst="rect">
              <a:avLst/>
            </a:prstGeom>
            <a:noFill/>
            <a:ln w="12700">
              <a:noFill/>
              <a:miter lim="800000"/>
              <a:headEnd/>
              <a:tailEnd/>
            </a:ln>
          </p:spPr>
          <p:txBody>
            <a:bodyPr lIns="90488" tIns="44450" rIns="90488" bIns="44450">
              <a:spAutoFit/>
            </a:bodyPr>
            <a:lstStyle/>
            <a:p>
              <a:pPr eaLnBrk="0" hangingPunct="0"/>
              <a:r>
                <a:rPr lang="en-US" sz="1800" i="1">
                  <a:latin typeface="Arial" charset="0"/>
                </a:rPr>
                <a:t>A(t)</a:t>
              </a:r>
            </a:p>
          </p:txBody>
        </p:sp>
        <p:sp>
          <p:nvSpPr>
            <p:cNvPr id="10249" name="Rectangle 31"/>
            <p:cNvSpPr>
              <a:spLocks noChangeArrowheads="1"/>
            </p:cNvSpPr>
            <p:nvPr/>
          </p:nvSpPr>
          <p:spPr bwMode="auto">
            <a:xfrm>
              <a:off x="4393" y="1848"/>
              <a:ext cx="542" cy="229"/>
            </a:xfrm>
            <a:prstGeom prst="rect">
              <a:avLst/>
            </a:prstGeom>
            <a:noFill/>
            <a:ln w="12700">
              <a:noFill/>
              <a:miter lim="800000"/>
              <a:headEnd/>
              <a:tailEnd/>
            </a:ln>
          </p:spPr>
          <p:txBody>
            <a:bodyPr lIns="90488" tIns="44450" rIns="90488" bIns="44450">
              <a:spAutoFit/>
            </a:bodyPr>
            <a:lstStyle/>
            <a:p>
              <a:pPr eaLnBrk="0" hangingPunct="0"/>
              <a:r>
                <a:rPr lang="en-US" sz="1800" i="1">
                  <a:latin typeface="Arial" charset="0"/>
                </a:rPr>
                <a:t>D(t)</a:t>
              </a:r>
            </a:p>
          </p:txBody>
        </p:sp>
        <p:sp>
          <p:nvSpPr>
            <p:cNvPr id="10250" name="Rectangle 32"/>
            <p:cNvSpPr>
              <a:spLocks noChangeArrowheads="1"/>
            </p:cNvSpPr>
            <p:nvPr/>
          </p:nvSpPr>
          <p:spPr bwMode="auto">
            <a:xfrm>
              <a:off x="2192" y="1859"/>
              <a:ext cx="1207" cy="229"/>
            </a:xfrm>
            <a:prstGeom prst="rect">
              <a:avLst/>
            </a:prstGeom>
            <a:noFill/>
            <a:ln w="12700">
              <a:noFill/>
              <a:miter lim="800000"/>
              <a:headEnd/>
              <a:tailEnd/>
            </a:ln>
          </p:spPr>
          <p:txBody>
            <a:bodyPr lIns="90488" tIns="44450" rIns="90488" bIns="44450">
              <a:spAutoFit/>
            </a:bodyPr>
            <a:lstStyle/>
            <a:p>
              <a:pPr algn="ctr" eaLnBrk="0" hangingPunct="0"/>
              <a:r>
                <a:rPr lang="en-US" sz="1800">
                  <a:latin typeface="Arial" charset="0"/>
                </a:rPr>
                <a:t>Delay Box</a:t>
              </a:r>
            </a:p>
          </p:txBody>
        </p:sp>
        <p:sp>
          <p:nvSpPr>
            <p:cNvPr id="10251" name="Rectangle 33"/>
            <p:cNvSpPr>
              <a:spLocks noChangeArrowheads="1"/>
            </p:cNvSpPr>
            <p:nvPr/>
          </p:nvSpPr>
          <p:spPr bwMode="auto">
            <a:xfrm>
              <a:off x="2561" y="2240"/>
              <a:ext cx="622" cy="229"/>
            </a:xfrm>
            <a:prstGeom prst="rect">
              <a:avLst/>
            </a:prstGeom>
            <a:noFill/>
            <a:ln w="12700">
              <a:noFill/>
              <a:miter lim="800000"/>
              <a:headEnd/>
              <a:tailEnd/>
            </a:ln>
          </p:spPr>
          <p:txBody>
            <a:bodyPr lIns="90488" tIns="44450" rIns="90488" bIns="44450">
              <a:spAutoFit/>
            </a:bodyPr>
            <a:lstStyle/>
            <a:p>
              <a:pPr eaLnBrk="0" hangingPunct="0"/>
              <a:r>
                <a:rPr lang="en-US" sz="1800" i="1">
                  <a:latin typeface="Arial" charset="0"/>
                </a:rPr>
                <a:t>N(t)</a:t>
              </a:r>
            </a:p>
          </p:txBody>
        </p:sp>
        <p:sp>
          <p:nvSpPr>
            <p:cNvPr id="10252" name="Rectangle 34"/>
            <p:cNvSpPr>
              <a:spLocks noChangeArrowheads="1"/>
            </p:cNvSpPr>
            <p:nvPr/>
          </p:nvSpPr>
          <p:spPr bwMode="auto">
            <a:xfrm>
              <a:off x="2706" y="1496"/>
              <a:ext cx="193" cy="229"/>
            </a:xfrm>
            <a:prstGeom prst="rect">
              <a:avLst/>
            </a:prstGeom>
            <a:noFill/>
            <a:ln w="12700">
              <a:noFill/>
              <a:miter lim="800000"/>
              <a:headEnd/>
              <a:tailEnd/>
            </a:ln>
          </p:spPr>
          <p:txBody>
            <a:bodyPr lIns="90488" tIns="44450" rIns="90488" bIns="44450">
              <a:spAutoFit/>
            </a:bodyPr>
            <a:lstStyle/>
            <a:p>
              <a:pPr eaLnBrk="0" hangingPunct="0"/>
              <a:r>
                <a:rPr lang="en-US" sz="1800" i="1">
                  <a:latin typeface="Arial" charset="0"/>
                </a:rPr>
                <a:t>T</a:t>
              </a:r>
            </a:p>
          </p:txBody>
        </p:sp>
        <p:sp>
          <p:nvSpPr>
            <p:cNvPr id="10253" name="Line 35"/>
            <p:cNvSpPr>
              <a:spLocks noChangeShapeType="1"/>
            </p:cNvSpPr>
            <p:nvPr/>
          </p:nvSpPr>
          <p:spPr bwMode="auto">
            <a:xfrm>
              <a:off x="2116" y="1604"/>
              <a:ext cx="568" cy="0"/>
            </a:xfrm>
            <a:prstGeom prst="line">
              <a:avLst/>
            </a:prstGeom>
            <a:noFill/>
            <a:ln w="12700">
              <a:solidFill>
                <a:schemeClr val="tx1"/>
              </a:solidFill>
              <a:round/>
              <a:headEnd type="triangle" w="med" len="med"/>
              <a:tailEnd/>
            </a:ln>
          </p:spPr>
          <p:txBody>
            <a:bodyPr wrap="none" anchor="ctr"/>
            <a:lstStyle/>
            <a:p>
              <a:endParaRPr lang="en-GB"/>
            </a:p>
          </p:txBody>
        </p:sp>
        <p:sp>
          <p:nvSpPr>
            <p:cNvPr id="10254" name="Line 36"/>
            <p:cNvSpPr>
              <a:spLocks noChangeShapeType="1"/>
            </p:cNvSpPr>
            <p:nvPr/>
          </p:nvSpPr>
          <p:spPr bwMode="auto">
            <a:xfrm>
              <a:off x="2954" y="1604"/>
              <a:ext cx="546" cy="0"/>
            </a:xfrm>
            <a:prstGeom prst="line">
              <a:avLst/>
            </a:prstGeom>
            <a:noFill/>
            <a:ln w="12700">
              <a:solidFill>
                <a:schemeClr val="tx1"/>
              </a:solidFill>
              <a:round/>
              <a:headEnd/>
              <a:tailEnd type="triangle" w="med" len="med"/>
            </a:ln>
          </p:spPr>
          <p:txBody>
            <a:bodyPr wrap="none" anchor="ctr"/>
            <a:lstStyle/>
            <a:p>
              <a:endParaRPr lang="en-GB"/>
            </a:p>
          </p:txBody>
        </p: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GB" smtClean="0"/>
              <a:t>Application of Little’s formula</a:t>
            </a:r>
          </a:p>
        </p:txBody>
      </p:sp>
      <p:sp>
        <p:nvSpPr>
          <p:cNvPr id="15363" name="Rectangle 3"/>
          <p:cNvSpPr>
            <a:spLocks noGrp="1" noChangeArrowheads="1"/>
          </p:cNvSpPr>
          <p:nvPr>
            <p:ph type="body" idx="1"/>
          </p:nvPr>
        </p:nvSpPr>
        <p:spPr/>
        <p:txBody>
          <a:bodyPr/>
          <a:lstStyle/>
          <a:p>
            <a:pPr>
              <a:buNone/>
              <a:defRPr/>
            </a:pPr>
            <a:r>
              <a:rPr lang="en-GB" dirty="0" smtClean="0"/>
              <a:t>Consider an entire network of </a:t>
            </a:r>
            <a:r>
              <a:rPr lang="en-GB" dirty="0" err="1" smtClean="0"/>
              <a:t>queueing</a:t>
            </a:r>
            <a:r>
              <a:rPr lang="en-GB" dirty="0" smtClean="0"/>
              <a:t> systems</a:t>
            </a:r>
          </a:p>
          <a:p>
            <a:pPr>
              <a:buNone/>
              <a:defRPr/>
            </a:pPr>
            <a:endParaRPr lang="en-GB" dirty="0" smtClean="0"/>
          </a:p>
          <a:p>
            <a:pPr>
              <a:defRPr/>
            </a:pPr>
            <a:r>
              <a:rPr lang="en-GB" dirty="0" smtClean="0"/>
              <a:t>Little’s </a:t>
            </a:r>
            <a:r>
              <a:rPr lang="en-GB" dirty="0" smtClean="0"/>
              <a:t>formula states that: </a:t>
            </a:r>
            <a:r>
              <a:rPr lang="en-GB" i="1" dirty="0" smtClean="0">
                <a:latin typeface="Times New Roman" pitchFamily="18" charset="0"/>
              </a:rPr>
              <a:t>E</a:t>
            </a:r>
            <a:r>
              <a:rPr lang="en-GB" dirty="0" smtClean="0">
                <a:latin typeface="Times New Roman" pitchFamily="18" charset="0"/>
              </a:rPr>
              <a:t>[</a:t>
            </a:r>
            <a:r>
              <a:rPr lang="en-GB" i="1" dirty="0" err="1" smtClean="0">
                <a:latin typeface="Times New Roman" pitchFamily="18" charset="0"/>
              </a:rPr>
              <a:t>N</a:t>
            </a:r>
            <a:r>
              <a:rPr lang="en-GB" i="1" baseline="-25000" dirty="0" err="1" smtClean="0">
                <a:latin typeface="Times New Roman" pitchFamily="18" charset="0"/>
              </a:rPr>
              <a:t>net</a:t>
            </a:r>
            <a:r>
              <a:rPr lang="en-GB" dirty="0" smtClean="0">
                <a:latin typeface="Times New Roman" pitchFamily="18" charset="0"/>
              </a:rPr>
              <a:t>] = </a:t>
            </a:r>
            <a:r>
              <a:rPr lang="en-GB" i="1" dirty="0" smtClean="0">
                <a:latin typeface="Times New Roman" pitchFamily="18" charset="0"/>
                <a:sym typeface="Symbol" pitchFamily="18" charset="2"/>
              </a:rPr>
              <a:t></a:t>
            </a:r>
            <a:r>
              <a:rPr lang="en-GB" i="1" baseline="-25000" dirty="0" err="1" smtClean="0">
                <a:latin typeface="Times New Roman" pitchFamily="18" charset="0"/>
              </a:rPr>
              <a:t>net</a:t>
            </a:r>
            <a:r>
              <a:rPr lang="en-GB" i="1" dirty="0" err="1" smtClean="0">
                <a:latin typeface="Times New Roman" pitchFamily="18" charset="0"/>
                <a:sym typeface="Symbol" pitchFamily="18" charset="2"/>
              </a:rPr>
              <a:t>E</a:t>
            </a:r>
            <a:r>
              <a:rPr lang="en-GB" dirty="0" smtClean="0">
                <a:latin typeface="Times New Roman" pitchFamily="18" charset="0"/>
                <a:sym typeface="Symbol" pitchFamily="18" charset="2"/>
              </a:rPr>
              <a:t>[</a:t>
            </a:r>
            <a:r>
              <a:rPr lang="en-GB" i="1" dirty="0" err="1" smtClean="0">
                <a:latin typeface="Times New Roman" pitchFamily="18" charset="0"/>
                <a:sym typeface="Symbol" pitchFamily="18" charset="2"/>
              </a:rPr>
              <a:t>T</a:t>
            </a:r>
            <a:r>
              <a:rPr lang="en-GB" i="1" baseline="-25000" dirty="0" err="1" smtClean="0">
                <a:latin typeface="Times New Roman" pitchFamily="18" charset="0"/>
              </a:rPr>
              <a:t>net</a:t>
            </a:r>
            <a:r>
              <a:rPr lang="en-GB" dirty="0" smtClean="0">
                <a:latin typeface="Times New Roman" pitchFamily="18" charset="0"/>
                <a:sym typeface="Symbol" pitchFamily="18" charset="2"/>
              </a:rPr>
              <a:t>]</a:t>
            </a:r>
            <a:endParaRPr lang="en-GB" dirty="0" smtClean="0">
              <a:sym typeface="Symbol" pitchFamily="18" charset="2"/>
            </a:endParaRPr>
          </a:p>
          <a:p>
            <a:pPr>
              <a:defRPr/>
            </a:pPr>
            <a:r>
              <a:rPr lang="en-GB" dirty="0" smtClean="0">
                <a:sym typeface="Symbol" pitchFamily="18" charset="2"/>
              </a:rPr>
              <a:t>Thus, </a:t>
            </a:r>
            <a:r>
              <a:rPr lang="en-GB" i="1" dirty="0" smtClean="0">
                <a:latin typeface="Times New Roman" pitchFamily="18" charset="0"/>
                <a:sym typeface="Symbol" pitchFamily="18" charset="2"/>
              </a:rPr>
              <a:t>E</a:t>
            </a:r>
            <a:r>
              <a:rPr lang="en-GB" dirty="0" smtClean="0">
                <a:latin typeface="Times New Roman" pitchFamily="18" charset="0"/>
                <a:sym typeface="Symbol" pitchFamily="18" charset="2"/>
              </a:rPr>
              <a:t>[</a:t>
            </a:r>
            <a:r>
              <a:rPr lang="en-GB" i="1" dirty="0" err="1" smtClean="0">
                <a:latin typeface="Times New Roman" pitchFamily="18" charset="0"/>
                <a:sym typeface="Symbol" pitchFamily="18" charset="2"/>
              </a:rPr>
              <a:t>T</a:t>
            </a:r>
            <a:r>
              <a:rPr lang="en-GB" i="1" baseline="-25000" dirty="0" err="1" smtClean="0">
                <a:latin typeface="Times New Roman" pitchFamily="18" charset="0"/>
              </a:rPr>
              <a:t>net</a:t>
            </a:r>
            <a:r>
              <a:rPr lang="en-GB" dirty="0" smtClean="0">
                <a:latin typeface="Times New Roman" pitchFamily="18" charset="0"/>
                <a:sym typeface="Symbol" pitchFamily="18" charset="2"/>
              </a:rPr>
              <a:t>]</a:t>
            </a:r>
            <a:r>
              <a:rPr lang="en-GB" dirty="0" smtClean="0">
                <a:latin typeface="Times New Roman" pitchFamily="18" charset="0"/>
              </a:rPr>
              <a:t> = </a:t>
            </a:r>
            <a:r>
              <a:rPr lang="en-GB" i="1" dirty="0" smtClean="0">
                <a:latin typeface="Times New Roman" pitchFamily="18" charset="0"/>
              </a:rPr>
              <a:t>E</a:t>
            </a:r>
            <a:r>
              <a:rPr lang="en-GB" dirty="0" smtClean="0">
                <a:latin typeface="Times New Roman" pitchFamily="18" charset="0"/>
              </a:rPr>
              <a:t>[</a:t>
            </a:r>
            <a:r>
              <a:rPr lang="en-GB" i="1" dirty="0" err="1" smtClean="0">
                <a:latin typeface="Times New Roman" pitchFamily="18" charset="0"/>
              </a:rPr>
              <a:t>N</a:t>
            </a:r>
            <a:r>
              <a:rPr lang="en-GB" i="1" baseline="-25000" dirty="0" err="1" smtClean="0">
                <a:latin typeface="Times New Roman" pitchFamily="18" charset="0"/>
              </a:rPr>
              <a:t>net</a:t>
            </a:r>
            <a:r>
              <a:rPr lang="en-GB" dirty="0" smtClean="0">
                <a:latin typeface="Times New Roman" pitchFamily="18" charset="0"/>
              </a:rPr>
              <a:t>]/</a:t>
            </a:r>
            <a:r>
              <a:rPr lang="en-GB" i="1" dirty="0" smtClean="0">
                <a:latin typeface="Times New Roman" pitchFamily="18" charset="0"/>
                <a:sym typeface="Symbol" pitchFamily="18" charset="2"/>
              </a:rPr>
              <a:t></a:t>
            </a:r>
            <a:r>
              <a:rPr lang="en-GB" i="1" baseline="-25000" dirty="0" smtClean="0">
                <a:latin typeface="Times New Roman" pitchFamily="18" charset="0"/>
              </a:rPr>
              <a:t>net</a:t>
            </a:r>
            <a:endParaRPr lang="en-GB" i="1" dirty="0" smtClean="0">
              <a:latin typeface="Times New Roman" pitchFamily="18" charset="0"/>
              <a:cs typeface="Times New Roman" pitchFamily="18" charset="0"/>
              <a:sym typeface="Symbol" pitchFamily="18" charset="2"/>
            </a:endParaRPr>
          </a:p>
          <a:p>
            <a:pPr>
              <a:defRPr/>
            </a:pPr>
            <a:r>
              <a:rPr lang="en-GB" dirty="0" smtClean="0">
                <a:cs typeface="Times New Roman" pitchFamily="18" charset="0"/>
                <a:sym typeface="Symbol" pitchFamily="18" charset="2"/>
              </a:rPr>
              <a:t>For the </a:t>
            </a:r>
            <a:r>
              <a:rPr lang="en-GB" dirty="0" err="1" smtClean="0">
                <a:cs typeface="Times New Roman" pitchFamily="18" charset="0"/>
                <a:sym typeface="Symbol" pitchFamily="18" charset="2"/>
              </a:rPr>
              <a:t>m</a:t>
            </a:r>
            <a:r>
              <a:rPr lang="en-GB" baseline="30000" dirty="0" err="1" smtClean="0">
                <a:cs typeface="Times New Roman" pitchFamily="18" charset="0"/>
                <a:sym typeface="Symbol" pitchFamily="18" charset="2"/>
              </a:rPr>
              <a:t>th</a:t>
            </a:r>
            <a:r>
              <a:rPr lang="en-GB" dirty="0" smtClean="0">
                <a:cs typeface="Times New Roman" pitchFamily="18" charset="0"/>
                <a:sym typeface="Symbol" pitchFamily="18" charset="2"/>
              </a:rPr>
              <a:t> switch/multiplexer: </a:t>
            </a:r>
            <a:r>
              <a:rPr lang="en-GB" i="1" dirty="0" smtClean="0">
                <a:latin typeface="Times New Roman" pitchFamily="18" charset="0"/>
              </a:rPr>
              <a:t>E</a:t>
            </a:r>
            <a:r>
              <a:rPr lang="en-GB" dirty="0" smtClean="0">
                <a:latin typeface="Times New Roman" pitchFamily="18" charset="0"/>
              </a:rPr>
              <a:t>[</a:t>
            </a:r>
            <a:r>
              <a:rPr lang="en-GB" i="1" dirty="0" smtClean="0">
                <a:latin typeface="Times New Roman" pitchFamily="18" charset="0"/>
              </a:rPr>
              <a:t>N</a:t>
            </a:r>
            <a:r>
              <a:rPr lang="en-GB" i="1" baseline="-25000" dirty="0" smtClean="0">
                <a:latin typeface="Times New Roman" pitchFamily="18" charset="0"/>
              </a:rPr>
              <a:t>m</a:t>
            </a:r>
            <a:r>
              <a:rPr lang="en-GB" dirty="0" smtClean="0">
                <a:latin typeface="Times New Roman" pitchFamily="18" charset="0"/>
              </a:rPr>
              <a:t>] = </a:t>
            </a:r>
            <a:r>
              <a:rPr lang="en-GB" i="1" dirty="0" smtClean="0">
                <a:latin typeface="Times New Roman" pitchFamily="18" charset="0"/>
                <a:sym typeface="Symbol" pitchFamily="18" charset="2"/>
              </a:rPr>
              <a:t></a:t>
            </a:r>
            <a:r>
              <a:rPr lang="en-GB" i="1" baseline="-25000" dirty="0" err="1" smtClean="0">
                <a:latin typeface="Times New Roman" pitchFamily="18" charset="0"/>
              </a:rPr>
              <a:t>m</a:t>
            </a:r>
            <a:r>
              <a:rPr lang="en-GB" i="1" dirty="0" err="1" smtClean="0">
                <a:latin typeface="Times New Roman" pitchFamily="18" charset="0"/>
                <a:sym typeface="Symbol" pitchFamily="18" charset="2"/>
              </a:rPr>
              <a:t>E</a:t>
            </a:r>
            <a:r>
              <a:rPr lang="en-GB" dirty="0" smtClean="0">
                <a:latin typeface="Times New Roman" pitchFamily="18" charset="0"/>
                <a:sym typeface="Symbol" pitchFamily="18" charset="2"/>
              </a:rPr>
              <a:t>[</a:t>
            </a:r>
            <a:r>
              <a:rPr lang="en-GB" i="1" dirty="0" smtClean="0">
                <a:latin typeface="Times New Roman" pitchFamily="18" charset="0"/>
                <a:sym typeface="Symbol" pitchFamily="18" charset="2"/>
              </a:rPr>
              <a:t>T</a:t>
            </a:r>
            <a:r>
              <a:rPr lang="en-GB" i="1" baseline="-25000" dirty="0" smtClean="0">
                <a:latin typeface="Times New Roman" pitchFamily="18" charset="0"/>
              </a:rPr>
              <a:t>m</a:t>
            </a:r>
            <a:r>
              <a:rPr lang="en-GB" dirty="0" smtClean="0">
                <a:latin typeface="Times New Roman" pitchFamily="18" charset="0"/>
                <a:sym typeface="Symbol" pitchFamily="18" charset="2"/>
              </a:rPr>
              <a:t>]</a:t>
            </a:r>
          </a:p>
          <a:p>
            <a:pPr>
              <a:defRPr/>
            </a:pPr>
            <a:r>
              <a:rPr lang="en-GB" dirty="0" smtClean="0">
                <a:sym typeface="Symbol" pitchFamily="18" charset="2"/>
              </a:rPr>
              <a:t>The total no of packets in the network is the sum of the total no of packets in the switches: </a:t>
            </a:r>
            <a:r>
              <a:rPr lang="en-GB" i="1" dirty="0" smtClean="0">
                <a:latin typeface="Times New Roman" pitchFamily="18" charset="0"/>
              </a:rPr>
              <a:t>E</a:t>
            </a:r>
            <a:r>
              <a:rPr lang="en-GB" dirty="0" smtClean="0">
                <a:latin typeface="Times New Roman" pitchFamily="18" charset="0"/>
              </a:rPr>
              <a:t>[</a:t>
            </a:r>
            <a:r>
              <a:rPr lang="en-GB" i="1" dirty="0" err="1" smtClean="0">
                <a:latin typeface="Times New Roman" pitchFamily="18" charset="0"/>
              </a:rPr>
              <a:t>N</a:t>
            </a:r>
            <a:r>
              <a:rPr lang="en-GB" i="1" baseline="-25000" dirty="0" err="1" smtClean="0">
                <a:latin typeface="Times New Roman" pitchFamily="18" charset="0"/>
              </a:rPr>
              <a:t>net</a:t>
            </a:r>
            <a:r>
              <a:rPr lang="en-GB" dirty="0" smtClean="0">
                <a:latin typeface="Times New Roman" pitchFamily="18" charset="0"/>
              </a:rPr>
              <a:t>] = </a:t>
            </a:r>
            <a:r>
              <a:rPr lang="en-GB" sz="1800" dirty="0" err="1" smtClean="0">
                <a:latin typeface="Symbol" pitchFamily="18" charset="2"/>
              </a:rPr>
              <a:t>S</a:t>
            </a:r>
            <a:r>
              <a:rPr lang="en-GB" sz="1600" i="1" dirty="0" err="1" smtClean="0">
                <a:latin typeface="Times New Roman" pitchFamily="18" charset="0"/>
              </a:rPr>
              <a:t>m</a:t>
            </a:r>
            <a:r>
              <a:rPr lang="en-GB" dirty="0" smtClean="0">
                <a:latin typeface="Times New Roman" pitchFamily="18" charset="0"/>
              </a:rPr>
              <a:t> </a:t>
            </a:r>
            <a:r>
              <a:rPr lang="en-GB" i="1" dirty="0" smtClean="0">
                <a:latin typeface="Times New Roman" pitchFamily="18" charset="0"/>
              </a:rPr>
              <a:t>E</a:t>
            </a:r>
            <a:r>
              <a:rPr lang="en-GB" dirty="0" smtClean="0">
                <a:latin typeface="Times New Roman" pitchFamily="18" charset="0"/>
              </a:rPr>
              <a:t>[</a:t>
            </a:r>
            <a:r>
              <a:rPr lang="en-GB" i="1" dirty="0" smtClean="0">
                <a:latin typeface="Times New Roman" pitchFamily="18" charset="0"/>
              </a:rPr>
              <a:t>N</a:t>
            </a:r>
            <a:r>
              <a:rPr lang="en-GB" i="1" baseline="-25000" dirty="0" smtClean="0">
                <a:latin typeface="Times New Roman" pitchFamily="18" charset="0"/>
              </a:rPr>
              <a:t>m</a:t>
            </a:r>
            <a:r>
              <a:rPr lang="en-GB" dirty="0" smtClean="0">
                <a:latin typeface="Times New Roman" pitchFamily="18" charset="0"/>
              </a:rPr>
              <a:t>] = </a:t>
            </a:r>
            <a:r>
              <a:rPr lang="en-GB" sz="1800" dirty="0" err="1" smtClean="0">
                <a:latin typeface="Symbol" pitchFamily="18" charset="2"/>
              </a:rPr>
              <a:t>S</a:t>
            </a:r>
            <a:r>
              <a:rPr lang="en-GB" sz="1600" i="1" dirty="0" err="1" smtClean="0">
                <a:latin typeface="Times New Roman" pitchFamily="18" charset="0"/>
              </a:rPr>
              <a:t>m</a:t>
            </a:r>
            <a:r>
              <a:rPr lang="en-GB" sz="1600" i="1" dirty="0" smtClean="0">
                <a:latin typeface="Times New Roman" pitchFamily="18" charset="0"/>
              </a:rPr>
              <a:t> </a:t>
            </a:r>
            <a:r>
              <a:rPr lang="en-GB" i="1" dirty="0" smtClean="0">
                <a:latin typeface="Times New Roman" pitchFamily="18" charset="0"/>
                <a:sym typeface="Symbol" pitchFamily="18" charset="2"/>
              </a:rPr>
              <a:t></a:t>
            </a:r>
            <a:r>
              <a:rPr lang="en-GB" i="1" baseline="-25000" dirty="0" err="1" smtClean="0">
                <a:latin typeface="Times New Roman" pitchFamily="18" charset="0"/>
              </a:rPr>
              <a:t>m</a:t>
            </a:r>
            <a:r>
              <a:rPr lang="en-GB" i="1" dirty="0" err="1" smtClean="0">
                <a:latin typeface="Times New Roman" pitchFamily="18" charset="0"/>
                <a:cs typeface="Times New Roman" pitchFamily="18" charset="0"/>
                <a:sym typeface="Symbol" pitchFamily="18" charset="2"/>
              </a:rPr>
              <a:t>·</a:t>
            </a:r>
            <a:r>
              <a:rPr lang="en-GB" i="1" dirty="0" err="1" smtClean="0">
                <a:latin typeface="Times New Roman" pitchFamily="18" charset="0"/>
                <a:sym typeface="Symbol" pitchFamily="18" charset="2"/>
              </a:rPr>
              <a:t>E</a:t>
            </a:r>
            <a:r>
              <a:rPr lang="en-GB" dirty="0" smtClean="0">
                <a:latin typeface="Times New Roman" pitchFamily="18" charset="0"/>
                <a:sym typeface="Symbol" pitchFamily="18" charset="2"/>
              </a:rPr>
              <a:t>[</a:t>
            </a:r>
            <a:r>
              <a:rPr lang="en-GB" i="1" dirty="0" smtClean="0">
                <a:latin typeface="Times New Roman" pitchFamily="18" charset="0"/>
                <a:sym typeface="Symbol" pitchFamily="18" charset="2"/>
              </a:rPr>
              <a:t>T</a:t>
            </a:r>
            <a:r>
              <a:rPr lang="en-GB" i="1" baseline="-25000" dirty="0" smtClean="0">
                <a:latin typeface="Times New Roman" pitchFamily="18" charset="0"/>
              </a:rPr>
              <a:t>m</a:t>
            </a:r>
            <a:r>
              <a:rPr lang="en-GB" dirty="0" smtClean="0">
                <a:latin typeface="Times New Roman" pitchFamily="18" charset="0"/>
                <a:sym typeface="Symbol" pitchFamily="18" charset="2"/>
              </a:rPr>
              <a:t>]</a:t>
            </a:r>
          </a:p>
          <a:p>
            <a:pPr>
              <a:defRPr/>
            </a:pPr>
            <a:r>
              <a:rPr lang="en-GB" dirty="0" smtClean="0">
                <a:sym typeface="Symbol" pitchFamily="18" charset="2"/>
              </a:rPr>
              <a:t>Combining the above equations yields,</a:t>
            </a:r>
          </a:p>
          <a:p>
            <a:pPr algn="ctr">
              <a:buFontTx/>
              <a:buNone/>
              <a:defRPr/>
            </a:pPr>
            <a:r>
              <a:rPr lang="en-GB" i="1" dirty="0" smtClean="0">
                <a:latin typeface="Times New Roman" pitchFamily="18" charset="0"/>
                <a:sym typeface="Symbol" pitchFamily="18" charset="2"/>
              </a:rPr>
              <a:t>E</a:t>
            </a:r>
            <a:r>
              <a:rPr lang="en-GB" dirty="0" smtClean="0">
                <a:latin typeface="Times New Roman" pitchFamily="18" charset="0"/>
                <a:sym typeface="Symbol" pitchFamily="18" charset="2"/>
              </a:rPr>
              <a:t>[</a:t>
            </a:r>
            <a:r>
              <a:rPr lang="en-GB" i="1" dirty="0" err="1" smtClean="0">
                <a:latin typeface="Times New Roman" pitchFamily="18" charset="0"/>
                <a:sym typeface="Symbol" pitchFamily="18" charset="2"/>
              </a:rPr>
              <a:t>T</a:t>
            </a:r>
            <a:r>
              <a:rPr lang="en-GB" i="1" baseline="-25000" dirty="0" err="1" smtClean="0">
                <a:latin typeface="Times New Roman" pitchFamily="18" charset="0"/>
              </a:rPr>
              <a:t>net</a:t>
            </a:r>
            <a:r>
              <a:rPr lang="en-GB" dirty="0" smtClean="0">
                <a:latin typeface="Times New Roman" pitchFamily="18" charset="0"/>
                <a:sym typeface="Symbol" pitchFamily="18" charset="2"/>
              </a:rPr>
              <a:t>]</a:t>
            </a:r>
            <a:r>
              <a:rPr lang="en-GB" dirty="0" smtClean="0">
                <a:latin typeface="Times New Roman" pitchFamily="18" charset="0"/>
              </a:rPr>
              <a:t> = 1/</a:t>
            </a:r>
            <a:r>
              <a:rPr lang="en-GB" i="1" dirty="0" smtClean="0">
                <a:latin typeface="Times New Roman" pitchFamily="18" charset="0"/>
                <a:sym typeface="Symbol" pitchFamily="18" charset="2"/>
              </a:rPr>
              <a:t></a:t>
            </a:r>
            <a:r>
              <a:rPr lang="en-GB" i="1" baseline="-25000" dirty="0" smtClean="0">
                <a:latin typeface="Times New Roman" pitchFamily="18" charset="0"/>
              </a:rPr>
              <a:t>net </a:t>
            </a:r>
            <a:r>
              <a:rPr lang="en-GB" sz="1800" dirty="0" err="1" smtClean="0">
                <a:latin typeface="Symbol" pitchFamily="18" charset="2"/>
              </a:rPr>
              <a:t>S</a:t>
            </a:r>
            <a:r>
              <a:rPr lang="en-GB" sz="1600" i="1" dirty="0" err="1" smtClean="0">
                <a:latin typeface="Times New Roman" pitchFamily="18" charset="0"/>
              </a:rPr>
              <a:t>m</a:t>
            </a:r>
            <a:r>
              <a:rPr lang="en-GB" sz="1600" i="1" dirty="0" smtClean="0">
                <a:latin typeface="Times New Roman" pitchFamily="18" charset="0"/>
              </a:rPr>
              <a:t> </a:t>
            </a:r>
            <a:r>
              <a:rPr lang="en-GB" i="1" dirty="0" smtClean="0">
                <a:latin typeface="Times New Roman" pitchFamily="18" charset="0"/>
                <a:sym typeface="Symbol" pitchFamily="18" charset="2"/>
              </a:rPr>
              <a:t></a:t>
            </a:r>
            <a:r>
              <a:rPr lang="en-GB" i="1" baseline="-25000" dirty="0" err="1" smtClean="0">
                <a:latin typeface="Times New Roman" pitchFamily="18" charset="0"/>
              </a:rPr>
              <a:t>m</a:t>
            </a:r>
            <a:r>
              <a:rPr lang="en-GB" i="1" dirty="0" err="1" smtClean="0">
                <a:latin typeface="Times New Roman" pitchFamily="18" charset="0"/>
                <a:cs typeface="Times New Roman" pitchFamily="18" charset="0"/>
                <a:sym typeface="Symbol" pitchFamily="18" charset="2"/>
              </a:rPr>
              <a:t>·</a:t>
            </a:r>
            <a:r>
              <a:rPr lang="en-GB" i="1" dirty="0" err="1" smtClean="0">
                <a:latin typeface="Times New Roman" pitchFamily="18" charset="0"/>
                <a:sym typeface="Symbol" pitchFamily="18" charset="2"/>
              </a:rPr>
              <a:t>E</a:t>
            </a:r>
            <a:r>
              <a:rPr lang="en-GB" dirty="0" smtClean="0">
                <a:latin typeface="Times New Roman" pitchFamily="18" charset="0"/>
                <a:sym typeface="Symbol" pitchFamily="18" charset="2"/>
              </a:rPr>
              <a:t>[</a:t>
            </a:r>
            <a:r>
              <a:rPr lang="en-GB" i="1" dirty="0" smtClean="0">
                <a:latin typeface="Times New Roman" pitchFamily="18" charset="0"/>
                <a:sym typeface="Symbol" pitchFamily="18" charset="2"/>
              </a:rPr>
              <a:t>T</a:t>
            </a:r>
            <a:r>
              <a:rPr lang="en-GB" i="1" baseline="-25000" dirty="0" smtClean="0">
                <a:latin typeface="Times New Roman" pitchFamily="18" charset="0"/>
              </a:rPr>
              <a:t>m</a:t>
            </a:r>
            <a:r>
              <a:rPr lang="en-GB" dirty="0" smtClean="0">
                <a:latin typeface="Times New Roman" pitchFamily="18" charset="0"/>
                <a:sym typeface="Symbol" pitchFamily="18" charset="2"/>
              </a:rPr>
              <a:t>]</a:t>
            </a:r>
          </a:p>
          <a:p>
            <a:pPr>
              <a:defRPr/>
            </a:pPr>
            <a:r>
              <a:rPr lang="en-GB" dirty="0" smtClean="0">
                <a:sym typeface="Symbol" pitchFamily="18" charset="2"/>
              </a:rPr>
              <a:t>Network delay depends on overall arrival rate in network (offered traffic), arrival rate to individual routers (determined by routing algorithm) and delay in each router (determined by arrival rate, switching capacity and transmission line capacity)</a:t>
            </a:r>
            <a:endParaRPr lang="en-GB" dirty="0" smtClean="0">
              <a:latin typeface="Times New Roman" pitchFamily="18" charset="0"/>
              <a:sym typeface="Symbol" pitchFamily="18" charset="2"/>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GB" smtClean="0"/>
              <a:t>Basic Queueing Models</a:t>
            </a:r>
          </a:p>
        </p:txBody>
      </p:sp>
      <p:grpSp>
        <p:nvGrpSpPr>
          <p:cNvPr id="13315" name="Group 103"/>
          <p:cNvGrpSpPr>
            <a:grpSpLocks/>
          </p:cNvGrpSpPr>
          <p:nvPr/>
        </p:nvGrpSpPr>
        <p:grpSpPr bwMode="auto">
          <a:xfrm>
            <a:off x="723900" y="2146300"/>
            <a:ext cx="7734300" cy="2425700"/>
            <a:chOff x="456" y="1352"/>
            <a:chExt cx="4872" cy="1528"/>
          </a:xfrm>
        </p:grpSpPr>
        <p:sp>
          <p:nvSpPr>
            <p:cNvPr id="13316" name="Rectangle 54"/>
            <p:cNvSpPr>
              <a:spLocks noChangeArrowheads="1"/>
            </p:cNvSpPr>
            <p:nvPr/>
          </p:nvSpPr>
          <p:spPr bwMode="auto">
            <a:xfrm>
              <a:off x="1975" y="1352"/>
              <a:ext cx="1776" cy="1528"/>
            </a:xfrm>
            <a:prstGeom prst="rect">
              <a:avLst/>
            </a:prstGeom>
            <a:noFill/>
            <a:ln w="12700">
              <a:solidFill>
                <a:schemeClr val="tx1"/>
              </a:solidFill>
              <a:miter lim="800000"/>
              <a:headEnd/>
              <a:tailEnd/>
            </a:ln>
          </p:spPr>
          <p:txBody>
            <a:bodyPr wrap="none" anchor="ctr"/>
            <a:lstStyle/>
            <a:p>
              <a:endParaRPr lang="en-GB"/>
            </a:p>
          </p:txBody>
        </p:sp>
        <p:sp>
          <p:nvSpPr>
            <p:cNvPr id="13317" name="Rectangle 55"/>
            <p:cNvSpPr>
              <a:spLocks noChangeArrowheads="1"/>
            </p:cNvSpPr>
            <p:nvPr/>
          </p:nvSpPr>
          <p:spPr bwMode="auto">
            <a:xfrm>
              <a:off x="2215" y="2000"/>
              <a:ext cx="688" cy="200"/>
            </a:xfrm>
            <a:prstGeom prst="rect">
              <a:avLst/>
            </a:prstGeom>
            <a:solidFill>
              <a:srgbClr val="FFFF00"/>
            </a:solidFill>
            <a:ln w="12700">
              <a:solidFill>
                <a:schemeClr val="tx1"/>
              </a:solidFill>
              <a:miter lim="800000"/>
              <a:headEnd/>
              <a:tailEnd/>
            </a:ln>
          </p:spPr>
          <p:txBody>
            <a:bodyPr wrap="none" anchor="ctr"/>
            <a:lstStyle/>
            <a:p>
              <a:pPr algn="ctr"/>
              <a:endParaRPr lang="en-US">
                <a:solidFill>
                  <a:srgbClr val="FFFF00"/>
                </a:solidFill>
              </a:endParaRPr>
            </a:p>
          </p:txBody>
        </p:sp>
        <p:sp>
          <p:nvSpPr>
            <p:cNvPr id="13318" name="Line 56"/>
            <p:cNvSpPr>
              <a:spLocks noChangeShapeType="1"/>
            </p:cNvSpPr>
            <p:nvPr/>
          </p:nvSpPr>
          <p:spPr bwMode="auto">
            <a:xfrm>
              <a:off x="2747" y="2000"/>
              <a:ext cx="0" cy="200"/>
            </a:xfrm>
            <a:prstGeom prst="line">
              <a:avLst/>
            </a:prstGeom>
            <a:noFill/>
            <a:ln w="12700">
              <a:solidFill>
                <a:schemeClr val="tx1"/>
              </a:solidFill>
              <a:round/>
              <a:headEnd/>
              <a:tailEnd/>
            </a:ln>
          </p:spPr>
          <p:txBody>
            <a:bodyPr wrap="none" anchor="ctr"/>
            <a:lstStyle/>
            <a:p>
              <a:endParaRPr lang="en-GB"/>
            </a:p>
          </p:txBody>
        </p:sp>
        <p:sp>
          <p:nvSpPr>
            <p:cNvPr id="13319" name="Line 57"/>
            <p:cNvSpPr>
              <a:spLocks noChangeShapeType="1"/>
            </p:cNvSpPr>
            <p:nvPr/>
          </p:nvSpPr>
          <p:spPr bwMode="auto">
            <a:xfrm>
              <a:off x="2827" y="2000"/>
              <a:ext cx="0" cy="200"/>
            </a:xfrm>
            <a:prstGeom prst="line">
              <a:avLst/>
            </a:prstGeom>
            <a:noFill/>
            <a:ln w="12700">
              <a:solidFill>
                <a:schemeClr val="tx1"/>
              </a:solidFill>
              <a:round/>
              <a:headEnd/>
              <a:tailEnd/>
            </a:ln>
          </p:spPr>
          <p:txBody>
            <a:bodyPr wrap="none" anchor="ctr"/>
            <a:lstStyle/>
            <a:p>
              <a:endParaRPr lang="en-GB"/>
            </a:p>
          </p:txBody>
        </p:sp>
        <p:sp>
          <p:nvSpPr>
            <p:cNvPr id="13320" name="Line 58"/>
            <p:cNvSpPr>
              <a:spLocks noChangeShapeType="1"/>
            </p:cNvSpPr>
            <p:nvPr/>
          </p:nvSpPr>
          <p:spPr bwMode="auto">
            <a:xfrm>
              <a:off x="2571" y="2000"/>
              <a:ext cx="0" cy="200"/>
            </a:xfrm>
            <a:prstGeom prst="line">
              <a:avLst/>
            </a:prstGeom>
            <a:noFill/>
            <a:ln w="12700">
              <a:solidFill>
                <a:schemeClr val="tx1"/>
              </a:solidFill>
              <a:round/>
              <a:headEnd/>
              <a:tailEnd/>
            </a:ln>
          </p:spPr>
          <p:txBody>
            <a:bodyPr wrap="none" anchor="ctr"/>
            <a:lstStyle/>
            <a:p>
              <a:endParaRPr lang="en-GB"/>
            </a:p>
          </p:txBody>
        </p:sp>
        <p:sp>
          <p:nvSpPr>
            <p:cNvPr id="13321" name="Line 59"/>
            <p:cNvSpPr>
              <a:spLocks noChangeShapeType="1"/>
            </p:cNvSpPr>
            <p:nvPr/>
          </p:nvSpPr>
          <p:spPr bwMode="auto">
            <a:xfrm>
              <a:off x="2651" y="2000"/>
              <a:ext cx="0" cy="200"/>
            </a:xfrm>
            <a:prstGeom prst="line">
              <a:avLst/>
            </a:prstGeom>
            <a:noFill/>
            <a:ln w="12700">
              <a:solidFill>
                <a:schemeClr val="tx1"/>
              </a:solidFill>
              <a:round/>
              <a:headEnd/>
              <a:tailEnd/>
            </a:ln>
          </p:spPr>
          <p:txBody>
            <a:bodyPr wrap="none" anchor="ctr"/>
            <a:lstStyle/>
            <a:p>
              <a:endParaRPr lang="en-GB"/>
            </a:p>
          </p:txBody>
        </p:sp>
        <p:sp>
          <p:nvSpPr>
            <p:cNvPr id="13322" name="Line 60"/>
            <p:cNvSpPr>
              <a:spLocks noChangeShapeType="1"/>
            </p:cNvSpPr>
            <p:nvPr/>
          </p:nvSpPr>
          <p:spPr bwMode="auto">
            <a:xfrm>
              <a:off x="2395" y="2000"/>
              <a:ext cx="0" cy="200"/>
            </a:xfrm>
            <a:prstGeom prst="line">
              <a:avLst/>
            </a:prstGeom>
            <a:noFill/>
            <a:ln w="12700">
              <a:solidFill>
                <a:schemeClr val="tx1"/>
              </a:solidFill>
              <a:round/>
              <a:headEnd/>
              <a:tailEnd/>
            </a:ln>
          </p:spPr>
          <p:txBody>
            <a:bodyPr wrap="none" anchor="ctr"/>
            <a:lstStyle/>
            <a:p>
              <a:endParaRPr lang="en-GB"/>
            </a:p>
          </p:txBody>
        </p:sp>
        <p:sp>
          <p:nvSpPr>
            <p:cNvPr id="13323" name="Line 61"/>
            <p:cNvSpPr>
              <a:spLocks noChangeShapeType="1"/>
            </p:cNvSpPr>
            <p:nvPr/>
          </p:nvSpPr>
          <p:spPr bwMode="auto">
            <a:xfrm>
              <a:off x="2475" y="2000"/>
              <a:ext cx="0" cy="200"/>
            </a:xfrm>
            <a:prstGeom prst="line">
              <a:avLst/>
            </a:prstGeom>
            <a:noFill/>
            <a:ln w="12700">
              <a:solidFill>
                <a:schemeClr val="tx1"/>
              </a:solidFill>
              <a:round/>
              <a:headEnd/>
              <a:tailEnd/>
            </a:ln>
          </p:spPr>
          <p:txBody>
            <a:bodyPr wrap="none" anchor="ctr"/>
            <a:lstStyle/>
            <a:p>
              <a:endParaRPr lang="en-GB"/>
            </a:p>
          </p:txBody>
        </p:sp>
        <p:sp>
          <p:nvSpPr>
            <p:cNvPr id="13324" name="Oval 62"/>
            <p:cNvSpPr>
              <a:spLocks noChangeArrowheads="1"/>
            </p:cNvSpPr>
            <p:nvPr/>
          </p:nvSpPr>
          <p:spPr bwMode="auto">
            <a:xfrm>
              <a:off x="3239" y="1632"/>
              <a:ext cx="184" cy="176"/>
            </a:xfrm>
            <a:prstGeom prst="ellipse">
              <a:avLst/>
            </a:prstGeom>
            <a:solidFill>
              <a:srgbClr val="CC00CC"/>
            </a:solidFill>
            <a:ln w="12700">
              <a:solidFill>
                <a:schemeClr val="tx1"/>
              </a:solidFill>
              <a:round/>
              <a:headEnd/>
              <a:tailEnd/>
            </a:ln>
          </p:spPr>
          <p:txBody>
            <a:bodyPr wrap="none" anchor="ctr"/>
            <a:lstStyle/>
            <a:p>
              <a:endParaRPr lang="en-GB"/>
            </a:p>
          </p:txBody>
        </p:sp>
        <p:sp>
          <p:nvSpPr>
            <p:cNvPr id="13325" name="Oval 63"/>
            <p:cNvSpPr>
              <a:spLocks noChangeArrowheads="1"/>
            </p:cNvSpPr>
            <p:nvPr/>
          </p:nvSpPr>
          <p:spPr bwMode="auto">
            <a:xfrm>
              <a:off x="3239" y="1880"/>
              <a:ext cx="184" cy="176"/>
            </a:xfrm>
            <a:prstGeom prst="ellipse">
              <a:avLst/>
            </a:prstGeom>
            <a:solidFill>
              <a:srgbClr val="CC00CC"/>
            </a:solidFill>
            <a:ln w="12700">
              <a:solidFill>
                <a:schemeClr val="tx1"/>
              </a:solidFill>
              <a:round/>
              <a:headEnd/>
              <a:tailEnd/>
            </a:ln>
          </p:spPr>
          <p:txBody>
            <a:bodyPr wrap="none" anchor="ctr"/>
            <a:lstStyle/>
            <a:p>
              <a:endParaRPr lang="en-GB"/>
            </a:p>
          </p:txBody>
        </p:sp>
        <p:sp>
          <p:nvSpPr>
            <p:cNvPr id="13326" name="Oval 64"/>
            <p:cNvSpPr>
              <a:spLocks noChangeArrowheads="1"/>
            </p:cNvSpPr>
            <p:nvPr/>
          </p:nvSpPr>
          <p:spPr bwMode="auto">
            <a:xfrm>
              <a:off x="3239" y="2360"/>
              <a:ext cx="184" cy="176"/>
            </a:xfrm>
            <a:prstGeom prst="ellipse">
              <a:avLst/>
            </a:prstGeom>
            <a:solidFill>
              <a:srgbClr val="CC00CC"/>
            </a:solidFill>
            <a:ln w="12700">
              <a:solidFill>
                <a:schemeClr val="tx1"/>
              </a:solidFill>
              <a:round/>
              <a:headEnd/>
              <a:tailEnd/>
            </a:ln>
          </p:spPr>
          <p:txBody>
            <a:bodyPr wrap="none" anchor="ctr"/>
            <a:lstStyle/>
            <a:p>
              <a:endParaRPr lang="en-GB"/>
            </a:p>
          </p:txBody>
        </p:sp>
        <p:sp>
          <p:nvSpPr>
            <p:cNvPr id="13327" name="Line 65"/>
            <p:cNvSpPr>
              <a:spLocks noChangeShapeType="1"/>
            </p:cNvSpPr>
            <p:nvPr/>
          </p:nvSpPr>
          <p:spPr bwMode="auto">
            <a:xfrm>
              <a:off x="3111" y="1724"/>
              <a:ext cx="120" cy="0"/>
            </a:xfrm>
            <a:prstGeom prst="line">
              <a:avLst/>
            </a:prstGeom>
            <a:noFill/>
            <a:ln w="12700">
              <a:solidFill>
                <a:schemeClr val="tx1"/>
              </a:solidFill>
              <a:round/>
              <a:headEnd/>
              <a:tailEnd/>
            </a:ln>
          </p:spPr>
          <p:txBody>
            <a:bodyPr wrap="none" anchor="ctr"/>
            <a:lstStyle/>
            <a:p>
              <a:endParaRPr lang="en-GB"/>
            </a:p>
          </p:txBody>
        </p:sp>
        <p:sp>
          <p:nvSpPr>
            <p:cNvPr id="13328" name="Line 66"/>
            <p:cNvSpPr>
              <a:spLocks noChangeShapeType="1"/>
            </p:cNvSpPr>
            <p:nvPr/>
          </p:nvSpPr>
          <p:spPr bwMode="auto">
            <a:xfrm>
              <a:off x="3111" y="1980"/>
              <a:ext cx="120" cy="0"/>
            </a:xfrm>
            <a:prstGeom prst="line">
              <a:avLst/>
            </a:prstGeom>
            <a:noFill/>
            <a:ln w="12700">
              <a:solidFill>
                <a:schemeClr val="tx1"/>
              </a:solidFill>
              <a:round/>
              <a:headEnd/>
              <a:tailEnd/>
            </a:ln>
          </p:spPr>
          <p:txBody>
            <a:bodyPr wrap="none" anchor="ctr"/>
            <a:lstStyle/>
            <a:p>
              <a:endParaRPr lang="en-GB"/>
            </a:p>
          </p:txBody>
        </p:sp>
        <p:sp>
          <p:nvSpPr>
            <p:cNvPr id="13329" name="Line 67"/>
            <p:cNvSpPr>
              <a:spLocks noChangeShapeType="1"/>
            </p:cNvSpPr>
            <p:nvPr/>
          </p:nvSpPr>
          <p:spPr bwMode="auto">
            <a:xfrm>
              <a:off x="3111" y="2460"/>
              <a:ext cx="120" cy="0"/>
            </a:xfrm>
            <a:prstGeom prst="line">
              <a:avLst/>
            </a:prstGeom>
            <a:noFill/>
            <a:ln w="12700">
              <a:solidFill>
                <a:schemeClr val="tx1"/>
              </a:solidFill>
              <a:round/>
              <a:headEnd/>
              <a:tailEnd/>
            </a:ln>
          </p:spPr>
          <p:txBody>
            <a:bodyPr wrap="none" anchor="ctr"/>
            <a:lstStyle/>
            <a:p>
              <a:endParaRPr lang="en-GB"/>
            </a:p>
          </p:txBody>
        </p:sp>
        <p:sp>
          <p:nvSpPr>
            <p:cNvPr id="13330" name="Line 68"/>
            <p:cNvSpPr>
              <a:spLocks noChangeShapeType="1"/>
            </p:cNvSpPr>
            <p:nvPr/>
          </p:nvSpPr>
          <p:spPr bwMode="auto">
            <a:xfrm>
              <a:off x="3107" y="1728"/>
              <a:ext cx="0" cy="728"/>
            </a:xfrm>
            <a:prstGeom prst="line">
              <a:avLst/>
            </a:prstGeom>
            <a:noFill/>
            <a:ln w="12700">
              <a:solidFill>
                <a:schemeClr val="tx1"/>
              </a:solidFill>
              <a:round/>
              <a:headEnd/>
              <a:tailEnd/>
            </a:ln>
          </p:spPr>
          <p:txBody>
            <a:bodyPr wrap="none" anchor="ctr"/>
            <a:lstStyle/>
            <a:p>
              <a:endParaRPr lang="en-GB"/>
            </a:p>
          </p:txBody>
        </p:sp>
        <p:sp>
          <p:nvSpPr>
            <p:cNvPr id="13331" name="Line 69"/>
            <p:cNvSpPr>
              <a:spLocks noChangeShapeType="1"/>
            </p:cNvSpPr>
            <p:nvPr/>
          </p:nvSpPr>
          <p:spPr bwMode="auto">
            <a:xfrm>
              <a:off x="2911" y="2100"/>
              <a:ext cx="192" cy="0"/>
            </a:xfrm>
            <a:prstGeom prst="line">
              <a:avLst/>
            </a:prstGeom>
            <a:noFill/>
            <a:ln w="12700">
              <a:solidFill>
                <a:schemeClr val="tx1"/>
              </a:solidFill>
              <a:round/>
              <a:headEnd/>
              <a:tailEnd/>
            </a:ln>
          </p:spPr>
          <p:txBody>
            <a:bodyPr wrap="none" anchor="ctr"/>
            <a:lstStyle/>
            <a:p>
              <a:endParaRPr lang="en-GB"/>
            </a:p>
          </p:txBody>
        </p:sp>
        <p:sp>
          <p:nvSpPr>
            <p:cNvPr id="13332" name="Line 70"/>
            <p:cNvSpPr>
              <a:spLocks noChangeShapeType="1"/>
            </p:cNvSpPr>
            <p:nvPr/>
          </p:nvSpPr>
          <p:spPr bwMode="auto">
            <a:xfrm>
              <a:off x="3439" y="1724"/>
              <a:ext cx="120" cy="0"/>
            </a:xfrm>
            <a:prstGeom prst="line">
              <a:avLst/>
            </a:prstGeom>
            <a:noFill/>
            <a:ln w="12700">
              <a:solidFill>
                <a:schemeClr val="tx1"/>
              </a:solidFill>
              <a:round/>
              <a:headEnd/>
              <a:tailEnd/>
            </a:ln>
          </p:spPr>
          <p:txBody>
            <a:bodyPr wrap="none" anchor="ctr"/>
            <a:lstStyle/>
            <a:p>
              <a:endParaRPr lang="en-GB"/>
            </a:p>
          </p:txBody>
        </p:sp>
        <p:sp>
          <p:nvSpPr>
            <p:cNvPr id="13333" name="Line 71"/>
            <p:cNvSpPr>
              <a:spLocks noChangeShapeType="1"/>
            </p:cNvSpPr>
            <p:nvPr/>
          </p:nvSpPr>
          <p:spPr bwMode="auto">
            <a:xfrm>
              <a:off x="3439" y="1980"/>
              <a:ext cx="120" cy="0"/>
            </a:xfrm>
            <a:prstGeom prst="line">
              <a:avLst/>
            </a:prstGeom>
            <a:noFill/>
            <a:ln w="12700">
              <a:solidFill>
                <a:schemeClr val="tx1"/>
              </a:solidFill>
              <a:round/>
              <a:headEnd/>
              <a:tailEnd/>
            </a:ln>
          </p:spPr>
          <p:txBody>
            <a:bodyPr wrap="none" anchor="ctr"/>
            <a:lstStyle/>
            <a:p>
              <a:endParaRPr lang="en-GB"/>
            </a:p>
          </p:txBody>
        </p:sp>
        <p:sp>
          <p:nvSpPr>
            <p:cNvPr id="13334" name="Line 72"/>
            <p:cNvSpPr>
              <a:spLocks noChangeShapeType="1"/>
            </p:cNvSpPr>
            <p:nvPr/>
          </p:nvSpPr>
          <p:spPr bwMode="auto">
            <a:xfrm>
              <a:off x="3439" y="2460"/>
              <a:ext cx="120" cy="0"/>
            </a:xfrm>
            <a:prstGeom prst="line">
              <a:avLst/>
            </a:prstGeom>
            <a:noFill/>
            <a:ln w="12700">
              <a:solidFill>
                <a:schemeClr val="tx1"/>
              </a:solidFill>
              <a:round/>
              <a:headEnd/>
              <a:tailEnd/>
            </a:ln>
          </p:spPr>
          <p:txBody>
            <a:bodyPr wrap="none" anchor="ctr"/>
            <a:lstStyle/>
            <a:p>
              <a:endParaRPr lang="en-GB"/>
            </a:p>
          </p:txBody>
        </p:sp>
        <p:sp>
          <p:nvSpPr>
            <p:cNvPr id="13335" name="Line 73"/>
            <p:cNvSpPr>
              <a:spLocks noChangeShapeType="1"/>
            </p:cNvSpPr>
            <p:nvPr/>
          </p:nvSpPr>
          <p:spPr bwMode="auto">
            <a:xfrm>
              <a:off x="3571" y="1736"/>
              <a:ext cx="0" cy="728"/>
            </a:xfrm>
            <a:prstGeom prst="line">
              <a:avLst/>
            </a:prstGeom>
            <a:noFill/>
            <a:ln w="12700">
              <a:solidFill>
                <a:schemeClr val="tx1"/>
              </a:solidFill>
              <a:round/>
              <a:headEnd/>
              <a:tailEnd/>
            </a:ln>
          </p:spPr>
          <p:txBody>
            <a:bodyPr wrap="none" anchor="ctr"/>
            <a:lstStyle/>
            <a:p>
              <a:endParaRPr lang="en-GB"/>
            </a:p>
          </p:txBody>
        </p:sp>
        <p:sp>
          <p:nvSpPr>
            <p:cNvPr id="13336" name="Line 74"/>
            <p:cNvSpPr>
              <a:spLocks noChangeShapeType="1"/>
            </p:cNvSpPr>
            <p:nvPr/>
          </p:nvSpPr>
          <p:spPr bwMode="auto">
            <a:xfrm>
              <a:off x="3591" y="2108"/>
              <a:ext cx="296" cy="0"/>
            </a:xfrm>
            <a:prstGeom prst="line">
              <a:avLst/>
            </a:prstGeom>
            <a:noFill/>
            <a:ln w="12700">
              <a:solidFill>
                <a:schemeClr val="tx1"/>
              </a:solidFill>
              <a:round/>
              <a:headEnd/>
              <a:tailEnd type="triangle" w="med" len="med"/>
            </a:ln>
          </p:spPr>
          <p:txBody>
            <a:bodyPr wrap="none" anchor="ctr"/>
            <a:lstStyle/>
            <a:p>
              <a:endParaRPr lang="en-GB"/>
            </a:p>
          </p:txBody>
        </p:sp>
        <p:sp>
          <p:nvSpPr>
            <p:cNvPr id="13337" name="Rectangle 75"/>
            <p:cNvSpPr>
              <a:spLocks noChangeArrowheads="1"/>
            </p:cNvSpPr>
            <p:nvPr/>
          </p:nvSpPr>
          <p:spPr bwMode="auto">
            <a:xfrm>
              <a:off x="3242" y="1619"/>
              <a:ext cx="176" cy="190"/>
            </a:xfrm>
            <a:prstGeom prst="rect">
              <a:avLst/>
            </a:prstGeom>
            <a:noFill/>
            <a:ln w="12700">
              <a:noFill/>
              <a:miter lim="800000"/>
              <a:headEnd/>
              <a:tailEnd/>
            </a:ln>
          </p:spPr>
          <p:txBody>
            <a:bodyPr wrap="none" lIns="90488" tIns="44450" rIns="90488" bIns="44450">
              <a:spAutoFit/>
            </a:bodyPr>
            <a:lstStyle/>
            <a:p>
              <a:pPr eaLnBrk="0" hangingPunct="0"/>
              <a:r>
                <a:rPr lang="en-US" sz="1400">
                  <a:latin typeface="Arial" charset="0"/>
                </a:rPr>
                <a:t>1</a:t>
              </a:r>
            </a:p>
          </p:txBody>
        </p:sp>
        <p:sp>
          <p:nvSpPr>
            <p:cNvPr id="13338" name="Rectangle 76"/>
            <p:cNvSpPr>
              <a:spLocks noChangeArrowheads="1"/>
            </p:cNvSpPr>
            <p:nvPr/>
          </p:nvSpPr>
          <p:spPr bwMode="auto">
            <a:xfrm>
              <a:off x="3252" y="1867"/>
              <a:ext cx="176" cy="190"/>
            </a:xfrm>
            <a:prstGeom prst="rect">
              <a:avLst/>
            </a:prstGeom>
            <a:noFill/>
            <a:ln w="12700">
              <a:noFill/>
              <a:miter lim="800000"/>
              <a:headEnd/>
              <a:tailEnd/>
            </a:ln>
          </p:spPr>
          <p:txBody>
            <a:bodyPr wrap="none" lIns="90488" tIns="44450" rIns="90488" bIns="44450">
              <a:spAutoFit/>
            </a:bodyPr>
            <a:lstStyle/>
            <a:p>
              <a:pPr eaLnBrk="0" hangingPunct="0"/>
              <a:r>
                <a:rPr lang="en-US" sz="1400">
                  <a:latin typeface="Arial" charset="0"/>
                </a:rPr>
                <a:t>2</a:t>
              </a:r>
            </a:p>
          </p:txBody>
        </p:sp>
        <p:sp>
          <p:nvSpPr>
            <p:cNvPr id="13339" name="Rectangle 77"/>
            <p:cNvSpPr>
              <a:spLocks noChangeArrowheads="1"/>
            </p:cNvSpPr>
            <p:nvPr/>
          </p:nvSpPr>
          <p:spPr bwMode="auto">
            <a:xfrm>
              <a:off x="3250" y="2347"/>
              <a:ext cx="176" cy="190"/>
            </a:xfrm>
            <a:prstGeom prst="rect">
              <a:avLst/>
            </a:prstGeom>
            <a:noFill/>
            <a:ln w="12700">
              <a:noFill/>
              <a:miter lim="800000"/>
              <a:headEnd/>
              <a:tailEnd/>
            </a:ln>
          </p:spPr>
          <p:txBody>
            <a:bodyPr wrap="none" lIns="90488" tIns="44450" rIns="90488" bIns="44450">
              <a:spAutoFit/>
            </a:bodyPr>
            <a:lstStyle/>
            <a:p>
              <a:pPr eaLnBrk="0" hangingPunct="0"/>
              <a:r>
                <a:rPr lang="en-US" sz="1400" i="1">
                  <a:latin typeface="Arial" charset="0"/>
                </a:rPr>
                <a:t>c</a:t>
              </a:r>
            </a:p>
          </p:txBody>
        </p:sp>
        <p:sp>
          <p:nvSpPr>
            <p:cNvPr id="13340" name="Line 78"/>
            <p:cNvSpPr>
              <a:spLocks noChangeShapeType="1"/>
            </p:cNvSpPr>
            <p:nvPr/>
          </p:nvSpPr>
          <p:spPr bwMode="auto">
            <a:xfrm>
              <a:off x="456" y="2092"/>
              <a:ext cx="1160" cy="0"/>
            </a:xfrm>
            <a:prstGeom prst="line">
              <a:avLst/>
            </a:prstGeom>
            <a:noFill/>
            <a:ln w="12700">
              <a:solidFill>
                <a:schemeClr val="tx1"/>
              </a:solidFill>
              <a:round/>
              <a:headEnd/>
              <a:tailEnd type="triangle" w="med" len="med"/>
            </a:ln>
          </p:spPr>
          <p:txBody>
            <a:bodyPr wrap="none" anchor="ctr"/>
            <a:lstStyle/>
            <a:p>
              <a:endParaRPr lang="en-GB"/>
            </a:p>
          </p:txBody>
        </p:sp>
        <p:sp>
          <p:nvSpPr>
            <p:cNvPr id="13341" name="Rectangle 79"/>
            <p:cNvSpPr>
              <a:spLocks noChangeArrowheads="1"/>
            </p:cNvSpPr>
            <p:nvPr/>
          </p:nvSpPr>
          <p:spPr bwMode="auto">
            <a:xfrm>
              <a:off x="681" y="1823"/>
              <a:ext cx="371" cy="248"/>
            </a:xfrm>
            <a:prstGeom prst="rect">
              <a:avLst/>
            </a:prstGeom>
            <a:noFill/>
            <a:ln w="12700">
              <a:noFill/>
              <a:miter lim="800000"/>
              <a:headEnd/>
              <a:tailEnd/>
            </a:ln>
          </p:spPr>
          <p:txBody>
            <a:bodyPr wrap="none" lIns="90488" tIns="44450" rIns="90488" bIns="44450">
              <a:spAutoFit/>
            </a:bodyPr>
            <a:lstStyle/>
            <a:p>
              <a:pPr eaLnBrk="0" hangingPunct="0"/>
              <a:r>
                <a:rPr lang="en-US" sz="2000" i="1">
                  <a:latin typeface="Arial" charset="0"/>
                </a:rPr>
                <a:t>A(t)</a:t>
              </a:r>
            </a:p>
          </p:txBody>
        </p:sp>
        <p:sp>
          <p:nvSpPr>
            <p:cNvPr id="13342" name="Line 80"/>
            <p:cNvSpPr>
              <a:spLocks noChangeShapeType="1"/>
            </p:cNvSpPr>
            <p:nvPr/>
          </p:nvSpPr>
          <p:spPr bwMode="auto">
            <a:xfrm flipH="1" flipV="1">
              <a:off x="583" y="2096"/>
              <a:ext cx="16" cy="120"/>
            </a:xfrm>
            <a:prstGeom prst="line">
              <a:avLst/>
            </a:prstGeom>
            <a:noFill/>
            <a:ln w="12700">
              <a:solidFill>
                <a:schemeClr val="tx1"/>
              </a:solidFill>
              <a:round/>
              <a:headEnd/>
              <a:tailEnd type="triangle" w="med" len="med"/>
            </a:ln>
          </p:spPr>
          <p:txBody>
            <a:bodyPr wrap="none" anchor="ctr"/>
            <a:lstStyle/>
            <a:p>
              <a:endParaRPr lang="en-GB"/>
            </a:p>
          </p:txBody>
        </p:sp>
        <p:sp>
          <p:nvSpPr>
            <p:cNvPr id="13343" name="Line 81"/>
            <p:cNvSpPr>
              <a:spLocks noChangeShapeType="1"/>
            </p:cNvSpPr>
            <p:nvPr/>
          </p:nvSpPr>
          <p:spPr bwMode="auto">
            <a:xfrm flipH="1" flipV="1">
              <a:off x="943" y="2096"/>
              <a:ext cx="16" cy="120"/>
            </a:xfrm>
            <a:prstGeom prst="line">
              <a:avLst/>
            </a:prstGeom>
            <a:noFill/>
            <a:ln w="12700">
              <a:solidFill>
                <a:schemeClr val="tx1"/>
              </a:solidFill>
              <a:round/>
              <a:headEnd/>
              <a:tailEnd type="triangle" w="med" len="med"/>
            </a:ln>
          </p:spPr>
          <p:txBody>
            <a:bodyPr wrap="none" anchor="ctr"/>
            <a:lstStyle/>
            <a:p>
              <a:endParaRPr lang="en-GB"/>
            </a:p>
          </p:txBody>
        </p:sp>
        <p:sp>
          <p:nvSpPr>
            <p:cNvPr id="13344" name="Line 82"/>
            <p:cNvSpPr>
              <a:spLocks noChangeShapeType="1"/>
            </p:cNvSpPr>
            <p:nvPr/>
          </p:nvSpPr>
          <p:spPr bwMode="auto">
            <a:xfrm flipH="1" flipV="1">
              <a:off x="1367" y="2096"/>
              <a:ext cx="16" cy="120"/>
            </a:xfrm>
            <a:prstGeom prst="line">
              <a:avLst/>
            </a:prstGeom>
            <a:noFill/>
            <a:ln w="12700">
              <a:solidFill>
                <a:schemeClr val="tx1"/>
              </a:solidFill>
              <a:round/>
              <a:headEnd/>
              <a:tailEnd type="triangle" w="med" len="med"/>
            </a:ln>
          </p:spPr>
          <p:txBody>
            <a:bodyPr wrap="none" anchor="ctr"/>
            <a:lstStyle/>
            <a:p>
              <a:endParaRPr lang="en-GB"/>
            </a:p>
          </p:txBody>
        </p:sp>
        <p:sp>
          <p:nvSpPr>
            <p:cNvPr id="13345" name="Rectangle 83"/>
            <p:cNvSpPr>
              <a:spLocks noChangeArrowheads="1"/>
            </p:cNvSpPr>
            <p:nvPr/>
          </p:nvSpPr>
          <p:spPr bwMode="auto">
            <a:xfrm>
              <a:off x="1665" y="1974"/>
              <a:ext cx="158" cy="248"/>
            </a:xfrm>
            <a:prstGeom prst="rect">
              <a:avLst/>
            </a:prstGeom>
            <a:noFill/>
            <a:ln w="12700">
              <a:noFill/>
              <a:miter lim="800000"/>
              <a:headEnd/>
              <a:tailEnd/>
            </a:ln>
          </p:spPr>
          <p:txBody>
            <a:bodyPr wrap="none" lIns="90488" tIns="44450" rIns="90488" bIns="44450">
              <a:spAutoFit/>
            </a:bodyPr>
            <a:lstStyle/>
            <a:p>
              <a:pPr eaLnBrk="0" hangingPunct="0"/>
              <a:r>
                <a:rPr lang="en-US" sz="2000" i="1">
                  <a:latin typeface="Arial" charset="0"/>
                </a:rPr>
                <a:t>t</a:t>
              </a:r>
            </a:p>
          </p:txBody>
        </p:sp>
        <p:sp>
          <p:nvSpPr>
            <p:cNvPr id="13346" name="Line 84"/>
            <p:cNvSpPr>
              <a:spLocks noChangeShapeType="1"/>
            </p:cNvSpPr>
            <p:nvPr/>
          </p:nvSpPr>
          <p:spPr bwMode="auto">
            <a:xfrm>
              <a:off x="3991" y="2116"/>
              <a:ext cx="1160" cy="0"/>
            </a:xfrm>
            <a:prstGeom prst="line">
              <a:avLst/>
            </a:prstGeom>
            <a:noFill/>
            <a:ln w="12700">
              <a:solidFill>
                <a:schemeClr val="tx1"/>
              </a:solidFill>
              <a:round/>
              <a:headEnd/>
              <a:tailEnd type="triangle" w="med" len="med"/>
            </a:ln>
          </p:spPr>
          <p:txBody>
            <a:bodyPr wrap="none" anchor="ctr"/>
            <a:lstStyle/>
            <a:p>
              <a:endParaRPr lang="en-GB"/>
            </a:p>
          </p:txBody>
        </p:sp>
        <p:sp>
          <p:nvSpPr>
            <p:cNvPr id="13347" name="Rectangle 85"/>
            <p:cNvSpPr>
              <a:spLocks noChangeArrowheads="1"/>
            </p:cNvSpPr>
            <p:nvPr/>
          </p:nvSpPr>
          <p:spPr bwMode="auto">
            <a:xfrm>
              <a:off x="4074" y="1848"/>
              <a:ext cx="354" cy="229"/>
            </a:xfrm>
            <a:prstGeom prst="rect">
              <a:avLst/>
            </a:prstGeom>
            <a:noFill/>
            <a:ln w="12700">
              <a:noFill/>
              <a:miter lim="800000"/>
              <a:headEnd/>
              <a:tailEnd/>
            </a:ln>
          </p:spPr>
          <p:txBody>
            <a:bodyPr wrap="none" lIns="90488" tIns="44450" rIns="90488" bIns="44450">
              <a:spAutoFit/>
            </a:bodyPr>
            <a:lstStyle/>
            <a:p>
              <a:pPr eaLnBrk="0" hangingPunct="0"/>
              <a:r>
                <a:rPr lang="en-US" sz="1800" i="1">
                  <a:latin typeface="Arial" charset="0"/>
                </a:rPr>
                <a:t>D(t)</a:t>
              </a:r>
            </a:p>
          </p:txBody>
        </p:sp>
        <p:sp>
          <p:nvSpPr>
            <p:cNvPr id="13348" name="Line 86"/>
            <p:cNvSpPr>
              <a:spLocks noChangeShapeType="1"/>
            </p:cNvSpPr>
            <p:nvPr/>
          </p:nvSpPr>
          <p:spPr bwMode="auto">
            <a:xfrm>
              <a:off x="4171" y="2120"/>
              <a:ext cx="0" cy="176"/>
            </a:xfrm>
            <a:prstGeom prst="line">
              <a:avLst/>
            </a:prstGeom>
            <a:noFill/>
            <a:ln w="12700">
              <a:solidFill>
                <a:schemeClr val="tx1"/>
              </a:solidFill>
              <a:round/>
              <a:headEnd/>
              <a:tailEnd type="triangle" w="med" len="med"/>
            </a:ln>
          </p:spPr>
          <p:txBody>
            <a:bodyPr wrap="none" anchor="ctr"/>
            <a:lstStyle/>
            <a:p>
              <a:endParaRPr lang="en-GB"/>
            </a:p>
          </p:txBody>
        </p:sp>
        <p:sp>
          <p:nvSpPr>
            <p:cNvPr id="13349" name="Line 87"/>
            <p:cNvSpPr>
              <a:spLocks noChangeShapeType="1"/>
            </p:cNvSpPr>
            <p:nvPr/>
          </p:nvSpPr>
          <p:spPr bwMode="auto">
            <a:xfrm>
              <a:off x="4331" y="2128"/>
              <a:ext cx="0" cy="176"/>
            </a:xfrm>
            <a:prstGeom prst="line">
              <a:avLst/>
            </a:prstGeom>
            <a:noFill/>
            <a:ln w="12700">
              <a:solidFill>
                <a:schemeClr val="tx1"/>
              </a:solidFill>
              <a:round/>
              <a:headEnd/>
              <a:tailEnd type="triangle" w="med" len="med"/>
            </a:ln>
          </p:spPr>
          <p:txBody>
            <a:bodyPr wrap="none" anchor="ctr"/>
            <a:lstStyle/>
            <a:p>
              <a:endParaRPr lang="en-GB"/>
            </a:p>
          </p:txBody>
        </p:sp>
        <p:sp>
          <p:nvSpPr>
            <p:cNvPr id="13350" name="Line 88"/>
            <p:cNvSpPr>
              <a:spLocks noChangeShapeType="1"/>
            </p:cNvSpPr>
            <p:nvPr/>
          </p:nvSpPr>
          <p:spPr bwMode="auto">
            <a:xfrm>
              <a:off x="4723" y="2128"/>
              <a:ext cx="0" cy="176"/>
            </a:xfrm>
            <a:prstGeom prst="line">
              <a:avLst/>
            </a:prstGeom>
            <a:noFill/>
            <a:ln w="12700">
              <a:solidFill>
                <a:schemeClr val="tx1"/>
              </a:solidFill>
              <a:round/>
              <a:headEnd/>
              <a:tailEnd type="triangle" w="med" len="med"/>
            </a:ln>
          </p:spPr>
          <p:txBody>
            <a:bodyPr wrap="none" anchor="ctr"/>
            <a:lstStyle/>
            <a:p>
              <a:endParaRPr lang="en-GB"/>
            </a:p>
          </p:txBody>
        </p:sp>
        <p:sp>
          <p:nvSpPr>
            <p:cNvPr id="13351" name="Rectangle 89"/>
            <p:cNvSpPr>
              <a:spLocks noChangeArrowheads="1"/>
            </p:cNvSpPr>
            <p:nvPr/>
          </p:nvSpPr>
          <p:spPr bwMode="auto">
            <a:xfrm>
              <a:off x="5170" y="2011"/>
              <a:ext cx="158" cy="248"/>
            </a:xfrm>
            <a:prstGeom prst="rect">
              <a:avLst/>
            </a:prstGeom>
            <a:noFill/>
            <a:ln w="12700">
              <a:noFill/>
              <a:miter lim="800000"/>
              <a:headEnd/>
              <a:tailEnd/>
            </a:ln>
          </p:spPr>
          <p:txBody>
            <a:bodyPr wrap="none" lIns="90488" tIns="44450" rIns="90488" bIns="44450">
              <a:spAutoFit/>
            </a:bodyPr>
            <a:lstStyle/>
            <a:p>
              <a:pPr eaLnBrk="0" hangingPunct="0"/>
              <a:r>
                <a:rPr lang="en-US" sz="2000" i="1">
                  <a:latin typeface="Arial" charset="0"/>
                </a:rPr>
                <a:t>t</a:t>
              </a:r>
            </a:p>
          </p:txBody>
        </p:sp>
        <p:sp>
          <p:nvSpPr>
            <p:cNvPr id="13352" name="Line 90"/>
            <p:cNvSpPr>
              <a:spLocks noChangeShapeType="1"/>
            </p:cNvSpPr>
            <p:nvPr/>
          </p:nvSpPr>
          <p:spPr bwMode="auto">
            <a:xfrm>
              <a:off x="1795" y="2240"/>
              <a:ext cx="0" cy="448"/>
            </a:xfrm>
            <a:prstGeom prst="line">
              <a:avLst/>
            </a:prstGeom>
            <a:noFill/>
            <a:ln w="12700">
              <a:solidFill>
                <a:schemeClr val="tx1"/>
              </a:solidFill>
              <a:round/>
              <a:headEnd/>
              <a:tailEnd type="triangle" w="med" len="med"/>
            </a:ln>
          </p:spPr>
          <p:txBody>
            <a:bodyPr wrap="none" anchor="ctr"/>
            <a:lstStyle/>
            <a:p>
              <a:endParaRPr lang="en-GB"/>
            </a:p>
          </p:txBody>
        </p:sp>
        <p:sp>
          <p:nvSpPr>
            <p:cNvPr id="13353" name="Rectangle 91"/>
            <p:cNvSpPr>
              <a:spLocks noChangeArrowheads="1"/>
            </p:cNvSpPr>
            <p:nvPr/>
          </p:nvSpPr>
          <p:spPr bwMode="auto">
            <a:xfrm>
              <a:off x="1426" y="2392"/>
              <a:ext cx="371" cy="248"/>
            </a:xfrm>
            <a:prstGeom prst="rect">
              <a:avLst/>
            </a:prstGeom>
            <a:noFill/>
            <a:ln w="12700">
              <a:noFill/>
              <a:miter lim="800000"/>
              <a:headEnd/>
              <a:tailEnd/>
            </a:ln>
          </p:spPr>
          <p:txBody>
            <a:bodyPr wrap="none" lIns="90488" tIns="44450" rIns="90488" bIns="44450">
              <a:spAutoFit/>
            </a:bodyPr>
            <a:lstStyle/>
            <a:p>
              <a:pPr eaLnBrk="0" hangingPunct="0"/>
              <a:r>
                <a:rPr lang="en-US" sz="2000" i="1">
                  <a:latin typeface="Arial" charset="0"/>
                </a:rPr>
                <a:t>B(t)</a:t>
              </a:r>
            </a:p>
          </p:txBody>
        </p:sp>
        <p:sp>
          <p:nvSpPr>
            <p:cNvPr id="13354" name="Line 92"/>
            <p:cNvSpPr>
              <a:spLocks noChangeShapeType="1"/>
            </p:cNvSpPr>
            <p:nvPr/>
          </p:nvSpPr>
          <p:spPr bwMode="auto">
            <a:xfrm>
              <a:off x="1815" y="2092"/>
              <a:ext cx="376" cy="0"/>
            </a:xfrm>
            <a:prstGeom prst="line">
              <a:avLst/>
            </a:prstGeom>
            <a:noFill/>
            <a:ln w="12700">
              <a:solidFill>
                <a:schemeClr val="tx1"/>
              </a:solidFill>
              <a:round/>
              <a:headEnd/>
              <a:tailEnd type="triangle" w="med" len="med"/>
            </a:ln>
          </p:spPr>
          <p:txBody>
            <a:bodyPr wrap="none" anchor="ctr"/>
            <a:lstStyle/>
            <a:p>
              <a:endParaRPr lang="en-GB"/>
            </a:p>
          </p:txBody>
        </p:sp>
        <p:sp>
          <p:nvSpPr>
            <p:cNvPr id="13355" name="Rectangle 93"/>
            <p:cNvSpPr>
              <a:spLocks noChangeArrowheads="1"/>
            </p:cNvSpPr>
            <p:nvPr/>
          </p:nvSpPr>
          <p:spPr bwMode="auto">
            <a:xfrm>
              <a:off x="2210" y="1680"/>
              <a:ext cx="546" cy="229"/>
            </a:xfrm>
            <a:prstGeom prst="rect">
              <a:avLst/>
            </a:prstGeom>
            <a:noFill/>
            <a:ln w="12700">
              <a:noFill/>
              <a:miter lim="800000"/>
              <a:headEnd/>
              <a:tailEnd/>
            </a:ln>
          </p:spPr>
          <p:txBody>
            <a:bodyPr wrap="none" lIns="90488" tIns="44450" rIns="90488" bIns="44450">
              <a:spAutoFit/>
            </a:bodyPr>
            <a:lstStyle/>
            <a:p>
              <a:pPr eaLnBrk="0" hangingPunct="0"/>
              <a:r>
                <a:rPr lang="en-US" sz="1800">
                  <a:latin typeface="Arial" charset="0"/>
                </a:rPr>
                <a:t>Queue</a:t>
              </a:r>
            </a:p>
          </p:txBody>
        </p:sp>
        <p:sp>
          <p:nvSpPr>
            <p:cNvPr id="13356" name="Rectangle 94"/>
            <p:cNvSpPr>
              <a:spLocks noChangeArrowheads="1"/>
            </p:cNvSpPr>
            <p:nvPr/>
          </p:nvSpPr>
          <p:spPr bwMode="auto">
            <a:xfrm>
              <a:off x="3018" y="1352"/>
              <a:ext cx="610" cy="229"/>
            </a:xfrm>
            <a:prstGeom prst="rect">
              <a:avLst/>
            </a:prstGeom>
            <a:noFill/>
            <a:ln w="12700">
              <a:noFill/>
              <a:miter lim="800000"/>
              <a:headEnd/>
              <a:tailEnd/>
            </a:ln>
          </p:spPr>
          <p:txBody>
            <a:bodyPr wrap="none" lIns="90488" tIns="44450" rIns="90488" bIns="44450">
              <a:spAutoFit/>
            </a:bodyPr>
            <a:lstStyle/>
            <a:p>
              <a:pPr eaLnBrk="0" hangingPunct="0"/>
              <a:r>
                <a:rPr lang="en-US" sz="1800">
                  <a:latin typeface="Arial" charset="0"/>
                </a:rPr>
                <a:t>Servers</a:t>
              </a:r>
            </a:p>
          </p:txBody>
        </p:sp>
        <p:sp>
          <p:nvSpPr>
            <p:cNvPr id="13357" name="Rectangle 95"/>
            <p:cNvSpPr>
              <a:spLocks noChangeArrowheads="1"/>
            </p:cNvSpPr>
            <p:nvPr/>
          </p:nvSpPr>
          <p:spPr bwMode="auto">
            <a:xfrm>
              <a:off x="578" y="1368"/>
              <a:ext cx="1066" cy="229"/>
            </a:xfrm>
            <a:prstGeom prst="rect">
              <a:avLst/>
            </a:prstGeom>
            <a:noFill/>
            <a:ln w="12700">
              <a:noFill/>
              <a:miter lim="800000"/>
              <a:headEnd/>
              <a:tailEnd/>
            </a:ln>
          </p:spPr>
          <p:txBody>
            <a:bodyPr wrap="none" lIns="90488" tIns="44450" rIns="90488" bIns="44450">
              <a:spAutoFit/>
            </a:bodyPr>
            <a:lstStyle/>
            <a:p>
              <a:pPr eaLnBrk="0" hangingPunct="0"/>
              <a:r>
                <a:rPr lang="en-US" sz="1800">
                  <a:latin typeface="Arial" charset="0"/>
                </a:rPr>
                <a:t>Arrival process</a:t>
              </a:r>
            </a:p>
          </p:txBody>
        </p:sp>
        <p:sp>
          <p:nvSpPr>
            <p:cNvPr id="13358" name="Rectangle 96"/>
            <p:cNvSpPr>
              <a:spLocks noChangeArrowheads="1"/>
            </p:cNvSpPr>
            <p:nvPr/>
          </p:nvSpPr>
          <p:spPr bwMode="auto">
            <a:xfrm>
              <a:off x="3250" y="2568"/>
              <a:ext cx="221" cy="248"/>
            </a:xfrm>
            <a:prstGeom prst="rect">
              <a:avLst/>
            </a:prstGeom>
            <a:noFill/>
            <a:ln w="12700">
              <a:noFill/>
              <a:miter lim="800000"/>
              <a:headEnd/>
              <a:tailEnd/>
            </a:ln>
          </p:spPr>
          <p:txBody>
            <a:bodyPr wrap="none" lIns="90488" tIns="44450" rIns="90488" bIns="44450">
              <a:spAutoFit/>
            </a:bodyPr>
            <a:lstStyle/>
            <a:p>
              <a:pPr eaLnBrk="0" hangingPunct="0"/>
              <a:r>
                <a:rPr lang="en-US" sz="2000" i="1">
                  <a:latin typeface="Arial" charset="0"/>
                </a:rPr>
                <a:t>X</a:t>
              </a:r>
            </a:p>
          </p:txBody>
        </p:sp>
        <p:sp>
          <p:nvSpPr>
            <p:cNvPr id="13359" name="Line 97"/>
            <p:cNvSpPr>
              <a:spLocks noChangeShapeType="1"/>
            </p:cNvSpPr>
            <p:nvPr/>
          </p:nvSpPr>
          <p:spPr bwMode="auto">
            <a:xfrm flipH="1" flipV="1">
              <a:off x="3559" y="2696"/>
              <a:ext cx="440" cy="72"/>
            </a:xfrm>
            <a:prstGeom prst="line">
              <a:avLst/>
            </a:prstGeom>
            <a:noFill/>
            <a:ln w="12700">
              <a:solidFill>
                <a:schemeClr val="tx1"/>
              </a:solidFill>
              <a:round/>
              <a:headEnd/>
              <a:tailEnd type="triangle" w="med" len="med"/>
            </a:ln>
          </p:spPr>
          <p:txBody>
            <a:bodyPr wrap="none" anchor="ctr"/>
            <a:lstStyle/>
            <a:p>
              <a:endParaRPr lang="en-GB"/>
            </a:p>
          </p:txBody>
        </p:sp>
        <p:sp>
          <p:nvSpPr>
            <p:cNvPr id="13360" name="Rectangle 98"/>
            <p:cNvSpPr>
              <a:spLocks noChangeArrowheads="1"/>
            </p:cNvSpPr>
            <p:nvPr/>
          </p:nvSpPr>
          <p:spPr bwMode="auto">
            <a:xfrm>
              <a:off x="4050" y="2616"/>
              <a:ext cx="906" cy="229"/>
            </a:xfrm>
            <a:prstGeom prst="rect">
              <a:avLst/>
            </a:prstGeom>
            <a:noFill/>
            <a:ln w="12700">
              <a:noFill/>
              <a:miter lim="800000"/>
              <a:headEnd/>
              <a:tailEnd/>
            </a:ln>
          </p:spPr>
          <p:txBody>
            <a:bodyPr wrap="none" lIns="90488" tIns="44450" rIns="90488" bIns="44450">
              <a:spAutoFit/>
            </a:bodyPr>
            <a:lstStyle/>
            <a:p>
              <a:pPr eaLnBrk="0" hangingPunct="0"/>
              <a:r>
                <a:rPr lang="en-US" sz="1800">
                  <a:latin typeface="Arial" charset="0"/>
                </a:rPr>
                <a:t>Service time</a:t>
              </a:r>
            </a:p>
          </p:txBody>
        </p:sp>
        <p:sp>
          <p:nvSpPr>
            <p:cNvPr id="13361" name="Rectangle 99"/>
            <p:cNvSpPr>
              <a:spLocks noChangeArrowheads="1"/>
            </p:cNvSpPr>
            <p:nvPr/>
          </p:nvSpPr>
          <p:spPr bwMode="auto">
            <a:xfrm>
              <a:off x="642" y="2144"/>
              <a:ext cx="213" cy="248"/>
            </a:xfrm>
            <a:prstGeom prst="rect">
              <a:avLst/>
            </a:prstGeom>
            <a:noFill/>
            <a:ln w="12700">
              <a:noFill/>
              <a:miter lim="800000"/>
              <a:headEnd/>
              <a:tailEnd/>
            </a:ln>
          </p:spPr>
          <p:txBody>
            <a:bodyPr wrap="none" lIns="90488" tIns="44450" rIns="90488" bIns="44450">
              <a:spAutoFit/>
            </a:bodyPr>
            <a:lstStyle/>
            <a:p>
              <a:pPr eaLnBrk="0" hangingPunct="0"/>
              <a:r>
                <a:rPr lang="en-US" sz="2000">
                  <a:latin typeface="Symbol" pitchFamily="18" charset="2"/>
                </a:rPr>
                <a:t></a:t>
              </a:r>
              <a:r>
                <a:rPr lang="en-US" sz="2000" i="1" baseline="-25000"/>
                <a:t>i</a:t>
              </a:r>
              <a:endParaRPr lang="en-US" sz="2000" baseline="-25000"/>
            </a:p>
          </p:txBody>
        </p:sp>
        <p:sp>
          <p:nvSpPr>
            <p:cNvPr id="13362" name="Rectangle 100"/>
            <p:cNvSpPr>
              <a:spLocks noChangeArrowheads="1"/>
            </p:cNvSpPr>
            <p:nvPr/>
          </p:nvSpPr>
          <p:spPr bwMode="auto">
            <a:xfrm>
              <a:off x="1050" y="2152"/>
              <a:ext cx="324" cy="248"/>
            </a:xfrm>
            <a:prstGeom prst="rect">
              <a:avLst/>
            </a:prstGeom>
            <a:noFill/>
            <a:ln w="12700">
              <a:noFill/>
              <a:miter lim="800000"/>
              <a:headEnd/>
              <a:tailEnd/>
            </a:ln>
          </p:spPr>
          <p:txBody>
            <a:bodyPr wrap="none" lIns="90488" tIns="44450" rIns="90488" bIns="44450">
              <a:spAutoFit/>
            </a:bodyPr>
            <a:lstStyle/>
            <a:p>
              <a:pPr eaLnBrk="0" hangingPunct="0"/>
              <a:r>
                <a:rPr lang="en-US" sz="2000">
                  <a:latin typeface="Symbol" pitchFamily="18" charset="2"/>
                </a:rPr>
                <a:t></a:t>
              </a:r>
              <a:r>
                <a:rPr lang="en-US" sz="2000" i="1" baseline="-25000"/>
                <a:t>i</a:t>
              </a:r>
              <a:r>
                <a:rPr lang="en-US" sz="2000" baseline="-25000"/>
                <a:t>+1</a:t>
              </a:r>
            </a:p>
          </p:txBody>
        </p:sp>
        <p:sp>
          <p:nvSpPr>
            <p:cNvPr id="13363" name="Text Box 101"/>
            <p:cNvSpPr txBox="1">
              <a:spLocks noChangeArrowheads="1"/>
            </p:cNvSpPr>
            <p:nvPr/>
          </p:nvSpPr>
          <p:spPr bwMode="auto">
            <a:xfrm rot="5400000">
              <a:off x="3239" y="2096"/>
              <a:ext cx="288" cy="231"/>
            </a:xfrm>
            <a:prstGeom prst="rect">
              <a:avLst/>
            </a:prstGeom>
            <a:noFill/>
            <a:ln w="12700">
              <a:noFill/>
              <a:miter lim="800000"/>
              <a:headEnd/>
              <a:tailEnd/>
            </a:ln>
          </p:spPr>
          <p:txBody>
            <a:bodyPr>
              <a:spAutoFit/>
            </a:bodyPr>
            <a:lstStyle/>
            <a:p>
              <a:pPr eaLnBrk="0" hangingPunct="0">
                <a:spcBef>
                  <a:spcPct val="50000"/>
                </a:spcBef>
              </a:pPr>
              <a:r>
                <a:rPr lang="en-US" sz="1800">
                  <a:latin typeface="Arial" charset="0"/>
                  <a:sym typeface="Symbol" pitchFamily="18" charset="2"/>
                </a:rPr>
                <a:t></a:t>
              </a:r>
              <a:endParaRPr lang="en-US" sz="1800">
                <a:latin typeface="Arial" charset="0"/>
              </a:endParaRPr>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arg">
  <a:themeElements>
    <a:clrScheme name="">
      <a:dk1>
        <a:srgbClr val="000000"/>
      </a:dk1>
      <a:lt1>
        <a:srgbClr val="99FFFF"/>
      </a:lt1>
      <a:dk2>
        <a:srgbClr val="660033"/>
      </a:dk2>
      <a:lt2>
        <a:srgbClr val="000000"/>
      </a:lt2>
      <a:accent1>
        <a:srgbClr val="FFFFFF"/>
      </a:accent1>
      <a:accent2>
        <a:srgbClr val="99FFFF"/>
      </a:accent2>
      <a:accent3>
        <a:srgbClr val="CAFFFF"/>
      </a:accent3>
      <a:accent4>
        <a:srgbClr val="000000"/>
      </a:accent4>
      <a:accent5>
        <a:srgbClr val="FFFFFF"/>
      </a:accent5>
      <a:accent6>
        <a:srgbClr val="8AE7E7"/>
      </a:accent6>
      <a:hlink>
        <a:srgbClr val="660033"/>
      </a:hlink>
      <a:folHlink>
        <a:srgbClr val="4C0026"/>
      </a:folHlink>
    </a:clrScheme>
    <a:fontScheme name="Default Design">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9050" cap="flat" cmpd="sng" algn="ctr">
          <a:solidFill>
            <a:srgbClr val="FF0000"/>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2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19050" cap="flat" cmpd="sng" algn="ctr">
          <a:solidFill>
            <a:srgbClr val="FF0000"/>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2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arg</Template>
  <TotalTime>20122</TotalTime>
  <Words>723</Words>
  <Application>Microsoft Office PowerPoint</Application>
  <PresentationFormat>Overhead</PresentationFormat>
  <Paragraphs>199</Paragraphs>
  <Slides>12</Slides>
  <Notes>2</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8" baseType="lpstr">
      <vt:lpstr>Times New Roman</vt:lpstr>
      <vt:lpstr>Arial</vt:lpstr>
      <vt:lpstr>Wingdings</vt:lpstr>
      <vt:lpstr>Symbol</vt:lpstr>
      <vt:lpstr>arg</vt:lpstr>
      <vt:lpstr>Microsoft Equation 3.0</vt:lpstr>
      <vt:lpstr>Computer Networking Queueing  (A Summary from Appendix A)</vt:lpstr>
      <vt:lpstr>Queueing</vt:lpstr>
      <vt:lpstr>Delay Analysis</vt:lpstr>
      <vt:lpstr>Key System Variables</vt:lpstr>
      <vt:lpstr>Arrival Rates and Traffic Loads</vt:lpstr>
      <vt:lpstr>Little’s Formula</vt:lpstr>
      <vt:lpstr>Little’s Formula</vt:lpstr>
      <vt:lpstr>Application of Little’s formula</vt:lpstr>
      <vt:lpstr>Basic Queueing Models</vt:lpstr>
      <vt:lpstr>Queueing Model Classification</vt:lpstr>
      <vt:lpstr>Queueing System Variables</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Training</dc:title>
  <dc:creator>VisualBasic6.0</dc:creator>
  <cp:lastModifiedBy>woollesi</cp:lastModifiedBy>
  <cp:revision>282</cp:revision>
  <dcterms:created xsi:type="dcterms:W3CDTF">1995-06-02T22:16:36Z</dcterms:created>
  <dcterms:modified xsi:type="dcterms:W3CDTF">2013-01-25T15:10:41Z</dcterms:modified>
</cp:coreProperties>
</file>