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27"/>
  </p:notesMasterIdLst>
  <p:handoutMasterIdLst>
    <p:handoutMasterId r:id="rId28"/>
  </p:handoutMasterIdLst>
  <p:sldIdLst>
    <p:sldId id="290" r:id="rId2"/>
    <p:sldId id="454" r:id="rId3"/>
    <p:sldId id="455" r:id="rId4"/>
    <p:sldId id="456" r:id="rId5"/>
    <p:sldId id="457" r:id="rId6"/>
    <p:sldId id="458" r:id="rId7"/>
    <p:sldId id="459" r:id="rId8"/>
    <p:sldId id="460" r:id="rId9"/>
    <p:sldId id="461" r:id="rId10"/>
    <p:sldId id="462" r:id="rId11"/>
    <p:sldId id="463" r:id="rId12"/>
    <p:sldId id="464" r:id="rId13"/>
    <p:sldId id="466" r:id="rId14"/>
    <p:sldId id="487" r:id="rId15"/>
    <p:sldId id="469" r:id="rId16"/>
    <p:sldId id="470" r:id="rId17"/>
    <p:sldId id="471" r:id="rId18"/>
    <p:sldId id="490" r:id="rId19"/>
    <p:sldId id="472" r:id="rId20"/>
    <p:sldId id="473" r:id="rId21"/>
    <p:sldId id="474" r:id="rId22"/>
    <p:sldId id="475" r:id="rId23"/>
    <p:sldId id="476" r:id="rId24"/>
    <p:sldId id="491" r:id="rId25"/>
    <p:sldId id="488" r:id="rId26"/>
  </p:sldIdLst>
  <p:sldSz cx="9144000" cy="6858000" type="overhead"/>
  <p:notesSz cx="9750425" cy="68564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CC"/>
    <a:srgbClr val="CC33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6507" autoAdjust="0"/>
    <p:restoredTop sz="90929"/>
  </p:normalViewPr>
  <p:slideViewPr>
    <p:cSldViewPr snapToGrid="0">
      <p:cViewPr varScale="1">
        <p:scale>
          <a:sx n="114" d="100"/>
          <a:sy n="114" d="100"/>
        </p:scale>
        <p:origin x="-2202" y="-10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22.xml"/><Relationship Id="rId1"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4226162" cy="342709"/>
          </a:xfrm>
          <a:prstGeom prst="rect">
            <a:avLst/>
          </a:prstGeom>
          <a:noFill/>
          <a:ln w="9525">
            <a:noFill/>
            <a:miter lim="800000"/>
            <a:headEnd/>
            <a:tailEnd/>
          </a:ln>
          <a:effectLst/>
        </p:spPr>
        <p:txBody>
          <a:bodyPr vert="horz" wrap="square" lIns="18957" tIns="0" rIns="18957" bIns="0" numCol="1" anchor="t" anchorCtr="0" compatLnSpc="1">
            <a:prstTxWarp prst="textNoShape">
              <a:avLst/>
            </a:prstTxWarp>
          </a:bodyPr>
          <a:lstStyle>
            <a:lvl1pPr defTabSz="909638" eaLnBrk="0" hangingPunct="0">
              <a:defRPr sz="1000" i="1"/>
            </a:lvl1pPr>
          </a:lstStyle>
          <a:p>
            <a:pPr>
              <a:defRPr/>
            </a:pPr>
            <a:endParaRPr lang="en-US"/>
          </a:p>
        </p:txBody>
      </p:sp>
      <p:sp>
        <p:nvSpPr>
          <p:cNvPr id="2051" name="Rectangle 3"/>
          <p:cNvSpPr>
            <a:spLocks noGrp="1" noChangeArrowheads="1"/>
          </p:cNvSpPr>
          <p:nvPr>
            <p:ph type="dt" idx="1"/>
          </p:nvPr>
        </p:nvSpPr>
        <p:spPr bwMode="auto">
          <a:xfrm>
            <a:off x="5524263" y="1"/>
            <a:ext cx="4226162" cy="342709"/>
          </a:xfrm>
          <a:prstGeom prst="rect">
            <a:avLst/>
          </a:prstGeom>
          <a:noFill/>
          <a:ln w="9525">
            <a:noFill/>
            <a:miter lim="800000"/>
            <a:headEnd/>
            <a:tailEnd/>
          </a:ln>
          <a:effectLst/>
        </p:spPr>
        <p:txBody>
          <a:bodyPr vert="horz" wrap="square" lIns="18957" tIns="0" rIns="18957" bIns="0" numCol="1" anchor="t" anchorCtr="0" compatLnSpc="1">
            <a:prstTxWarp prst="textNoShape">
              <a:avLst/>
            </a:prstTxWarp>
          </a:bodyPr>
          <a:lstStyle>
            <a:lvl1pPr algn="r" defTabSz="909638" eaLnBrk="0" hangingPunct="0">
              <a:defRPr sz="1000" i="1"/>
            </a:lvl1pPr>
          </a:lstStyle>
          <a:p>
            <a:pPr>
              <a:defRPr/>
            </a:pPr>
            <a:endParaRPr lang="en-US"/>
          </a:p>
        </p:txBody>
      </p:sp>
      <p:sp>
        <p:nvSpPr>
          <p:cNvPr id="41988" name="Rectangle 4"/>
          <p:cNvSpPr>
            <a:spLocks noGrp="1" noRot="1" noChangeAspect="1" noChangeArrowheads="1" noTextEdit="1"/>
          </p:cNvSpPr>
          <p:nvPr>
            <p:ph type="sldImg" idx="2"/>
          </p:nvPr>
        </p:nvSpPr>
        <p:spPr bwMode="auto">
          <a:xfrm>
            <a:off x="3168650" y="519113"/>
            <a:ext cx="3413125" cy="256063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1300358" y="3257410"/>
            <a:ext cx="7149710" cy="3084382"/>
          </a:xfrm>
          <a:prstGeom prst="rect">
            <a:avLst/>
          </a:prstGeom>
          <a:noFill/>
          <a:ln w="9525">
            <a:noFill/>
            <a:miter lim="800000"/>
            <a:headEnd/>
            <a:tailEnd/>
          </a:ln>
          <a:effectLst/>
        </p:spPr>
        <p:txBody>
          <a:bodyPr vert="horz" wrap="square" lIns="91631" tIns="45817" rIns="91631" bIns="458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6513704"/>
            <a:ext cx="4226162" cy="342709"/>
          </a:xfrm>
          <a:prstGeom prst="rect">
            <a:avLst/>
          </a:prstGeom>
          <a:noFill/>
          <a:ln w="9525">
            <a:noFill/>
            <a:miter lim="800000"/>
            <a:headEnd/>
            <a:tailEnd/>
          </a:ln>
          <a:effectLst/>
        </p:spPr>
        <p:txBody>
          <a:bodyPr vert="horz" wrap="square" lIns="18957" tIns="0" rIns="18957" bIns="0" numCol="1" anchor="b" anchorCtr="0" compatLnSpc="1">
            <a:prstTxWarp prst="textNoShape">
              <a:avLst/>
            </a:prstTxWarp>
          </a:bodyPr>
          <a:lstStyle>
            <a:lvl1pPr defTabSz="909638" eaLnBrk="0" hangingPunct="0">
              <a:defRPr sz="1000" i="1"/>
            </a:lvl1pPr>
          </a:lstStyle>
          <a:p>
            <a:pPr>
              <a:defRPr/>
            </a:pPr>
            <a:endParaRPr lang="en-US"/>
          </a:p>
        </p:txBody>
      </p:sp>
      <p:sp>
        <p:nvSpPr>
          <p:cNvPr id="2055" name="Rectangle 7"/>
          <p:cNvSpPr>
            <a:spLocks noGrp="1" noChangeArrowheads="1"/>
          </p:cNvSpPr>
          <p:nvPr>
            <p:ph type="sldNum" sz="quarter" idx="5"/>
          </p:nvPr>
        </p:nvSpPr>
        <p:spPr bwMode="auto">
          <a:xfrm>
            <a:off x="5524263" y="6513704"/>
            <a:ext cx="4226162" cy="342709"/>
          </a:xfrm>
          <a:prstGeom prst="rect">
            <a:avLst/>
          </a:prstGeom>
          <a:noFill/>
          <a:ln w="9525">
            <a:noFill/>
            <a:miter lim="800000"/>
            <a:headEnd/>
            <a:tailEnd/>
          </a:ln>
          <a:effectLst/>
        </p:spPr>
        <p:txBody>
          <a:bodyPr vert="horz" wrap="square" lIns="18957" tIns="0" rIns="18957" bIns="0" numCol="1" anchor="b" anchorCtr="0" compatLnSpc="1">
            <a:prstTxWarp prst="textNoShape">
              <a:avLst/>
            </a:prstTxWarp>
          </a:bodyPr>
          <a:lstStyle>
            <a:lvl1pPr algn="r" defTabSz="909638" eaLnBrk="0" hangingPunct="0">
              <a:defRPr sz="1000" i="1"/>
            </a:lvl1pPr>
          </a:lstStyle>
          <a:p>
            <a:pPr>
              <a:defRPr/>
            </a:pPr>
            <a:fld id="{F9CED1D5-3D3C-4FF5-9E08-5446DEF764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980B4E3-1DFF-474A-AB84-CDF72034F0DA}" type="slidenum">
              <a:rPr lang="en-US" smtClean="0"/>
              <a:pPr/>
              <a:t>1</a:t>
            </a:fld>
            <a:endParaRPr lang="en-US" smtClean="0"/>
          </a:p>
        </p:txBody>
      </p:sp>
      <p:sp>
        <p:nvSpPr>
          <p:cNvPr id="43011" name="Rectangle 2"/>
          <p:cNvSpPr>
            <a:spLocks noGrp="1" noRot="1" noChangeAspect="1" noChangeArrowheads="1" noTextEdit="1"/>
          </p:cNvSpPr>
          <p:nvPr>
            <p:ph type="sldImg"/>
          </p:nvPr>
        </p:nvSpPr>
        <p:spPr>
          <a:xfrm>
            <a:off x="3168650" y="519113"/>
            <a:ext cx="3416300" cy="2562225"/>
          </a:xfrm>
          <a:ln/>
        </p:spPr>
      </p:sp>
      <p:sp>
        <p:nvSpPr>
          <p:cNvPr id="43012" name="Rectangle 3"/>
          <p:cNvSpPr>
            <a:spLocks noGrp="1" noChangeArrowheads="1"/>
          </p:cNvSpPr>
          <p:nvPr>
            <p:ph type="body" idx="1"/>
          </p:nvPr>
        </p:nvSpPr>
        <p:spPr>
          <a:xfrm>
            <a:off x="1300358" y="3258527"/>
            <a:ext cx="7149710" cy="3083265"/>
          </a:xfrm>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A7349326-A9FE-4698-9044-97BEECB1B34E}" type="slidenum">
              <a:rPr lang="en-GB" smtClean="0"/>
              <a:pPr/>
              <a:t>14</a:t>
            </a:fld>
            <a:endParaRPr lang="en-GB" smtClean="0"/>
          </a:p>
        </p:txBody>
      </p:sp>
      <p:sp>
        <p:nvSpPr>
          <p:cNvPr id="44035" name="Rectangle 2"/>
          <p:cNvSpPr>
            <a:spLocks noGrp="1" noRot="1" noChangeAspect="1" noChangeArrowheads="1" noTextEdit="1"/>
          </p:cNvSpPr>
          <p:nvPr>
            <p:ph type="sldImg"/>
          </p:nvPr>
        </p:nvSpPr>
        <p:spPr>
          <a:xfrm>
            <a:off x="3170238" y="519113"/>
            <a:ext cx="3417887" cy="2562225"/>
          </a:xfrm>
          <a:ln/>
        </p:spPr>
      </p:sp>
      <p:sp>
        <p:nvSpPr>
          <p:cNvPr id="44036" name="Rectangle 3"/>
          <p:cNvSpPr>
            <a:spLocks noGrp="1" noChangeArrowheads="1"/>
          </p:cNvSpPr>
          <p:nvPr>
            <p:ph type="body" idx="1"/>
          </p:nvPr>
        </p:nvSpPr>
        <p:spPr>
          <a:xfrm>
            <a:off x="1300358" y="3258527"/>
            <a:ext cx="7149710" cy="308326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9BB17C83-A605-47DB-933F-AE1FA16ECF39}" type="slidenum">
              <a:rPr lang="en-GB" smtClean="0"/>
              <a:pPr/>
              <a:t>25</a:t>
            </a:fld>
            <a:endParaRPr lang="en-GB"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524000"/>
            <a:ext cx="9144000" cy="3886200"/>
          </a:xfrm>
          <a:prstGeom prst="rect">
            <a:avLst/>
          </a:prstGeom>
          <a:gradFill rotWithShape="0">
            <a:gsLst>
              <a:gs pos="0">
                <a:srgbClr val="CCFFFF">
                  <a:gamma/>
                  <a:tint val="0"/>
                  <a:invGamma/>
                </a:srgbClr>
              </a:gs>
              <a:gs pos="50000">
                <a:srgbClr val="CCFFFF"/>
              </a:gs>
              <a:gs pos="100000">
                <a:srgbClr val="CCFFFF">
                  <a:gamma/>
                  <a:tint val="0"/>
                  <a:invGamma/>
                </a:srgbClr>
              </a:gs>
            </a:gsLst>
            <a:lin ang="5400000" scaled="1"/>
          </a:gradFill>
          <a:ln w="9525">
            <a:noFill/>
            <a:miter lim="800000"/>
            <a:headEnd/>
            <a:tailEnd/>
          </a:ln>
          <a:effectLst/>
        </p:spPr>
        <p:txBody>
          <a:bodyPr wrap="none" anchor="ctr"/>
          <a:lstStyle/>
          <a:p>
            <a:pPr>
              <a:defRPr/>
            </a:pPr>
            <a:endParaRPr lang="en-GB"/>
          </a:p>
        </p:txBody>
      </p:sp>
      <p:pic>
        <p:nvPicPr>
          <p:cNvPr id="5" name="Picture 5" descr="C:\Documents and Settings\begumf\My Documents\francey\1_work_progress\june_05\schools_powerpoint\ai_work_files\ub\ub_burgundy.png"/>
          <p:cNvPicPr>
            <a:picLocks noChangeAspect="1" noChangeArrowheads="1"/>
          </p:cNvPicPr>
          <p:nvPr/>
        </p:nvPicPr>
        <p:blipFill>
          <a:blip r:embed="rId2" cstate="print"/>
          <a:srcRect/>
          <a:stretch>
            <a:fillRect/>
          </a:stretch>
        </p:blipFill>
        <p:spPr bwMode="auto">
          <a:xfrm>
            <a:off x="-1588" y="-1588"/>
            <a:ext cx="9145588" cy="6862763"/>
          </a:xfrm>
          <a:prstGeom prst="rect">
            <a:avLst/>
          </a:prstGeom>
          <a:noFill/>
          <a:ln w="9525">
            <a:noFill/>
            <a:miter lim="800000"/>
            <a:headEnd/>
            <a:tailEnd/>
          </a:ln>
        </p:spPr>
      </p:pic>
      <p:sp>
        <p:nvSpPr>
          <p:cNvPr id="2051" name="Rectangle 3"/>
          <p:cNvSpPr>
            <a:spLocks noGrp="1" noChangeArrowheads="1"/>
          </p:cNvSpPr>
          <p:nvPr>
            <p:ph type="ctrTitle"/>
          </p:nvPr>
        </p:nvSpPr>
        <p:spPr>
          <a:xfrm>
            <a:off x="2097088" y="2478088"/>
            <a:ext cx="5218112" cy="1908175"/>
          </a:xfrm>
        </p:spPr>
        <p:txBody>
          <a:bodyPr/>
          <a:lstStyle>
            <a:lvl1pPr>
              <a:defRPr/>
            </a:lvl1pPr>
          </a:lstStyle>
          <a:p>
            <a:r>
              <a:rPr lang="en-US" dirty="0" smtClean="0"/>
              <a:t>Click to edit Master title style</a:t>
            </a:r>
            <a:endParaRPr lang="en-GB" dirty="0"/>
          </a:p>
        </p:txBody>
      </p:sp>
      <p:sp>
        <p:nvSpPr>
          <p:cNvPr id="2052" name="Rectangle 4"/>
          <p:cNvSpPr>
            <a:spLocks noGrp="1" noChangeArrowheads="1"/>
          </p:cNvSpPr>
          <p:nvPr>
            <p:ph type="subTitle" idx="1"/>
          </p:nvPr>
        </p:nvSpPr>
        <p:spPr>
          <a:xfrm>
            <a:off x="304800" y="5562600"/>
            <a:ext cx="8456613" cy="1065213"/>
          </a:xfrm>
        </p:spPr>
        <p:txBody>
          <a:bodyPr/>
          <a:lstStyle>
            <a:lvl1pPr marL="0" indent="0" algn="r">
              <a:buFont typeface="Wingdings" pitchFamily="2" charset="2"/>
              <a:buNone/>
              <a:defRPr/>
            </a:lvl1pPr>
          </a:lstStyle>
          <a:p>
            <a:r>
              <a:rPr lang="en-US" dirty="0"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0"/>
            <a:ext cx="57340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914400"/>
            <a:ext cx="3848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86300" y="914400"/>
            <a:ext cx="3848100" cy="5181600"/>
          </a:xfrm>
        </p:spPr>
        <p:txBody>
          <a:bodyPr/>
          <a:lstStyle/>
          <a:p>
            <a:pPr lvl="0"/>
            <a:r>
              <a:rPr lang="en-US" noProof="0" smtClean="0"/>
              <a:t>Click icon to add chart</a:t>
            </a:r>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914400"/>
            <a:ext cx="3848100" cy="5181600"/>
          </a:xfrm>
        </p:spPr>
        <p:txBody>
          <a:bodyPr/>
          <a:lstStyle/>
          <a:p>
            <a:pPr lvl="0"/>
            <a:r>
              <a:rPr lang="en-US" noProof="0" smtClean="0"/>
              <a:t>Click icon to add clip art</a:t>
            </a:r>
            <a:endParaRPr lang="en-GB" noProof="0" smtClean="0"/>
          </a:p>
        </p:txBody>
      </p:sp>
      <p:sp>
        <p:nvSpPr>
          <p:cNvPr id="4" name="Text Placeholder 3"/>
          <p:cNvSpPr>
            <a:spLocks noGrp="1"/>
          </p:cNvSpPr>
          <p:nvPr>
            <p:ph type="body" sz="half" idx="2"/>
          </p:nvPr>
        </p:nvSpPr>
        <p:spPr>
          <a:xfrm>
            <a:off x="4686300" y="914400"/>
            <a:ext cx="3848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858125" y="6286500"/>
            <a:ext cx="1143000" cy="461963"/>
          </a:xfrm>
          <a:prstGeom prst="rect">
            <a:avLst/>
          </a:prstGeom>
          <a:noFill/>
        </p:spPr>
        <p:txBody>
          <a:bodyPr>
            <a:spAutoFit/>
          </a:bodyPr>
          <a:lstStyle/>
          <a:p>
            <a:pPr algn="r">
              <a:defRPr/>
            </a:pPr>
            <a:fld id="{160927F0-3204-4F75-A102-4026C67EFF7C}" type="slidenum">
              <a:rPr lang="en-GB"/>
              <a:pPr algn="r">
                <a:defRPr/>
              </a:pPr>
              <a:t>‹#›</a:t>
            </a:fld>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914400"/>
            <a:ext cx="3848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914400"/>
            <a:ext cx="3848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7" descr="C:\Documents and Settings\begumf\My Documents\francey\1_work_progress\june_05\schools_powerpoint\ai_work_files\word_marque\wordmarque_burgundy.png"/>
          <p:cNvPicPr>
            <a:picLocks noChangeAspect="1" noChangeArrowheads="1"/>
          </p:cNvPicPr>
          <p:nvPr/>
        </p:nvPicPr>
        <p:blipFill>
          <a:blip r:embed="rId15" cstate="print"/>
          <a:srcRect/>
          <a:stretch>
            <a:fillRect/>
          </a:stretch>
        </p:blipFill>
        <p:spPr bwMode="auto">
          <a:xfrm>
            <a:off x="0" y="6110288"/>
            <a:ext cx="1676400" cy="747712"/>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685800" y="914400"/>
            <a:ext cx="7848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charset="0"/>
        </a:defRPr>
      </a:lvl2pPr>
      <a:lvl3pPr algn="l" rtl="0" eaLnBrk="0" fontAlgn="base" hangingPunct="0">
        <a:spcBef>
          <a:spcPct val="0"/>
        </a:spcBef>
        <a:spcAft>
          <a:spcPct val="0"/>
        </a:spcAft>
        <a:defRPr sz="3600">
          <a:solidFill>
            <a:schemeClr val="tx2"/>
          </a:solidFill>
          <a:latin typeface="Times New Roman" charset="0"/>
        </a:defRPr>
      </a:lvl3pPr>
      <a:lvl4pPr algn="l" rtl="0" eaLnBrk="0" fontAlgn="base" hangingPunct="0">
        <a:spcBef>
          <a:spcPct val="0"/>
        </a:spcBef>
        <a:spcAft>
          <a:spcPct val="0"/>
        </a:spcAft>
        <a:defRPr sz="3600">
          <a:solidFill>
            <a:schemeClr val="tx2"/>
          </a:solidFill>
          <a:latin typeface="Times New Roman" charset="0"/>
        </a:defRPr>
      </a:lvl4pPr>
      <a:lvl5pPr algn="l" rtl="0" eaLnBrk="0" fontAlgn="base" hangingPunct="0">
        <a:spcBef>
          <a:spcPct val="0"/>
        </a:spcBef>
        <a:spcAft>
          <a:spcPct val="0"/>
        </a:spcAft>
        <a:defRPr sz="3600">
          <a:solidFill>
            <a:schemeClr val="tx2"/>
          </a:solidFill>
          <a:latin typeface="Times New Roman" charset="0"/>
        </a:defRPr>
      </a:lvl5pPr>
      <a:lvl6pPr marL="457200" algn="l" rtl="0" eaLnBrk="1" fontAlgn="base" hangingPunct="1">
        <a:spcBef>
          <a:spcPct val="0"/>
        </a:spcBef>
        <a:spcAft>
          <a:spcPct val="0"/>
        </a:spcAft>
        <a:defRPr sz="3600">
          <a:solidFill>
            <a:schemeClr val="tx2"/>
          </a:solidFill>
          <a:latin typeface="Times New Roman" charset="0"/>
        </a:defRPr>
      </a:lvl6pPr>
      <a:lvl7pPr marL="914400" algn="l" rtl="0" eaLnBrk="1" fontAlgn="base" hangingPunct="1">
        <a:spcBef>
          <a:spcPct val="0"/>
        </a:spcBef>
        <a:spcAft>
          <a:spcPct val="0"/>
        </a:spcAft>
        <a:defRPr sz="3600">
          <a:solidFill>
            <a:schemeClr val="tx2"/>
          </a:solidFill>
          <a:latin typeface="Times New Roman" charset="0"/>
        </a:defRPr>
      </a:lvl7pPr>
      <a:lvl8pPr marL="1371600" algn="l" rtl="0" eaLnBrk="1" fontAlgn="base" hangingPunct="1">
        <a:spcBef>
          <a:spcPct val="0"/>
        </a:spcBef>
        <a:spcAft>
          <a:spcPct val="0"/>
        </a:spcAft>
        <a:defRPr sz="3600">
          <a:solidFill>
            <a:schemeClr val="tx2"/>
          </a:solidFill>
          <a:latin typeface="Times New Roman" charset="0"/>
        </a:defRPr>
      </a:lvl8pPr>
      <a:lvl9pPr marL="1828800" algn="l" rtl="0" eaLnBrk="1" fontAlgn="base" hangingPunct="1">
        <a:spcBef>
          <a:spcPct val="0"/>
        </a:spcBef>
        <a:spcAft>
          <a:spcPct val="0"/>
        </a:spcAft>
        <a:defRPr sz="36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o"/>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9000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SzPct val="9000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SzPct val="9000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SzPct val="9000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inkgeek.com/cubegoodies/toys/680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2600.com/covers/fa091.gif"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24000" y="2714625"/>
            <a:ext cx="5834063" cy="1643063"/>
          </a:xfrm>
          <a:noFill/>
        </p:spPr>
        <p:txBody>
          <a:bodyPr lIns="92075" tIns="46038" rIns="92075" bIns="46038"/>
          <a:lstStyle/>
          <a:p>
            <a:pPr algn="r" eaLnBrk="1" hangingPunct="1"/>
            <a:r>
              <a:rPr lang="en-US" sz="4000" b="1" smtClean="0"/>
              <a:t>Computer Networking</a:t>
            </a:r>
            <a:br>
              <a:rPr lang="en-US" sz="4000" b="1" smtClean="0"/>
            </a:br>
            <a:r>
              <a:rPr lang="en-US" sz="2500" smtClean="0"/>
              <a:t>Network Management and Security</a:t>
            </a:r>
          </a:p>
        </p:txBody>
      </p:sp>
      <p:sp>
        <p:nvSpPr>
          <p:cNvPr id="6147" name="Rectangle 3"/>
          <p:cNvSpPr>
            <a:spLocks noGrp="1" noChangeArrowheads="1"/>
          </p:cNvSpPr>
          <p:nvPr>
            <p:ph type="subTitle" idx="1"/>
          </p:nvPr>
        </p:nvSpPr>
        <p:spPr>
          <a:xfrm>
            <a:off x="428625" y="5786438"/>
            <a:ext cx="8358188" cy="428625"/>
          </a:xfrm>
          <a:noFill/>
        </p:spPr>
        <p:txBody>
          <a:bodyPr lIns="92075" tIns="46038" rIns="92075" bIns="46038" anchor="ctr"/>
          <a:lstStyle/>
          <a:p>
            <a:pPr eaLnBrk="1" hangingPunct="1"/>
            <a:endParaRPr lang="en-US" sz="1600" smtClean="0"/>
          </a:p>
          <a:p>
            <a:pPr eaLnBrk="1" hangingPunct="1"/>
            <a:endParaRPr lang="en-US" sz="1600" smtClean="0"/>
          </a:p>
          <a:p>
            <a:pPr eaLnBrk="1" hangingPunct="1"/>
            <a:endParaRPr lang="en-US" sz="1600" b="1" u="sng" smtClean="0"/>
          </a:p>
          <a:p>
            <a:pPr eaLnBrk="1" hangingPunct="1"/>
            <a:endParaRPr lang="en-US" sz="2400" smtClean="0"/>
          </a:p>
          <a:p>
            <a:pPr eaLnBrk="1" hangingPunct="1"/>
            <a:r>
              <a:rPr lang="en-US" smtClean="0"/>
              <a:t>Dr Sandra I. Woolley</a:t>
            </a:r>
            <a:endParaRPr lang="en-US" sz="3200" smtClean="0"/>
          </a:p>
          <a:p>
            <a:pPr eaLnBrk="1" hangingPunct="1"/>
            <a:endParaRPr lang="en-US" sz="2400" smtClean="0"/>
          </a:p>
          <a:p>
            <a:pPr eaLnBrk="1" hangingPunct="1"/>
            <a:endParaRPr lang="en-US" sz="2400" smtClean="0"/>
          </a:p>
          <a:p>
            <a:pPr eaLnBrk="1" hangingPunct="1"/>
            <a:endParaRPr lang="en-US" sz="1600" b="1" u="sng" smtClean="0"/>
          </a:p>
          <a:p>
            <a:pPr eaLnBrk="1" hangingPunct="1"/>
            <a:endParaRPr lang="en-US" sz="1600" b="1" smtClean="0"/>
          </a:p>
        </p:txBody>
      </p:sp>
      <p:sp>
        <p:nvSpPr>
          <p:cNvPr id="4" name="Rectangle 5"/>
          <p:cNvSpPr>
            <a:spLocks noChangeArrowheads="1"/>
          </p:cNvSpPr>
          <p:nvPr/>
        </p:nvSpPr>
        <p:spPr bwMode="auto">
          <a:xfrm>
            <a:off x="2519363" y="6391275"/>
            <a:ext cx="1344612" cy="592138"/>
          </a:xfrm>
          <a:prstGeom prst="rect">
            <a:avLst/>
          </a:prstGeom>
          <a:noFill/>
          <a:ln w="9525">
            <a:noFill/>
            <a:miter lim="800000"/>
            <a:headEnd/>
            <a:tailEnd/>
          </a:ln>
          <a:effectLst/>
        </p:spPr>
        <p:txBody>
          <a:bodyPr lIns="92075" tIns="46038" rIns="92075" bIns="46038" anchor="ctr"/>
          <a:lstStyle/>
          <a:p>
            <a:pPr marL="379413" indent="-379413">
              <a:spcBef>
                <a:spcPct val="20000"/>
              </a:spcBef>
              <a:buClr>
                <a:schemeClr val="tx2"/>
              </a:buClr>
              <a:defRPr/>
            </a:pPr>
            <a:endParaRPr lang="en-US" sz="1800" dirty="0">
              <a:latin typeface="Comic Sans MS" pitchFamily="66" charset="0"/>
            </a:endParaRPr>
          </a:p>
          <a:p>
            <a:pPr marL="379413" indent="-379413">
              <a:spcBef>
                <a:spcPct val="20000"/>
              </a:spcBef>
              <a:buClr>
                <a:schemeClr val="tx2"/>
              </a:buClr>
              <a:defRPr/>
            </a:pPr>
            <a:endParaRPr lang="en-US" sz="1800" dirty="0">
              <a:latin typeface="Comic Sans MS" pitchFamily="66" charset="0"/>
            </a:endParaRPr>
          </a:p>
          <a:p>
            <a:pPr>
              <a:spcBef>
                <a:spcPct val="20000"/>
              </a:spcBef>
              <a:buClr>
                <a:schemeClr val="tx2"/>
              </a:buClr>
              <a:defRPr/>
            </a:pPr>
            <a:r>
              <a:rPr lang="en-US" sz="900" dirty="0">
                <a:latin typeface="Comic Sans MS" pitchFamily="66" charset="0"/>
              </a:rPr>
              <a:t>The IP loopback address is 127.0.0.1  for addressing your own computer.</a:t>
            </a:r>
          </a:p>
          <a:p>
            <a:pPr marL="379413" indent="-379413">
              <a:spcBef>
                <a:spcPct val="20000"/>
              </a:spcBef>
              <a:buClr>
                <a:schemeClr val="tx2"/>
              </a:buClr>
              <a:defRPr/>
            </a:pPr>
            <a:endParaRPr lang="en-US" sz="1600" b="1" u="sng" dirty="0">
              <a:latin typeface="Comic Sans MS" pitchFamily="66" charset="0"/>
            </a:endParaRPr>
          </a:p>
          <a:p>
            <a:pPr marL="379413" indent="-379413">
              <a:spcBef>
                <a:spcPct val="20000"/>
              </a:spcBef>
              <a:buClr>
                <a:schemeClr val="tx2"/>
              </a:buClr>
              <a:defRPr/>
            </a:pPr>
            <a:endParaRPr lang="en-US" sz="1600" b="1" u="sng" dirty="0">
              <a:latin typeface="Comic Sans MS" pitchFamily="66" charset="0"/>
            </a:endParaRPr>
          </a:p>
          <a:p>
            <a:pPr marL="379413" indent="-379413">
              <a:spcBef>
                <a:spcPct val="20000"/>
              </a:spcBef>
              <a:buClr>
                <a:schemeClr val="tx2"/>
              </a:buClr>
              <a:defRPr/>
            </a:pPr>
            <a:endParaRPr lang="en-US" sz="1600" dirty="0">
              <a:latin typeface="Comic Sans MS" pitchFamily="66" charset="0"/>
            </a:endParaRPr>
          </a:p>
          <a:p>
            <a:pPr marL="379413" indent="-379413">
              <a:spcBef>
                <a:spcPct val="20000"/>
              </a:spcBef>
              <a:buClr>
                <a:schemeClr val="tx2"/>
              </a:buClr>
              <a:defRPr/>
            </a:pPr>
            <a:endParaRPr lang="en-US" sz="1800" b="1" dirty="0">
              <a:latin typeface="Comic Sans MS" pitchFamily="66" charset="0"/>
            </a:endParaRPr>
          </a:p>
        </p:txBody>
      </p:sp>
      <p:pic>
        <p:nvPicPr>
          <p:cNvPr id="6149" name="Picture 6" descr="http://www.taitlifto.net/WishList/WishList-NoPlaceLike.gif">
            <a:hlinkClick r:id="rId3"/>
          </p:cNvPr>
          <p:cNvPicPr>
            <a:picLocks noChangeAspect="1" noChangeArrowheads="1"/>
          </p:cNvPicPr>
          <p:nvPr/>
        </p:nvPicPr>
        <p:blipFill>
          <a:blip r:embed="rId4" cstate="print"/>
          <a:srcRect/>
          <a:stretch>
            <a:fillRect/>
          </a:stretch>
        </p:blipFill>
        <p:spPr bwMode="auto">
          <a:xfrm>
            <a:off x="385763" y="4930775"/>
            <a:ext cx="2514600" cy="1649413"/>
          </a:xfrm>
          <a:prstGeom prst="rect">
            <a:avLst/>
          </a:prstGeom>
          <a:noFill/>
          <a:ln w="9525">
            <a:noFill/>
            <a:miter lim="800000"/>
            <a:headEnd/>
            <a:tailEnd/>
          </a:ln>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mtClean="0"/>
              <a:t>Server Management</a:t>
            </a:r>
          </a:p>
        </p:txBody>
      </p:sp>
      <p:sp>
        <p:nvSpPr>
          <p:cNvPr id="15363" name="Rectangle 3"/>
          <p:cNvSpPr>
            <a:spLocks noGrp="1" noChangeArrowheads="1"/>
          </p:cNvSpPr>
          <p:nvPr>
            <p:ph type="body" idx="1"/>
          </p:nvPr>
        </p:nvSpPr>
        <p:spPr/>
        <p:txBody>
          <a:bodyPr/>
          <a:lstStyle/>
          <a:p>
            <a:r>
              <a:rPr lang="en-GB" smtClean="0"/>
              <a:t>Servers: e.g., web, intranet, filespace.</a:t>
            </a:r>
          </a:p>
          <a:p>
            <a:endParaRPr lang="en-GB" smtClean="0"/>
          </a:p>
          <a:p>
            <a:r>
              <a:rPr lang="en-GB" smtClean="0"/>
              <a:t>Various operating systems including versions of Windows and Unix. </a:t>
            </a:r>
          </a:p>
          <a:p>
            <a:endParaRPr lang="en-GB" smtClean="0"/>
          </a:p>
          <a:p>
            <a:r>
              <a:rPr lang="en-GB" smtClean="0"/>
              <a:t>Each one has its own peculiarities.</a:t>
            </a:r>
          </a:p>
          <a:p>
            <a:endParaRPr lang="en-GB" smtClean="0"/>
          </a:p>
          <a:p>
            <a:r>
              <a:rPr lang="en-GB" smtClean="0"/>
              <a:t>Server management is closely linked to user management – preventing the users (and hackers!) damaging the systems.</a:t>
            </a:r>
          </a:p>
          <a:p>
            <a:endParaRPr lang="en-GB" smtClean="0"/>
          </a:p>
          <a:p>
            <a:r>
              <a:rPr lang="en-GB" smtClean="0"/>
              <a:t>Robust data backup is essential.  In large systems active filespace would be stored on RAID systems (redundant array of inexpensive disks).  Entire tape backups would be done regularly (say weekly) with incremental backups performed each night.  Tapes would be stored in fire-proof, water-proof safes.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smtClean="0"/>
              <a:t>User Management</a:t>
            </a:r>
          </a:p>
        </p:txBody>
      </p:sp>
      <p:sp>
        <p:nvSpPr>
          <p:cNvPr id="16387" name="Rectangle 3"/>
          <p:cNvSpPr>
            <a:spLocks noGrp="1" noChangeArrowheads="1"/>
          </p:cNvSpPr>
          <p:nvPr>
            <p:ph type="body" idx="1"/>
          </p:nvPr>
        </p:nvSpPr>
        <p:spPr>
          <a:xfrm>
            <a:off x="685800" y="914400"/>
            <a:ext cx="4702175" cy="5181600"/>
          </a:xfrm>
        </p:spPr>
        <p:txBody>
          <a:bodyPr/>
          <a:lstStyle/>
          <a:p>
            <a:r>
              <a:rPr lang="en-GB" smtClean="0"/>
              <a:t>“Networks are totally reliable … until the users login.”</a:t>
            </a:r>
          </a:p>
          <a:p>
            <a:endParaRPr lang="en-GB" smtClean="0"/>
          </a:p>
          <a:p>
            <a:r>
              <a:rPr lang="en-GB" smtClean="0"/>
              <a:t>Accidental problems</a:t>
            </a:r>
          </a:p>
          <a:p>
            <a:pPr lvl="1"/>
            <a:r>
              <a:rPr lang="en-GB" smtClean="0"/>
              <a:t>forgotten passwords</a:t>
            </a:r>
          </a:p>
          <a:p>
            <a:pPr lvl="1"/>
            <a:r>
              <a:rPr lang="en-GB" smtClean="0"/>
              <a:t>deleted files etc.</a:t>
            </a:r>
          </a:p>
          <a:p>
            <a:endParaRPr lang="en-GB" smtClean="0"/>
          </a:p>
          <a:p>
            <a:r>
              <a:rPr lang="en-GB" smtClean="0"/>
              <a:t>Loopholes </a:t>
            </a:r>
          </a:p>
          <a:p>
            <a:pPr lvl="1"/>
            <a:r>
              <a:rPr lang="en-GB" smtClean="0"/>
              <a:t>web server</a:t>
            </a:r>
          </a:p>
          <a:p>
            <a:pPr lvl="1"/>
            <a:r>
              <a:rPr lang="en-GB" smtClean="0"/>
              <a:t>networked machines that allow user installs or user write access</a:t>
            </a:r>
          </a:p>
          <a:p>
            <a:pPr lvl="1"/>
            <a:endParaRPr lang="en-GB" smtClean="0"/>
          </a:p>
          <a:p>
            <a:r>
              <a:rPr lang="en-GB" smtClean="0"/>
              <a:t>Deliberate hacks</a:t>
            </a:r>
          </a:p>
          <a:p>
            <a:pPr lvl="1"/>
            <a:r>
              <a:rPr lang="en-GB" smtClean="0"/>
              <a:t>users trying to stop the system working for malicious reasons</a:t>
            </a:r>
          </a:p>
        </p:txBody>
      </p:sp>
      <p:pic>
        <p:nvPicPr>
          <p:cNvPr id="16388" name="Picture 4" descr="http://www.thinkgeek.com/images/products/additional/large/password_notepad_inuse.jpg"/>
          <p:cNvPicPr>
            <a:picLocks noChangeAspect="1" noChangeArrowheads="1"/>
          </p:cNvPicPr>
          <p:nvPr/>
        </p:nvPicPr>
        <p:blipFill>
          <a:blip r:embed="rId2" cstate="print"/>
          <a:srcRect/>
          <a:stretch>
            <a:fillRect/>
          </a:stretch>
        </p:blipFill>
        <p:spPr bwMode="auto">
          <a:xfrm>
            <a:off x="5562600" y="1774825"/>
            <a:ext cx="3422650" cy="3422650"/>
          </a:xfrm>
          <a:prstGeom prst="rect">
            <a:avLst/>
          </a:prstGeom>
          <a:noFill/>
          <a:ln w="9525">
            <a:noFill/>
            <a:miter lim="800000"/>
            <a:headEnd/>
            <a:tailEnd/>
          </a:ln>
        </p:spPr>
      </p:pic>
      <p:sp>
        <p:nvSpPr>
          <p:cNvPr id="16389" name="Rectangle 8"/>
          <p:cNvSpPr>
            <a:spLocks noChangeArrowheads="1"/>
          </p:cNvSpPr>
          <p:nvPr/>
        </p:nvSpPr>
        <p:spPr bwMode="auto">
          <a:xfrm>
            <a:off x="6478588" y="5184775"/>
            <a:ext cx="2501900" cy="215900"/>
          </a:xfrm>
          <a:prstGeom prst="rect">
            <a:avLst/>
          </a:prstGeom>
          <a:noFill/>
          <a:ln w="9525">
            <a:noFill/>
            <a:miter lim="800000"/>
            <a:headEnd/>
            <a:tailEnd/>
          </a:ln>
        </p:spPr>
        <p:txBody>
          <a:bodyPr>
            <a:spAutoFit/>
          </a:bodyPr>
          <a:lstStyle/>
          <a:p>
            <a:pPr algn="r"/>
            <a:r>
              <a:rPr lang="en-GB" sz="800"/>
              <a:t>http://www.thinkgeek.com/homeoffice/supplies/a475/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mtClean="0"/>
              <a:t>Smaller Networks</a:t>
            </a:r>
          </a:p>
        </p:txBody>
      </p:sp>
      <p:sp>
        <p:nvSpPr>
          <p:cNvPr id="17411" name="Rectangle 3"/>
          <p:cNvSpPr>
            <a:spLocks noGrp="1" noChangeArrowheads="1"/>
          </p:cNvSpPr>
          <p:nvPr>
            <p:ph type="body" idx="1"/>
          </p:nvPr>
        </p:nvSpPr>
        <p:spPr/>
        <p:txBody>
          <a:bodyPr/>
          <a:lstStyle/>
          <a:p>
            <a:pPr>
              <a:buFont typeface="Wingdings" pitchFamily="2" charset="2"/>
              <a:buNone/>
            </a:pPr>
            <a:r>
              <a:rPr lang="en-GB" b="1" dirty="0" smtClean="0"/>
              <a:t>Small Networks</a:t>
            </a:r>
          </a:p>
          <a:p>
            <a:r>
              <a:rPr lang="en-GB" dirty="0" smtClean="0"/>
              <a:t>Most small networks are SOHO (small office/ home office) with up to about 10 users with no formal administrator.</a:t>
            </a:r>
          </a:p>
          <a:p>
            <a:r>
              <a:rPr lang="en-GB" dirty="0" smtClean="0"/>
              <a:t>Users may have full and shared access to networked computers and resources.</a:t>
            </a:r>
          </a:p>
          <a:p>
            <a:pPr>
              <a:buFont typeface="Wingdings" pitchFamily="2" charset="2"/>
              <a:buNone/>
            </a:pPr>
            <a:endParaRPr lang="en-GB" dirty="0" smtClean="0"/>
          </a:p>
          <a:p>
            <a:pPr>
              <a:buFont typeface="Wingdings" pitchFamily="2" charset="2"/>
              <a:buNone/>
            </a:pPr>
            <a:r>
              <a:rPr lang="en-GB" b="1" dirty="0" smtClean="0"/>
              <a:t>Medium Networks</a:t>
            </a:r>
          </a:p>
          <a:p>
            <a:r>
              <a:rPr lang="en-GB" dirty="0" smtClean="0"/>
              <a:t>Between 10 and 200 users, often with a single server.</a:t>
            </a:r>
          </a:p>
          <a:p>
            <a:r>
              <a:rPr lang="en-GB" dirty="0" smtClean="0"/>
              <a:t>May be managed by one administrator who controls everything.</a:t>
            </a:r>
          </a:p>
          <a:p>
            <a:r>
              <a:rPr lang="en-GB" dirty="0" smtClean="0"/>
              <a:t>Users still know each other by name, so casual file access may be tolerated.</a:t>
            </a:r>
          </a:p>
          <a:p>
            <a:endParaRPr lang="en-GB"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smtClean="0"/>
              <a:t>Bigger Networks</a:t>
            </a:r>
          </a:p>
        </p:txBody>
      </p:sp>
      <p:sp>
        <p:nvSpPr>
          <p:cNvPr id="18435" name="Rectangle 3"/>
          <p:cNvSpPr>
            <a:spLocks noGrp="1" noChangeArrowheads="1"/>
          </p:cNvSpPr>
          <p:nvPr>
            <p:ph type="body" idx="1"/>
          </p:nvPr>
        </p:nvSpPr>
        <p:spPr>
          <a:xfrm>
            <a:off x="685800" y="914400"/>
            <a:ext cx="8064500" cy="5181600"/>
          </a:xfrm>
        </p:spPr>
        <p:txBody>
          <a:bodyPr/>
          <a:lstStyle/>
          <a:p>
            <a:pPr>
              <a:buFont typeface="Wingdings" pitchFamily="2" charset="2"/>
              <a:buNone/>
            </a:pPr>
            <a:r>
              <a:rPr lang="en-GB" b="1" dirty="0" smtClean="0"/>
              <a:t>Large Networks</a:t>
            </a:r>
          </a:p>
          <a:p>
            <a:r>
              <a:rPr lang="en-GB" dirty="0" smtClean="0"/>
              <a:t>Over a few hundred users, multiple servers and multiple administrators.  E.g., the university network.</a:t>
            </a:r>
          </a:p>
          <a:p>
            <a:r>
              <a:rPr lang="en-GB" dirty="0" smtClean="0"/>
              <a:t>Some users will be computer literate and may enjoy the challenge of exploring or defeating security mechanisms.</a:t>
            </a:r>
          </a:p>
          <a:p>
            <a:r>
              <a:rPr lang="en-GB" dirty="0" smtClean="0"/>
              <a:t>Management becomes complex and more challenging. </a:t>
            </a:r>
          </a:p>
          <a:p>
            <a:endParaRPr lang="en-GB" dirty="0" smtClean="0"/>
          </a:p>
          <a:p>
            <a:pPr>
              <a:buFont typeface="Wingdings" pitchFamily="2" charset="2"/>
              <a:buNone/>
            </a:pPr>
            <a:r>
              <a:rPr lang="en-GB" b="1" dirty="0" smtClean="0"/>
              <a:t>Enormous Networks – The Internet</a:t>
            </a:r>
          </a:p>
          <a:p>
            <a:r>
              <a:rPr lang="en-GB" dirty="0" smtClean="0"/>
              <a:t>No real central control – available to anyone on the planet.</a:t>
            </a:r>
          </a:p>
          <a:p>
            <a:r>
              <a:rPr lang="en-GB" dirty="0" smtClean="0"/>
              <a:t>Users are not traceable – no need to logon to the Internet.  </a:t>
            </a:r>
          </a:p>
          <a:p>
            <a:r>
              <a:rPr lang="en-GB" dirty="0" smtClean="0"/>
              <a:t>ISP’s may sign up anyone using a random name.  </a:t>
            </a:r>
          </a:p>
          <a:p>
            <a:r>
              <a:rPr lang="en-GB" dirty="0" smtClean="0"/>
              <a:t>Email names are available with no checking.</a:t>
            </a:r>
          </a:p>
          <a:p>
            <a:r>
              <a:rPr lang="en-GB" dirty="0" smtClean="0"/>
              <a:t>There are very many hackers.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052"/>
          <p:cNvSpPr>
            <a:spLocks noChangeArrowheads="1"/>
          </p:cNvSpPr>
          <p:nvPr/>
        </p:nvSpPr>
        <p:spPr bwMode="auto">
          <a:xfrm>
            <a:off x="4432300" y="2133600"/>
            <a:ext cx="290513" cy="1114425"/>
          </a:xfrm>
          <a:prstGeom prst="rect">
            <a:avLst/>
          </a:prstGeom>
          <a:noFill/>
          <a:ln w="9525">
            <a:noFill/>
            <a:miter lim="800000"/>
            <a:headEnd/>
            <a:tailEnd/>
          </a:ln>
        </p:spPr>
        <p:txBody>
          <a:bodyPr wrap="none">
            <a:spAutoFit/>
          </a:bodyPr>
          <a:lstStyle/>
          <a:p>
            <a:pPr algn="ctr">
              <a:spcBef>
                <a:spcPct val="20000"/>
              </a:spcBef>
              <a:buClr>
                <a:schemeClr val="tx2"/>
              </a:buClr>
            </a:pPr>
            <a:r>
              <a:rPr lang="en-GB" sz="2800">
                <a:solidFill>
                  <a:schemeClr val="tx2"/>
                </a:solidFill>
                <a:latin typeface="Comic Sans MS" pitchFamily="66" charset="0"/>
              </a:rPr>
              <a:t> </a:t>
            </a:r>
          </a:p>
          <a:p>
            <a:pPr algn="ctr">
              <a:spcBef>
                <a:spcPct val="20000"/>
              </a:spcBef>
              <a:buClr>
                <a:schemeClr val="tx2"/>
              </a:buClr>
            </a:pPr>
            <a:endParaRPr lang="en-US" sz="3200">
              <a:solidFill>
                <a:schemeClr val="tx2"/>
              </a:solidFill>
              <a:latin typeface="Comic Sans MS" pitchFamily="66" charset="0"/>
            </a:endParaRPr>
          </a:p>
        </p:txBody>
      </p:sp>
      <p:sp>
        <p:nvSpPr>
          <p:cNvPr id="19459" name="Title 2"/>
          <p:cNvSpPr>
            <a:spLocks noGrp="1"/>
          </p:cNvSpPr>
          <p:nvPr>
            <p:ph type="ctrTitle"/>
          </p:nvPr>
        </p:nvSpPr>
        <p:spPr/>
        <p:txBody>
          <a:bodyPr/>
          <a:lstStyle/>
          <a:p>
            <a:pPr algn="r"/>
            <a:r>
              <a:rPr lang="en-GB" smtClean="0"/>
              <a:t>Network Security</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smtClean="0"/>
              <a:t>Content</a:t>
            </a:r>
          </a:p>
        </p:txBody>
      </p:sp>
      <p:sp>
        <p:nvSpPr>
          <p:cNvPr id="20483" name="Rectangle 3"/>
          <p:cNvSpPr>
            <a:spLocks noGrp="1" noChangeArrowheads="1"/>
          </p:cNvSpPr>
          <p:nvPr>
            <p:ph idx="1"/>
          </p:nvPr>
        </p:nvSpPr>
        <p:spPr>
          <a:xfrm>
            <a:off x="685800" y="914400"/>
            <a:ext cx="3913094" cy="5181600"/>
          </a:xfrm>
        </p:spPr>
        <p:txBody>
          <a:bodyPr/>
          <a:lstStyle/>
          <a:p>
            <a:r>
              <a:rPr lang="en-GB" sz="2400" dirty="0" err="1" smtClean="0"/>
              <a:t>Footprinting</a:t>
            </a:r>
            <a:r>
              <a:rPr lang="en-GB" sz="2400" dirty="0" smtClean="0"/>
              <a:t>, scanning and enumeration.</a:t>
            </a:r>
          </a:p>
          <a:p>
            <a:endParaRPr lang="en-GB" sz="2400" dirty="0" smtClean="0"/>
          </a:p>
          <a:p>
            <a:r>
              <a:rPr lang="en-GB" sz="2400" dirty="0" smtClean="0"/>
              <a:t>Detecting intruders</a:t>
            </a:r>
          </a:p>
          <a:p>
            <a:endParaRPr lang="en-GB" sz="2400" dirty="0" smtClean="0"/>
          </a:p>
          <a:p>
            <a:r>
              <a:rPr lang="en-GB" sz="2400" dirty="0" smtClean="0"/>
              <a:t>Malicious programs</a:t>
            </a:r>
          </a:p>
          <a:p>
            <a:endParaRPr lang="en-GB" sz="2400" dirty="0" smtClean="0"/>
          </a:p>
          <a:p>
            <a:r>
              <a:rPr lang="en-GB" sz="2400" dirty="0" smtClean="0"/>
              <a:t>Passwords</a:t>
            </a:r>
          </a:p>
          <a:p>
            <a:endParaRPr lang="en-GB" sz="2400" dirty="0" smtClean="0"/>
          </a:p>
          <a:p>
            <a:r>
              <a:rPr lang="en-GB" sz="1400" dirty="0" smtClean="0"/>
              <a:t>Selected figures are from “Network Security Essentials – Applications and Standards”, W. Stallings, Prentice Hall, ISBN 0-13-016093 (The author has written other excellent titles in networking and security).</a:t>
            </a:r>
          </a:p>
          <a:p>
            <a:endParaRPr lang="en-GB" sz="2400" dirty="0" smtClean="0"/>
          </a:p>
          <a:p>
            <a:endParaRPr lang="en-GB" sz="2400" dirty="0" smtClean="0"/>
          </a:p>
          <a:p>
            <a:endParaRPr lang="en-GB" sz="2400" dirty="0" smtClean="0"/>
          </a:p>
          <a:p>
            <a:endParaRPr lang="en-GB" sz="2400" dirty="0" smtClean="0"/>
          </a:p>
        </p:txBody>
      </p:sp>
      <p:pic>
        <p:nvPicPr>
          <p:cNvPr id="20484" name="Picture 8" descr="http://www.2600.com/covers/fa092.gif">
            <a:hlinkClick r:id="rId2"/>
          </p:cNvPr>
          <p:cNvPicPr>
            <a:picLocks noChangeAspect="1" noChangeArrowheads="1"/>
          </p:cNvPicPr>
          <p:nvPr/>
        </p:nvPicPr>
        <p:blipFill>
          <a:blip r:embed="rId3" cstate="print"/>
          <a:srcRect/>
          <a:stretch>
            <a:fillRect/>
          </a:stretch>
        </p:blipFill>
        <p:spPr bwMode="auto">
          <a:xfrm>
            <a:off x="4697413" y="779463"/>
            <a:ext cx="1497012" cy="2336800"/>
          </a:xfrm>
          <a:prstGeom prst="rect">
            <a:avLst/>
          </a:prstGeom>
          <a:noFill/>
          <a:ln w="9525">
            <a:noFill/>
            <a:miter lim="800000"/>
            <a:headEnd/>
            <a:tailEnd/>
          </a:ln>
        </p:spPr>
      </p:pic>
      <p:pic>
        <p:nvPicPr>
          <p:cNvPr id="20485" name="Picture 4"/>
          <p:cNvPicPr>
            <a:picLocks noChangeAspect="1" noChangeArrowheads="1"/>
          </p:cNvPicPr>
          <p:nvPr/>
        </p:nvPicPr>
        <p:blipFill>
          <a:blip r:embed="rId4" cstate="print"/>
          <a:srcRect l="11697" t="13335" r="51118" b="35677"/>
          <a:stretch>
            <a:fillRect/>
          </a:stretch>
        </p:blipFill>
        <p:spPr bwMode="auto">
          <a:xfrm>
            <a:off x="5719763" y="3182938"/>
            <a:ext cx="2679700" cy="2940050"/>
          </a:xfrm>
          <a:prstGeom prst="rect">
            <a:avLst/>
          </a:prstGeom>
          <a:noFill/>
          <a:ln w="19050">
            <a:noFill/>
            <a:miter lim="800000"/>
            <a:headEnd/>
            <a:tailEnd/>
          </a:ln>
        </p:spPr>
      </p:pic>
      <p:sp>
        <p:nvSpPr>
          <p:cNvPr id="20486" name="Rectangle 6"/>
          <p:cNvSpPr>
            <a:spLocks noChangeArrowheads="1"/>
          </p:cNvSpPr>
          <p:nvPr/>
        </p:nvSpPr>
        <p:spPr bwMode="auto">
          <a:xfrm>
            <a:off x="7194550" y="6138863"/>
            <a:ext cx="1230313" cy="230187"/>
          </a:xfrm>
          <a:prstGeom prst="rect">
            <a:avLst/>
          </a:prstGeom>
          <a:noFill/>
          <a:ln w="9525">
            <a:noFill/>
            <a:miter lim="800000"/>
            <a:headEnd/>
            <a:tailEnd/>
          </a:ln>
        </p:spPr>
        <p:txBody>
          <a:bodyPr wrap="none">
            <a:spAutoFit/>
          </a:bodyPr>
          <a:lstStyle/>
          <a:p>
            <a:pPr algn="r"/>
            <a:r>
              <a:rPr lang="en-GB" sz="900"/>
              <a:t>http://www.2600.com/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8234363" cy="914400"/>
          </a:xfrm>
        </p:spPr>
        <p:txBody>
          <a:bodyPr/>
          <a:lstStyle/>
          <a:p>
            <a:r>
              <a:rPr lang="en-GB" smtClean="0"/>
              <a:t>Security - Accessing Network Information</a:t>
            </a:r>
          </a:p>
        </p:txBody>
      </p:sp>
      <p:sp>
        <p:nvSpPr>
          <p:cNvPr id="21507" name="Rectangle 3"/>
          <p:cNvSpPr>
            <a:spLocks noGrp="1" noChangeArrowheads="1"/>
          </p:cNvSpPr>
          <p:nvPr>
            <p:ph type="body" idx="1"/>
          </p:nvPr>
        </p:nvSpPr>
        <p:spPr/>
        <p:txBody>
          <a:bodyPr/>
          <a:lstStyle/>
          <a:p>
            <a:r>
              <a:rPr lang="en-GB" b="1" smtClean="0"/>
              <a:t>Footprinting</a:t>
            </a:r>
          </a:p>
          <a:p>
            <a:pPr lvl="1"/>
            <a:r>
              <a:rPr lang="en-GB" smtClean="0"/>
              <a:t>Gathering information on a network (creating a profile of an organization’s security posture - identifying a list of network and IP addresses.)</a:t>
            </a:r>
          </a:p>
          <a:p>
            <a:pPr lvl="1"/>
            <a:endParaRPr lang="en-GB" smtClean="0"/>
          </a:p>
          <a:p>
            <a:r>
              <a:rPr lang="en-GB" b="1" smtClean="0"/>
              <a:t>Scanning</a:t>
            </a:r>
          </a:p>
          <a:p>
            <a:pPr lvl="1"/>
            <a:r>
              <a:rPr lang="en-GB" smtClean="0"/>
              <a:t>Identifying live and reachable target systems. (Ping sweeps, port scans, application of automated discovery tools).</a:t>
            </a:r>
          </a:p>
          <a:p>
            <a:pPr lvl="1"/>
            <a:endParaRPr lang="en-GB" smtClean="0"/>
          </a:p>
          <a:p>
            <a:r>
              <a:rPr lang="en-GB" b="1" smtClean="0"/>
              <a:t>Enumeration</a:t>
            </a:r>
          </a:p>
          <a:p>
            <a:pPr lvl="1"/>
            <a:r>
              <a:rPr lang="en-GB" smtClean="0"/>
              <a:t>Extracting account information.  (Examining active connections to systems).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smtClean="0"/>
              <a:t>Behaviour Profiles</a:t>
            </a:r>
          </a:p>
        </p:txBody>
      </p:sp>
      <p:pic>
        <p:nvPicPr>
          <p:cNvPr id="22531" name="Picture 3"/>
          <p:cNvPicPr>
            <a:picLocks noGrp="1" noChangeAspect="1" noChangeArrowheads="1"/>
          </p:cNvPicPr>
          <p:nvPr>
            <p:ph type="body" idx="1"/>
          </p:nvPr>
        </p:nvPicPr>
        <p:blipFill>
          <a:blip r:embed="rId2" cstate="print"/>
          <a:srcRect/>
          <a:stretch>
            <a:fillRect/>
          </a:stretch>
        </p:blipFill>
        <p:spPr>
          <a:xfrm>
            <a:off x="1171575" y="914400"/>
            <a:ext cx="6877050" cy="5181600"/>
          </a:xfrm>
        </p:spPr>
      </p:pic>
      <p:sp>
        <p:nvSpPr>
          <p:cNvPr id="22532" name="Rectangle 3"/>
          <p:cNvSpPr>
            <a:spLocks noChangeArrowheads="1"/>
          </p:cNvSpPr>
          <p:nvPr/>
        </p:nvSpPr>
        <p:spPr bwMode="auto">
          <a:xfrm>
            <a:off x="958850" y="5611813"/>
            <a:ext cx="1147763" cy="609600"/>
          </a:xfrm>
          <a:prstGeom prst="rect">
            <a:avLst/>
          </a:prstGeom>
          <a:solidFill>
            <a:schemeClr val="accent1"/>
          </a:solidFill>
          <a:ln w="19050" algn="ctr">
            <a:solidFill>
              <a:schemeClr val="accent1"/>
            </a:solidFill>
            <a:round/>
            <a:headEnd/>
            <a:tailEnd/>
          </a:ln>
        </p:spPr>
        <p:txBody>
          <a:bodyPr wrap="none" anchor="ctr"/>
          <a:lstStyle/>
          <a:p>
            <a:pPr algn="ctr"/>
            <a:endParaRPr lang="en-GB" sz="2800">
              <a:latin typeface="Arial" charset="0"/>
            </a:endParaRPr>
          </a:p>
        </p:txBody>
      </p:sp>
      <p:sp>
        <p:nvSpPr>
          <p:cNvPr id="5" name="Rectangle 4"/>
          <p:cNvSpPr/>
          <p:nvPr/>
        </p:nvSpPr>
        <p:spPr>
          <a:xfrm>
            <a:off x="2172748" y="6270392"/>
            <a:ext cx="6346272" cy="430887"/>
          </a:xfrm>
          <a:prstGeom prst="rect">
            <a:avLst/>
          </a:prstGeom>
        </p:spPr>
        <p:txBody>
          <a:bodyPr wrap="square">
            <a:spAutoFit/>
          </a:bodyPr>
          <a:lstStyle/>
          <a:p>
            <a:pPr algn="r"/>
            <a:r>
              <a:rPr lang="en-GB" sz="1100" dirty="0" smtClean="0"/>
              <a:t>from </a:t>
            </a:r>
            <a:r>
              <a:rPr lang="en-GB" sz="1100" dirty="0" smtClean="0"/>
              <a:t>“Network Security Essentials – Applications and Standards”, W. Stallings, Prentice Hall, ISBN 0-13-016093 (The author has written other excellent titles in networking and security).</a:t>
            </a:r>
            <a:endParaRPr lang="en-GB" sz="11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8234363" cy="914400"/>
          </a:xfrm>
        </p:spPr>
        <p:txBody>
          <a:bodyPr/>
          <a:lstStyle/>
          <a:p>
            <a:r>
              <a:rPr lang="en-GB" smtClean="0"/>
              <a:t>Social Engineering</a:t>
            </a:r>
          </a:p>
        </p:txBody>
      </p:sp>
      <p:sp>
        <p:nvSpPr>
          <p:cNvPr id="23555" name="Rectangle 3"/>
          <p:cNvSpPr>
            <a:spLocks noGrp="1" noChangeArrowheads="1"/>
          </p:cNvSpPr>
          <p:nvPr>
            <p:ph type="body" idx="1"/>
          </p:nvPr>
        </p:nvSpPr>
        <p:spPr>
          <a:xfrm>
            <a:off x="685800" y="914400"/>
            <a:ext cx="3940175" cy="5181600"/>
          </a:xfrm>
        </p:spPr>
        <p:txBody>
          <a:bodyPr/>
          <a:lstStyle/>
          <a:p>
            <a:r>
              <a:rPr lang="en-GB" b="1" smtClean="0"/>
              <a:t>Manipulating people to divulge confidential information rather than using technical cracking skills.</a:t>
            </a:r>
            <a:endParaRPr lang="en-GB" smtClean="0"/>
          </a:p>
          <a:p>
            <a:pPr lvl="1"/>
            <a:endParaRPr lang="en-GB" smtClean="0"/>
          </a:p>
          <a:p>
            <a:r>
              <a:rPr lang="en-GB" b="1" smtClean="0"/>
              <a:t>E.g., Phishing</a:t>
            </a:r>
          </a:p>
          <a:p>
            <a:pPr lvl="1"/>
            <a:r>
              <a:rPr lang="en-GB" smtClean="0"/>
              <a:t>Typically emails that appear to come from legitimate sources requesting information.  Often provides a link to a web page that looks like the legitimate one.</a:t>
            </a:r>
          </a:p>
          <a:p>
            <a:pPr lvl="1"/>
            <a:endParaRPr lang="en-GB" smtClean="0"/>
          </a:p>
        </p:txBody>
      </p:sp>
      <p:pic>
        <p:nvPicPr>
          <p:cNvPr id="23556" name="Picture 2"/>
          <p:cNvPicPr>
            <a:picLocks noChangeAspect="1" noChangeArrowheads="1"/>
          </p:cNvPicPr>
          <p:nvPr/>
        </p:nvPicPr>
        <p:blipFill>
          <a:blip r:embed="rId2" cstate="print"/>
          <a:srcRect l="17924" r="27925" b="5594"/>
          <a:stretch>
            <a:fillRect/>
          </a:stretch>
        </p:blipFill>
        <p:spPr bwMode="auto">
          <a:xfrm>
            <a:off x="5022850" y="904875"/>
            <a:ext cx="3549650" cy="4949825"/>
          </a:xfrm>
          <a:prstGeom prst="rect">
            <a:avLst/>
          </a:prstGeom>
          <a:noFill/>
          <a:ln w="19050">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smtClean="0"/>
              <a:t>Malicious Programs </a:t>
            </a:r>
          </a:p>
        </p:txBody>
      </p:sp>
      <p:pic>
        <p:nvPicPr>
          <p:cNvPr id="24579" name="Picture 4"/>
          <p:cNvPicPr>
            <a:picLocks noGrp="1" noChangeAspect="1" noChangeArrowheads="1"/>
          </p:cNvPicPr>
          <p:nvPr>
            <p:ph type="body" idx="1"/>
          </p:nvPr>
        </p:nvPicPr>
        <p:blipFill>
          <a:blip r:embed="rId2" cstate="print"/>
          <a:srcRect/>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mtClean="0"/>
              <a:t>Contents</a:t>
            </a:r>
          </a:p>
        </p:txBody>
      </p:sp>
      <p:sp>
        <p:nvSpPr>
          <p:cNvPr id="7171" name="Rectangle 3"/>
          <p:cNvSpPr>
            <a:spLocks noGrp="1" noChangeArrowheads="1"/>
          </p:cNvSpPr>
          <p:nvPr>
            <p:ph type="body" idx="1"/>
          </p:nvPr>
        </p:nvSpPr>
        <p:spPr/>
        <p:txBody>
          <a:bodyPr/>
          <a:lstStyle/>
          <a:p>
            <a:r>
              <a:rPr lang="en-GB" smtClean="0"/>
              <a:t>Introduction to network management</a:t>
            </a:r>
          </a:p>
          <a:p>
            <a:pPr lvl="1"/>
            <a:r>
              <a:rPr lang="en-GB" smtClean="0"/>
              <a:t>SNMP</a:t>
            </a:r>
          </a:p>
          <a:p>
            <a:pPr lvl="1"/>
            <a:r>
              <a:rPr lang="en-GB" smtClean="0"/>
              <a:t>Traps</a:t>
            </a:r>
          </a:p>
          <a:p>
            <a:pPr lvl="1"/>
            <a:r>
              <a:rPr lang="en-GB" smtClean="0"/>
              <a:t>Managing servers and users</a:t>
            </a:r>
          </a:p>
          <a:p>
            <a:pPr lvl="1"/>
            <a:endParaRPr lang="en-GB" smtClean="0"/>
          </a:p>
          <a:p>
            <a:r>
              <a:rPr lang="en-GB" smtClean="0"/>
              <a:t>Network security</a:t>
            </a:r>
          </a:p>
          <a:p>
            <a:pPr lvl="1"/>
            <a:r>
              <a:rPr lang="en-GB" smtClean="0"/>
              <a:t>Footprinting, scanning and enumeration</a:t>
            </a:r>
          </a:p>
          <a:p>
            <a:pPr lvl="1"/>
            <a:r>
              <a:rPr lang="en-GB" smtClean="0"/>
              <a:t>Behaviour profiles</a:t>
            </a:r>
          </a:p>
          <a:p>
            <a:pPr lvl="1"/>
            <a:r>
              <a:rPr lang="en-GB" smtClean="0"/>
              <a:t>Malicious programs</a:t>
            </a:r>
          </a:p>
          <a:p>
            <a:pPr lvl="1"/>
            <a:r>
              <a:rPr lang="en-GB" smtClean="0"/>
              <a:t>Passwords</a:t>
            </a:r>
          </a:p>
          <a:p>
            <a:pPr>
              <a:buFont typeface="Wingdings" pitchFamily="2" charset="2"/>
              <a:buNone/>
            </a:pPr>
            <a:endParaRPr lang="en-GB" smtClean="0"/>
          </a:p>
          <a:p>
            <a:pPr>
              <a:buFont typeface="Wingdings" pitchFamily="2" charset="2"/>
              <a:buNone/>
            </a:pPr>
            <a:endParaRPr lang="en-GB" sz="1400" smtClean="0"/>
          </a:p>
          <a:p>
            <a:pPr>
              <a:buFont typeface="Wingdings" pitchFamily="2" charset="2"/>
              <a:buNone/>
            </a:pPr>
            <a:r>
              <a:rPr lang="en-GB" sz="1400" smtClean="0"/>
              <a:t>References : </a:t>
            </a:r>
          </a:p>
          <a:p>
            <a:r>
              <a:rPr lang="en-GB" sz="1400" smtClean="0"/>
              <a:t>Network security essentials - Applications and Standards, W. Stallings, Prentice Hall, 2000, 0-13-016093-8</a:t>
            </a:r>
          </a:p>
          <a:p>
            <a:r>
              <a:rPr lang="en-GB" sz="1400" smtClean="0"/>
              <a:t>Hacking exposed, Scambray, McClure and Kurtz, McGraw-Hill, 2nd Ed, 2001, 0-07-212748-1</a:t>
            </a:r>
          </a:p>
          <a:p>
            <a:endParaRPr lang="en-GB"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r>
              <a:rPr lang="en-GB" smtClean="0"/>
              <a:t>Malicious Programs</a:t>
            </a:r>
          </a:p>
        </p:txBody>
      </p:sp>
      <p:sp>
        <p:nvSpPr>
          <p:cNvPr id="25603" name="Rectangle 1027"/>
          <p:cNvSpPr>
            <a:spLocks noGrp="1" noChangeArrowheads="1"/>
          </p:cNvSpPr>
          <p:nvPr>
            <p:ph type="body" idx="1"/>
          </p:nvPr>
        </p:nvSpPr>
        <p:spPr/>
        <p:txBody>
          <a:bodyPr/>
          <a:lstStyle/>
          <a:p>
            <a:r>
              <a:rPr lang="en-GB" b="1" smtClean="0"/>
              <a:t>Trap doors</a:t>
            </a:r>
          </a:p>
          <a:p>
            <a:pPr lvl="1"/>
            <a:r>
              <a:rPr lang="en-GB" sz="1800" smtClean="0"/>
              <a:t>A secret entry point into a program which circumnavigates the usual security access procedures.</a:t>
            </a:r>
          </a:p>
          <a:p>
            <a:pPr lvl="1"/>
            <a:r>
              <a:rPr lang="en-GB" sz="1800" smtClean="0"/>
              <a:t>Often legitimately used for debugging and testing - but vulnerable to misuse.</a:t>
            </a:r>
          </a:p>
          <a:p>
            <a:pPr lvl="1"/>
            <a:endParaRPr lang="en-GB" sz="1800" smtClean="0"/>
          </a:p>
          <a:p>
            <a:r>
              <a:rPr lang="en-GB" b="1" smtClean="0"/>
              <a:t>Logic bombs</a:t>
            </a:r>
          </a:p>
          <a:p>
            <a:pPr lvl="1"/>
            <a:r>
              <a:rPr lang="en-GB" sz="1800" smtClean="0"/>
              <a:t>Code embedded into a legitimate program that is set to ‘explode’ when some conditions are met.  </a:t>
            </a:r>
          </a:p>
          <a:p>
            <a:pPr lvl="1"/>
            <a:r>
              <a:rPr lang="en-GB" sz="1800" smtClean="0"/>
              <a:t>E.g. test for dates.  In a famous case, a logic bomb tested for an employee ID number and triggered if it failed to be listed on the payroll in 2 consecutive months.</a:t>
            </a:r>
          </a:p>
          <a:p>
            <a:pPr lvl="1"/>
            <a:endParaRPr lang="en-GB" sz="1800" smtClean="0"/>
          </a:p>
          <a:p>
            <a:r>
              <a:rPr lang="en-GB" b="1" smtClean="0"/>
              <a:t>Trojan horses</a:t>
            </a:r>
          </a:p>
          <a:p>
            <a:pPr lvl="1"/>
            <a:r>
              <a:rPr lang="en-GB" sz="1800" smtClean="0"/>
              <a:t>An apparently useful program containing hidden code that performs unwanted/harmful functions when invoked.</a:t>
            </a:r>
          </a:p>
          <a:p>
            <a:pPr lvl="1">
              <a:buFontTx/>
              <a:buNone/>
            </a:pPr>
            <a:endParaRPr lang="en-GB" sz="1800" smtClean="0"/>
          </a:p>
          <a:p>
            <a:pPr lvl="1"/>
            <a:endParaRPr lang="en-GB" sz="18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lstStyle/>
          <a:p>
            <a:r>
              <a:rPr lang="en-GB" smtClean="0"/>
              <a:t>Malicious Programs</a:t>
            </a:r>
          </a:p>
        </p:txBody>
      </p:sp>
      <p:sp>
        <p:nvSpPr>
          <p:cNvPr id="26627" name="Rectangle 1027"/>
          <p:cNvSpPr>
            <a:spLocks noGrp="1" noChangeArrowheads="1"/>
          </p:cNvSpPr>
          <p:nvPr>
            <p:ph type="body" idx="1"/>
          </p:nvPr>
        </p:nvSpPr>
        <p:spPr/>
        <p:txBody>
          <a:bodyPr/>
          <a:lstStyle/>
          <a:p>
            <a:pPr>
              <a:lnSpc>
                <a:spcPct val="90000"/>
              </a:lnSpc>
            </a:pPr>
            <a:r>
              <a:rPr lang="en-GB" b="1" dirty="0" smtClean="0"/>
              <a:t>Viruses</a:t>
            </a:r>
          </a:p>
          <a:p>
            <a:pPr lvl="1">
              <a:lnSpc>
                <a:spcPct val="90000"/>
              </a:lnSpc>
            </a:pPr>
            <a:r>
              <a:rPr lang="en-GB" sz="1800" dirty="0" smtClean="0"/>
              <a:t>A program that can infect other programs by modifying them (the modification includes a copy of the virus program).</a:t>
            </a:r>
          </a:p>
          <a:p>
            <a:pPr lvl="2">
              <a:lnSpc>
                <a:spcPct val="90000"/>
              </a:lnSpc>
            </a:pPr>
            <a:r>
              <a:rPr lang="en-GB" sz="1600" i="1" dirty="0" smtClean="0">
                <a:solidFill>
                  <a:schemeClr val="accent5">
                    <a:lumMod val="50000"/>
                  </a:schemeClr>
                </a:solidFill>
              </a:rPr>
              <a:t>Dormant phase</a:t>
            </a:r>
            <a:r>
              <a:rPr lang="en-GB" sz="1600" dirty="0" smtClean="0">
                <a:solidFill>
                  <a:schemeClr val="accent5">
                    <a:lumMod val="50000"/>
                  </a:schemeClr>
                </a:solidFill>
              </a:rPr>
              <a:t> : Virus is idle until activated by some event such as a date, presence of some other file or capacity of disk.</a:t>
            </a:r>
          </a:p>
          <a:p>
            <a:pPr lvl="2">
              <a:lnSpc>
                <a:spcPct val="90000"/>
              </a:lnSpc>
            </a:pPr>
            <a:r>
              <a:rPr lang="en-GB" sz="1600" i="1" dirty="0" smtClean="0">
                <a:solidFill>
                  <a:schemeClr val="accent5">
                    <a:lumMod val="50000"/>
                  </a:schemeClr>
                </a:solidFill>
              </a:rPr>
              <a:t>Propagation phase</a:t>
            </a:r>
            <a:r>
              <a:rPr lang="en-GB" sz="1600" dirty="0" smtClean="0">
                <a:solidFill>
                  <a:schemeClr val="accent5">
                    <a:lumMod val="50000"/>
                  </a:schemeClr>
                </a:solidFill>
              </a:rPr>
              <a:t> : The virus places a copy of itself into another program or </a:t>
            </a:r>
            <a:r>
              <a:rPr lang="en-GB" sz="1600" dirty="0" err="1" smtClean="0">
                <a:solidFill>
                  <a:schemeClr val="accent5">
                    <a:lumMod val="50000"/>
                  </a:schemeClr>
                </a:solidFill>
              </a:rPr>
              <a:t>filespace</a:t>
            </a:r>
            <a:r>
              <a:rPr lang="en-GB" sz="1600" dirty="0" smtClean="0">
                <a:solidFill>
                  <a:schemeClr val="accent5">
                    <a:lumMod val="50000"/>
                  </a:schemeClr>
                </a:solidFill>
              </a:rPr>
              <a:t>.</a:t>
            </a:r>
          </a:p>
          <a:p>
            <a:pPr lvl="2">
              <a:lnSpc>
                <a:spcPct val="90000"/>
              </a:lnSpc>
            </a:pPr>
            <a:r>
              <a:rPr lang="en-GB" sz="1600" i="1" dirty="0" smtClean="0">
                <a:solidFill>
                  <a:schemeClr val="accent5">
                    <a:lumMod val="50000"/>
                  </a:schemeClr>
                </a:solidFill>
              </a:rPr>
              <a:t>Triggering phase</a:t>
            </a:r>
            <a:r>
              <a:rPr lang="en-GB" sz="1600" dirty="0" smtClean="0">
                <a:solidFill>
                  <a:schemeClr val="accent5">
                    <a:lumMod val="50000"/>
                  </a:schemeClr>
                </a:solidFill>
              </a:rPr>
              <a:t> : The virus is activated by an event.  This may be related to the number of copies made of itself.</a:t>
            </a:r>
          </a:p>
          <a:p>
            <a:pPr lvl="2">
              <a:lnSpc>
                <a:spcPct val="90000"/>
              </a:lnSpc>
            </a:pPr>
            <a:r>
              <a:rPr lang="en-GB" sz="1600" i="1" dirty="0" smtClean="0">
                <a:solidFill>
                  <a:schemeClr val="accent5">
                    <a:lumMod val="50000"/>
                  </a:schemeClr>
                </a:solidFill>
              </a:rPr>
              <a:t>Execution phase</a:t>
            </a:r>
            <a:r>
              <a:rPr lang="en-GB" sz="1600" dirty="0" smtClean="0">
                <a:solidFill>
                  <a:schemeClr val="accent5">
                    <a:lumMod val="50000"/>
                  </a:schemeClr>
                </a:solidFill>
              </a:rPr>
              <a:t> : The function is performed.</a:t>
            </a:r>
          </a:p>
          <a:p>
            <a:pPr>
              <a:lnSpc>
                <a:spcPct val="90000"/>
              </a:lnSpc>
            </a:pPr>
            <a:r>
              <a:rPr lang="en-GB" b="1" dirty="0" smtClean="0"/>
              <a:t>Worms</a:t>
            </a:r>
          </a:p>
          <a:p>
            <a:pPr lvl="1">
              <a:lnSpc>
                <a:spcPct val="90000"/>
              </a:lnSpc>
            </a:pPr>
            <a:r>
              <a:rPr lang="en-GB" sz="1800" dirty="0" smtClean="0"/>
              <a:t>Use network connections to spread from system to system.  Once active within a system, a network worm can behave as a virus or bacteria or could implant Trojan horses.</a:t>
            </a:r>
          </a:p>
          <a:p>
            <a:pPr lvl="2">
              <a:lnSpc>
                <a:spcPct val="90000"/>
              </a:lnSpc>
            </a:pPr>
            <a:r>
              <a:rPr lang="en-GB" sz="1600" dirty="0" smtClean="0"/>
              <a:t>To replicate itself a worm needs a network vehicle, e.g., e-mail, remote login or execution capabilities.</a:t>
            </a:r>
          </a:p>
          <a:p>
            <a:pPr>
              <a:lnSpc>
                <a:spcPct val="90000"/>
              </a:lnSpc>
            </a:pPr>
            <a:r>
              <a:rPr lang="en-GB" b="1" dirty="0" smtClean="0"/>
              <a:t>Bacteria</a:t>
            </a:r>
          </a:p>
          <a:p>
            <a:pPr lvl="1">
              <a:lnSpc>
                <a:spcPct val="90000"/>
              </a:lnSpc>
            </a:pPr>
            <a:r>
              <a:rPr lang="en-GB" sz="1800" dirty="0" smtClean="0"/>
              <a:t>Programs that do not explicitly damage files - but simply replicate.  Eventually replication may result in taking up all processor capacity, memory, disk space.</a:t>
            </a:r>
          </a:p>
          <a:p>
            <a:pPr lvl="1">
              <a:lnSpc>
                <a:spcPct val="90000"/>
              </a:lnSpc>
              <a:buFontTx/>
              <a:buNone/>
            </a:pPr>
            <a:endParaRPr lang="en-GB" sz="1800" dirty="0" smtClean="0"/>
          </a:p>
          <a:p>
            <a:pPr lvl="1">
              <a:lnSpc>
                <a:spcPct val="90000"/>
              </a:lnSpc>
            </a:pPr>
            <a:endParaRPr lang="en-GB" sz="18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p:txBody>
          <a:bodyPr/>
          <a:lstStyle/>
          <a:p>
            <a:r>
              <a:rPr lang="en-GB" smtClean="0"/>
              <a:t>Passwords</a:t>
            </a:r>
          </a:p>
        </p:txBody>
      </p:sp>
      <p:pic>
        <p:nvPicPr>
          <p:cNvPr id="27651" name="Picture 6"/>
          <p:cNvPicPr>
            <a:picLocks noGrp="1" noChangeAspect="1" noChangeArrowheads="1"/>
          </p:cNvPicPr>
          <p:nvPr>
            <p:ph idx="1"/>
          </p:nvPr>
        </p:nvPicPr>
        <p:blipFill>
          <a:blip r:embed="rId2" cstate="print"/>
          <a:stretch>
            <a:fillRect/>
          </a:stretch>
        </p:blipFill>
        <p:spPr>
          <a:xfrm>
            <a:off x="745155" y="1930913"/>
            <a:ext cx="5112195" cy="2897561"/>
          </a:xfrm>
        </p:spPr>
      </p:pic>
      <p:sp>
        <p:nvSpPr>
          <p:cNvPr id="27652" name="Content Placeholder 10"/>
          <p:cNvSpPr>
            <a:spLocks noGrp="1"/>
          </p:cNvSpPr>
          <p:nvPr>
            <p:ph sz="half" idx="4294967295"/>
          </p:nvPr>
        </p:nvSpPr>
        <p:spPr>
          <a:xfrm>
            <a:off x="6069013" y="914400"/>
            <a:ext cx="3074987" cy="5181600"/>
          </a:xfrm>
        </p:spPr>
        <p:txBody>
          <a:bodyPr/>
          <a:lstStyle/>
          <a:p>
            <a:r>
              <a:rPr lang="en-GB" sz="2000" smtClean="0"/>
              <a:t>Some users, when allowed to choose any password, will select very short ones. </a:t>
            </a:r>
          </a:p>
          <a:p>
            <a:endParaRPr lang="en-GB" sz="2000" smtClean="0"/>
          </a:p>
          <a:p>
            <a:r>
              <a:rPr lang="en-GB" sz="2000" smtClean="0"/>
              <a:t>William Stallings is a famous network security author.  He quotes the example here from Purdue University.</a:t>
            </a:r>
          </a:p>
          <a:p>
            <a:endParaRPr lang="en-GB" sz="2000" smtClean="0"/>
          </a:p>
          <a:p>
            <a:r>
              <a:rPr lang="en-GB" sz="2000" smtClean="0"/>
              <a:t>People also tend to select guessable passwords.</a:t>
            </a:r>
          </a:p>
          <a:p>
            <a:endParaRPr lang="en-GB" sz="2000" smtClean="0"/>
          </a:p>
        </p:txBody>
      </p:sp>
      <p:sp>
        <p:nvSpPr>
          <p:cNvPr id="27653" name="Rectangle 7"/>
          <p:cNvSpPr>
            <a:spLocks noChangeArrowheads="1"/>
          </p:cNvSpPr>
          <p:nvPr/>
        </p:nvSpPr>
        <p:spPr bwMode="auto">
          <a:xfrm>
            <a:off x="304800" y="914400"/>
            <a:ext cx="8610600" cy="5486400"/>
          </a:xfrm>
          <a:prstGeom prst="rect">
            <a:avLst/>
          </a:prstGeom>
          <a:noFill/>
          <a:ln w="9525">
            <a:noFill/>
            <a:miter lim="800000"/>
            <a:headEnd/>
            <a:tailEnd/>
          </a:ln>
        </p:spPr>
        <p:txBody>
          <a:bodyPr/>
          <a:lstStyle/>
          <a:p>
            <a:pPr marL="384175" indent="-384175">
              <a:spcBef>
                <a:spcPct val="20000"/>
              </a:spcBef>
              <a:buClr>
                <a:schemeClr val="tx2"/>
              </a:buClr>
              <a:buFontTx/>
              <a:buChar char="o"/>
            </a:pPr>
            <a:endParaRPr lang="en-GB">
              <a:latin typeface="Comic Sans MS"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Passwords</a:t>
            </a:r>
          </a:p>
        </p:txBody>
      </p:sp>
      <p:sp>
        <p:nvSpPr>
          <p:cNvPr id="28675" name="Rectangle 3"/>
          <p:cNvSpPr>
            <a:spLocks noGrp="1" noChangeArrowheads="1"/>
          </p:cNvSpPr>
          <p:nvPr>
            <p:ph type="body" idx="1"/>
          </p:nvPr>
        </p:nvSpPr>
        <p:spPr/>
        <p:txBody>
          <a:bodyPr/>
          <a:lstStyle/>
          <a:p>
            <a:r>
              <a:rPr lang="en-GB" smtClean="0"/>
              <a:t>Stallings references a report which demonstrates the effectiveness of password guessing.</a:t>
            </a:r>
          </a:p>
          <a:p>
            <a:r>
              <a:rPr lang="en-GB" smtClean="0"/>
              <a:t>The author collected UNIX passwords from a variety of encrypted password files.</a:t>
            </a:r>
          </a:p>
          <a:p>
            <a:r>
              <a:rPr lang="en-GB" smtClean="0"/>
              <a:t>Nearly 25% of passwords were guessed with the following strategy:-</a:t>
            </a:r>
          </a:p>
          <a:p>
            <a:pPr lvl="1"/>
            <a:r>
              <a:rPr lang="en-GB" smtClean="0"/>
              <a:t>Try user’s name, initials, account name (130 permutations for each).</a:t>
            </a:r>
          </a:p>
          <a:p>
            <a:pPr lvl="1"/>
            <a:r>
              <a:rPr lang="en-GB" smtClean="0"/>
              <a:t>Try dictionary words - including the system’s own on-line dictionary (60,000 words).</a:t>
            </a:r>
          </a:p>
          <a:p>
            <a:pPr lvl="1"/>
            <a:r>
              <a:rPr lang="en-GB" smtClean="0"/>
              <a:t>Try permutations of words from step above (Including making first letter uppercase or a control character, making the entire word uppercase, reversing the word, changing o’s to 0’s etc (another 1 million words to try).</a:t>
            </a:r>
          </a:p>
          <a:p>
            <a:pPr lvl="1"/>
            <a:r>
              <a:rPr lang="en-GB" smtClean="0"/>
              <a:t>More capitalization permutations (another million words to check).</a:t>
            </a:r>
          </a:p>
          <a:p>
            <a:endParaRPr lang="en-GB" smtClean="0"/>
          </a:p>
          <a:p>
            <a:endParaRPr lang="en-GB"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Grp="1" noChangeAspect="1" noChangeArrowheads="1"/>
          </p:cNvPicPr>
          <p:nvPr>
            <p:ph type="body" idx="1"/>
          </p:nvPr>
        </p:nvPicPr>
        <p:blipFill>
          <a:blip r:embed="rId2" cstate="print"/>
          <a:srcRect/>
          <a:stretch>
            <a:fillRect/>
          </a:stretch>
        </p:blipFill>
        <p:spPr>
          <a:xfrm>
            <a:off x="1371600" y="-25400"/>
            <a:ext cx="7108825" cy="6762750"/>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pPr algn="r"/>
            <a:r>
              <a:rPr lang="en-GB" smtClean="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mtClean="0"/>
              <a:t>Network Management</a:t>
            </a:r>
          </a:p>
        </p:txBody>
      </p:sp>
      <p:sp>
        <p:nvSpPr>
          <p:cNvPr id="8195" name="Rectangle 3"/>
          <p:cNvSpPr>
            <a:spLocks noGrp="1" noChangeArrowheads="1"/>
          </p:cNvSpPr>
          <p:nvPr>
            <p:ph idx="1"/>
          </p:nvPr>
        </p:nvSpPr>
        <p:spPr>
          <a:xfrm>
            <a:off x="685801" y="914400"/>
            <a:ext cx="3913094" cy="5181600"/>
          </a:xfrm>
        </p:spPr>
        <p:txBody>
          <a:bodyPr/>
          <a:lstStyle/>
          <a:p>
            <a:r>
              <a:rPr lang="en-GB" sz="2000" dirty="0" smtClean="0"/>
              <a:t>The ability to manage and control an entire network and all its component parts.</a:t>
            </a:r>
          </a:p>
          <a:p>
            <a:endParaRPr lang="en-GB" sz="2000" dirty="0" smtClean="0"/>
          </a:p>
          <a:p>
            <a:r>
              <a:rPr lang="en-GB" sz="2000" dirty="0" smtClean="0"/>
              <a:t>The collection of hardware and software to do this is the Network Management System (NMS).</a:t>
            </a:r>
          </a:p>
          <a:p>
            <a:endParaRPr lang="en-GB" sz="2000" dirty="0" smtClean="0"/>
          </a:p>
          <a:p>
            <a:r>
              <a:rPr lang="en-GB" sz="2000" dirty="0" smtClean="0"/>
              <a:t>Modern networks are large and complex and need automated mechanisms to help with monitoring and management.</a:t>
            </a:r>
          </a:p>
        </p:txBody>
      </p:sp>
      <p:pic>
        <p:nvPicPr>
          <p:cNvPr id="8196" name="Picture 6" descr="http://arnoskatas.files.wordpress.com/2008/11/the-history-of-hacking.jpg"/>
          <p:cNvPicPr>
            <a:picLocks noChangeAspect="1" noChangeArrowheads="1"/>
          </p:cNvPicPr>
          <p:nvPr/>
        </p:nvPicPr>
        <p:blipFill>
          <a:blip r:embed="rId2" cstate="print"/>
          <a:srcRect/>
          <a:stretch>
            <a:fillRect/>
          </a:stretch>
        </p:blipFill>
        <p:spPr bwMode="auto">
          <a:xfrm>
            <a:off x="4848225" y="2039938"/>
            <a:ext cx="3924300" cy="28813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r>
              <a:rPr lang="en-GB" smtClean="0"/>
              <a:t>Network Management</a:t>
            </a:r>
          </a:p>
        </p:txBody>
      </p:sp>
      <p:sp>
        <p:nvSpPr>
          <p:cNvPr id="77827" name="Rectangle 1027"/>
          <p:cNvSpPr>
            <a:spLocks noGrp="1" noChangeArrowheads="1"/>
          </p:cNvSpPr>
          <p:nvPr>
            <p:ph idx="1"/>
          </p:nvPr>
        </p:nvSpPr>
        <p:spPr>
          <a:xfrm>
            <a:off x="685800" y="914400"/>
            <a:ext cx="4056529" cy="5181600"/>
          </a:xfrm>
        </p:spPr>
        <p:txBody>
          <a:bodyPr/>
          <a:lstStyle/>
          <a:p>
            <a:pPr marL="0" indent="0">
              <a:buFont typeface="Wingdings" pitchFamily="2" charset="2"/>
              <a:buNone/>
              <a:defRPr/>
            </a:pPr>
            <a:r>
              <a:rPr lang="en-GB" sz="2000" dirty="0" smtClean="0"/>
              <a:t>We can split management into three parts.</a:t>
            </a:r>
          </a:p>
          <a:p>
            <a:pPr>
              <a:defRPr/>
            </a:pPr>
            <a:endParaRPr lang="en-GB" sz="2000" dirty="0" smtClean="0"/>
          </a:p>
          <a:p>
            <a:pPr>
              <a:defRPr/>
            </a:pPr>
            <a:r>
              <a:rPr lang="en-GB" sz="2000" dirty="0" smtClean="0"/>
              <a:t>Infrastructure management – the network infrastructure; cables, hubs, network cards, etc.</a:t>
            </a:r>
          </a:p>
          <a:p>
            <a:pPr>
              <a:defRPr/>
            </a:pPr>
            <a:endParaRPr lang="en-GB" sz="2000" dirty="0" smtClean="0"/>
          </a:p>
          <a:p>
            <a:pPr>
              <a:defRPr/>
            </a:pPr>
            <a:r>
              <a:rPr lang="en-GB" sz="2000" dirty="0" smtClean="0"/>
              <a:t>Server management – the information sources.</a:t>
            </a:r>
          </a:p>
          <a:p>
            <a:pPr>
              <a:defRPr/>
            </a:pPr>
            <a:endParaRPr lang="en-GB" sz="2000" dirty="0" smtClean="0"/>
          </a:p>
          <a:p>
            <a:pPr>
              <a:defRPr/>
            </a:pPr>
            <a:r>
              <a:rPr lang="en-GB" sz="2000" dirty="0" smtClean="0"/>
              <a:t>User management – “keeping the users under control”. </a:t>
            </a:r>
            <a:endParaRPr lang="en-GB" sz="2000" dirty="0"/>
          </a:p>
        </p:txBody>
      </p:sp>
      <p:sp>
        <p:nvSpPr>
          <p:cNvPr id="9220" name="Rectangle 7"/>
          <p:cNvSpPr>
            <a:spLocks noChangeArrowheads="1"/>
          </p:cNvSpPr>
          <p:nvPr/>
        </p:nvSpPr>
        <p:spPr bwMode="auto">
          <a:xfrm>
            <a:off x="5808663" y="4502150"/>
            <a:ext cx="3094037" cy="214313"/>
          </a:xfrm>
          <a:prstGeom prst="rect">
            <a:avLst/>
          </a:prstGeom>
          <a:noFill/>
          <a:ln w="9525">
            <a:noFill/>
            <a:miter lim="800000"/>
            <a:headEnd/>
            <a:tailEnd/>
          </a:ln>
        </p:spPr>
        <p:txBody>
          <a:bodyPr>
            <a:spAutoFit/>
          </a:bodyPr>
          <a:lstStyle/>
          <a:p>
            <a:pPr algn="r"/>
            <a:r>
              <a:rPr lang="en-GB" sz="800"/>
              <a:t>http://pacificcomputersolutions.com/images/server.room460x276.jpg</a:t>
            </a:r>
          </a:p>
        </p:txBody>
      </p:sp>
      <p:pic>
        <p:nvPicPr>
          <p:cNvPr id="9221" name="Picture 4" descr="http://pacificcomputersolutions.com/images/server.room460x276.jpg"/>
          <p:cNvPicPr>
            <a:picLocks noChangeAspect="1" noChangeArrowheads="1"/>
          </p:cNvPicPr>
          <p:nvPr/>
        </p:nvPicPr>
        <p:blipFill>
          <a:blip r:embed="rId2" cstate="print"/>
          <a:srcRect/>
          <a:stretch>
            <a:fillRect/>
          </a:stretch>
        </p:blipFill>
        <p:spPr bwMode="auto">
          <a:xfrm>
            <a:off x="4876800" y="2103438"/>
            <a:ext cx="3973513" cy="23844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mtClean="0"/>
              <a:t>Network Infrastructure Management</a:t>
            </a:r>
          </a:p>
        </p:txBody>
      </p:sp>
      <p:sp>
        <p:nvSpPr>
          <p:cNvPr id="10243" name="Rectangle 3"/>
          <p:cNvSpPr>
            <a:spLocks noGrp="1" noChangeArrowheads="1"/>
          </p:cNvSpPr>
          <p:nvPr>
            <p:ph type="body" idx="1"/>
          </p:nvPr>
        </p:nvSpPr>
        <p:spPr>
          <a:xfrm>
            <a:off x="685800" y="914400"/>
            <a:ext cx="7740650" cy="5181600"/>
          </a:xfrm>
        </p:spPr>
        <p:txBody>
          <a:bodyPr/>
          <a:lstStyle/>
          <a:p>
            <a:r>
              <a:rPr lang="en-GB" sz="1800" b="1" smtClean="0"/>
              <a:t>Fault management</a:t>
            </a:r>
            <a:r>
              <a:rPr lang="en-GB" sz="1800" smtClean="0"/>
              <a:t> - Detecting, isolating and correcting faults. Both active components (bridges, routers, LAN cards) and passive (cables.)</a:t>
            </a:r>
          </a:p>
          <a:p>
            <a:endParaRPr lang="en-GB" sz="1800" smtClean="0"/>
          </a:p>
          <a:p>
            <a:r>
              <a:rPr lang="en-GB" sz="1800" b="1" smtClean="0"/>
              <a:t>Accounting management</a:t>
            </a:r>
            <a:r>
              <a:rPr lang="en-GB" sz="1800" smtClean="0"/>
              <a:t> – Accumulation and analysis of usage statistics. Useful for user monitoring and charging, particularly where public networks are used.</a:t>
            </a:r>
          </a:p>
          <a:p>
            <a:endParaRPr lang="en-GB" sz="1800" smtClean="0"/>
          </a:p>
          <a:p>
            <a:r>
              <a:rPr lang="en-GB" sz="1800" b="1" smtClean="0"/>
              <a:t>Configuration management</a:t>
            </a:r>
            <a:r>
              <a:rPr lang="en-GB" sz="1800" smtClean="0"/>
              <a:t> – Monitoring and controlling the set-up and changes to network equipment.</a:t>
            </a:r>
          </a:p>
          <a:p>
            <a:endParaRPr lang="en-GB" sz="1800" smtClean="0"/>
          </a:p>
          <a:p>
            <a:r>
              <a:rPr lang="en-GB" sz="1800" b="1" smtClean="0"/>
              <a:t>Performance management</a:t>
            </a:r>
            <a:r>
              <a:rPr lang="en-GB" sz="1800" smtClean="0"/>
              <a:t> – Gathering and analysing network statistics such as throughput and capacity. Used to identify bottlenecks, spare capacity and predict future requirements.</a:t>
            </a:r>
          </a:p>
          <a:p>
            <a:endParaRPr lang="en-GB" sz="1800" smtClean="0"/>
          </a:p>
          <a:p>
            <a:r>
              <a:rPr lang="en-GB" sz="1800" b="1" smtClean="0"/>
              <a:t>Security management</a:t>
            </a:r>
            <a:r>
              <a:rPr lang="en-GB" sz="1800" smtClean="0"/>
              <a:t> – Controlling access to network operations. Includes access control, encryption and authorisation.</a:t>
            </a:r>
          </a:p>
          <a:p>
            <a:endParaRPr lang="en-GB" sz="18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r>
              <a:rPr lang="en-GB" smtClean="0"/>
              <a:t>Historic Network Management</a:t>
            </a:r>
          </a:p>
        </p:txBody>
      </p:sp>
      <p:sp>
        <p:nvSpPr>
          <p:cNvPr id="11267" name="Rectangle 1027"/>
          <p:cNvSpPr>
            <a:spLocks noGrp="1" noChangeArrowheads="1"/>
          </p:cNvSpPr>
          <p:nvPr>
            <p:ph type="body" idx="1"/>
          </p:nvPr>
        </p:nvSpPr>
        <p:spPr>
          <a:xfrm>
            <a:off x="685800" y="914400"/>
            <a:ext cx="4989513" cy="5181600"/>
          </a:xfrm>
        </p:spPr>
        <p:txBody>
          <a:bodyPr/>
          <a:lstStyle/>
          <a:p>
            <a:r>
              <a:rPr lang="en-GB" smtClean="0"/>
              <a:t>Early network devices were managed using proprietary systems.  </a:t>
            </a:r>
          </a:p>
          <a:p>
            <a:endParaRPr lang="en-GB" smtClean="0"/>
          </a:p>
          <a:p>
            <a:r>
              <a:rPr lang="en-GB" smtClean="0"/>
              <a:t>They used custom protocols and often were not scalable outside the LAN.</a:t>
            </a:r>
          </a:p>
          <a:p>
            <a:endParaRPr lang="en-GB" smtClean="0"/>
          </a:p>
          <a:p>
            <a:r>
              <a:rPr lang="en-GB" smtClean="0"/>
              <a:t>Modern networks are multi-vendor* and extend to the WAN – a standard was needed.</a:t>
            </a:r>
          </a:p>
          <a:p>
            <a:endParaRPr lang="en-GB" smtClean="0"/>
          </a:p>
          <a:p>
            <a:pPr>
              <a:buFont typeface="Wingdings" pitchFamily="2" charset="2"/>
              <a:buNone/>
            </a:pPr>
            <a:r>
              <a:rPr lang="en-GB" sz="1200" smtClean="0"/>
              <a:t>*systems from multiple manufacturers</a:t>
            </a:r>
          </a:p>
        </p:txBody>
      </p:sp>
      <p:pic>
        <p:nvPicPr>
          <p:cNvPr id="11268" name="Picture 1029"/>
          <p:cNvPicPr>
            <a:picLocks noChangeAspect="1" noChangeArrowheads="1"/>
          </p:cNvPicPr>
          <p:nvPr/>
        </p:nvPicPr>
        <p:blipFill>
          <a:blip r:embed="rId2" cstate="print"/>
          <a:srcRect/>
          <a:stretch>
            <a:fillRect/>
          </a:stretch>
        </p:blipFill>
        <p:spPr bwMode="auto">
          <a:xfrm>
            <a:off x="5992813" y="1255713"/>
            <a:ext cx="2478087" cy="1858962"/>
          </a:xfrm>
          <a:prstGeom prst="rect">
            <a:avLst/>
          </a:prstGeom>
          <a:noFill/>
          <a:ln w="9525">
            <a:noFill/>
            <a:miter lim="800000"/>
            <a:headEnd/>
            <a:tailEnd/>
          </a:ln>
        </p:spPr>
      </p:pic>
      <p:pic>
        <p:nvPicPr>
          <p:cNvPr id="11269" name="Picture 1030"/>
          <p:cNvPicPr>
            <a:picLocks noChangeAspect="1" noChangeArrowheads="1"/>
          </p:cNvPicPr>
          <p:nvPr/>
        </p:nvPicPr>
        <p:blipFill>
          <a:blip r:embed="rId3" cstate="print"/>
          <a:srcRect/>
          <a:stretch>
            <a:fillRect/>
          </a:stretch>
        </p:blipFill>
        <p:spPr bwMode="auto">
          <a:xfrm>
            <a:off x="6235700" y="3209925"/>
            <a:ext cx="2000250" cy="2667000"/>
          </a:xfrm>
          <a:prstGeom prst="rect">
            <a:avLst/>
          </a:prstGeom>
          <a:noFill/>
          <a:ln w="9525">
            <a:noFill/>
            <a:miter lim="800000"/>
            <a:headEnd/>
            <a:tailEnd/>
          </a:ln>
        </p:spPr>
      </p:pic>
      <p:sp>
        <p:nvSpPr>
          <p:cNvPr id="11270" name="Rectangle 1031"/>
          <p:cNvSpPr>
            <a:spLocks noChangeArrowheads="1"/>
          </p:cNvSpPr>
          <p:nvPr/>
        </p:nvSpPr>
        <p:spPr bwMode="auto">
          <a:xfrm>
            <a:off x="5575300" y="5911850"/>
            <a:ext cx="2671763" cy="215900"/>
          </a:xfrm>
          <a:prstGeom prst="rect">
            <a:avLst/>
          </a:prstGeom>
          <a:noFill/>
          <a:ln w="9525">
            <a:noFill/>
            <a:miter lim="800000"/>
            <a:headEnd/>
            <a:tailEnd/>
          </a:ln>
        </p:spPr>
        <p:txBody>
          <a:bodyPr wrap="none">
            <a:spAutoFit/>
          </a:bodyPr>
          <a:lstStyle/>
          <a:p>
            <a:r>
              <a:rPr lang="en-GB" sz="800"/>
              <a:t>http://</a:t>
            </a:r>
            <a:r>
              <a:rPr lang="en-GB" sz="600"/>
              <a:t>www.theregister.co.uk/2002/10/24/server_room_dangerous_heres_bofh</a:t>
            </a:r>
            <a:r>
              <a:rPr lang="en-GB" sz="80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799" y="0"/>
            <a:ext cx="8243047" cy="914400"/>
          </a:xfrm>
        </p:spPr>
        <p:txBody>
          <a:bodyPr/>
          <a:lstStyle/>
          <a:p>
            <a:r>
              <a:rPr lang="en-GB" sz="3200" dirty="0" smtClean="0"/>
              <a:t>Simple Network Management Protocol (SNMP)</a:t>
            </a:r>
          </a:p>
        </p:txBody>
      </p:sp>
      <p:sp>
        <p:nvSpPr>
          <p:cNvPr id="12291" name="Rectangle 3"/>
          <p:cNvSpPr>
            <a:spLocks noGrp="1" noChangeArrowheads="1"/>
          </p:cNvSpPr>
          <p:nvPr>
            <p:ph idx="1"/>
          </p:nvPr>
        </p:nvSpPr>
        <p:spPr>
          <a:xfrm>
            <a:off x="685800" y="914400"/>
            <a:ext cx="4155141" cy="5181600"/>
          </a:xfrm>
        </p:spPr>
        <p:txBody>
          <a:bodyPr/>
          <a:lstStyle/>
          <a:p>
            <a:r>
              <a:rPr lang="en-GB" sz="2000" dirty="0" smtClean="0"/>
              <a:t>Usually abbreviated to SNMP</a:t>
            </a:r>
          </a:p>
          <a:p>
            <a:r>
              <a:rPr lang="en-GB" sz="2000" dirty="0" smtClean="0"/>
              <a:t>A standard TCP/IP protocol (RFC 1157, 1990)</a:t>
            </a:r>
          </a:p>
          <a:p>
            <a:r>
              <a:rPr lang="en-GB" sz="2000" dirty="0" smtClean="0"/>
              <a:t>There were a number of vulnerabilities in this first version including, for example, plaintext password communication.</a:t>
            </a:r>
          </a:p>
          <a:p>
            <a:r>
              <a:rPr lang="en-GB" sz="2000" dirty="0" smtClean="0"/>
              <a:t>Improvements to SNMP include V2 in 1993 and V3 in 2004.</a:t>
            </a:r>
          </a:p>
          <a:p>
            <a:r>
              <a:rPr lang="en-GB" sz="2000" dirty="0" smtClean="0"/>
              <a:t>SNMP defines a structure for collecting, delivering and storing network information.</a:t>
            </a:r>
          </a:p>
          <a:p>
            <a:endParaRPr lang="en-GB" sz="2000" dirty="0" smtClean="0"/>
          </a:p>
        </p:txBody>
      </p:sp>
      <p:pic>
        <p:nvPicPr>
          <p:cNvPr id="12292" name="Picture 5"/>
          <p:cNvPicPr>
            <a:picLocks noChangeAspect="1" noChangeArrowheads="1"/>
          </p:cNvPicPr>
          <p:nvPr/>
        </p:nvPicPr>
        <p:blipFill>
          <a:blip r:embed="rId2" cstate="print"/>
          <a:srcRect/>
          <a:stretch>
            <a:fillRect/>
          </a:stretch>
        </p:blipFill>
        <p:spPr bwMode="auto">
          <a:xfrm>
            <a:off x="5151438" y="1951038"/>
            <a:ext cx="3324225" cy="1974850"/>
          </a:xfrm>
          <a:prstGeom prst="rect">
            <a:avLst/>
          </a:prstGeom>
          <a:noFill/>
          <a:ln w="9525">
            <a:noFill/>
            <a:miter lim="800000"/>
            <a:headEnd/>
            <a:tailEnd/>
          </a:ln>
        </p:spPr>
      </p:pic>
      <p:sp>
        <p:nvSpPr>
          <p:cNvPr id="81926" name="Rectangle 6"/>
          <p:cNvSpPr>
            <a:spLocks noChangeArrowheads="1"/>
          </p:cNvSpPr>
          <p:nvPr/>
        </p:nvSpPr>
        <p:spPr bwMode="auto">
          <a:xfrm>
            <a:off x="5878513" y="4035425"/>
            <a:ext cx="2703512" cy="277813"/>
          </a:xfrm>
          <a:prstGeom prst="rect">
            <a:avLst/>
          </a:prstGeom>
          <a:noFill/>
          <a:ln w="9525">
            <a:noFill/>
            <a:miter lim="800000"/>
            <a:headEnd/>
            <a:tailEnd/>
          </a:ln>
          <a:effectLst/>
        </p:spPr>
        <p:txBody>
          <a:bodyPr wrap="none">
            <a:spAutoFit/>
          </a:bodyPr>
          <a:lstStyle/>
          <a:p>
            <a:pPr algn="ctr">
              <a:spcBef>
                <a:spcPct val="20000"/>
              </a:spcBef>
              <a:buClr>
                <a:schemeClr val="tx2"/>
              </a:buClr>
              <a:defRPr/>
            </a:pPr>
            <a:r>
              <a:rPr lang="en-GB" sz="1200" dirty="0">
                <a:latin typeface="+mn-lt"/>
              </a:rPr>
              <a:t>MIB (Management Information Base)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mtClean="0"/>
              <a:t>SNMP Functionality</a:t>
            </a:r>
          </a:p>
        </p:txBody>
      </p:sp>
      <p:sp>
        <p:nvSpPr>
          <p:cNvPr id="13315" name="Rectangle 3"/>
          <p:cNvSpPr>
            <a:spLocks noGrp="1" noChangeArrowheads="1"/>
          </p:cNvSpPr>
          <p:nvPr>
            <p:ph idx="1"/>
          </p:nvPr>
        </p:nvSpPr>
        <p:spPr>
          <a:xfrm>
            <a:off x="685800" y="914400"/>
            <a:ext cx="4603376" cy="5181600"/>
          </a:xfrm>
        </p:spPr>
        <p:txBody>
          <a:bodyPr/>
          <a:lstStyle/>
          <a:p>
            <a:r>
              <a:rPr lang="en-GB" sz="2000" dirty="0" smtClean="0"/>
              <a:t>SNMP devices collect statistics and the Network Management Station (NMS) receives this data regularly.</a:t>
            </a:r>
          </a:p>
          <a:p>
            <a:endParaRPr lang="en-GB" sz="2000" dirty="0" smtClean="0"/>
          </a:p>
          <a:p>
            <a:r>
              <a:rPr lang="en-GB" sz="2000" dirty="0" smtClean="0"/>
              <a:t>To minimise traffic, the collection period can be long, say 5 minutes.</a:t>
            </a:r>
          </a:p>
          <a:p>
            <a:endParaRPr lang="en-GB" sz="2000" dirty="0" smtClean="0"/>
          </a:p>
          <a:p>
            <a:r>
              <a:rPr lang="en-GB" sz="2000" dirty="0" smtClean="0"/>
              <a:t>However, something important may happen.  A fast reporting mechanism is also needed.</a:t>
            </a:r>
          </a:p>
          <a:p>
            <a:endParaRPr lang="en-GB" sz="2000" dirty="0" smtClean="0"/>
          </a:p>
          <a:p>
            <a:r>
              <a:rPr lang="en-GB" sz="2000" dirty="0" smtClean="0"/>
              <a:t>Devices can ‘trap’ an event and send a message to the NMS for immediate action.</a:t>
            </a:r>
          </a:p>
        </p:txBody>
      </p:sp>
      <p:pic>
        <p:nvPicPr>
          <p:cNvPr id="13316" name="Picture 4" descr="Y:\teaching\2001-2002\eem3g\snmp 2.jpg"/>
          <p:cNvPicPr>
            <a:picLocks noChangeAspect="1" noChangeArrowheads="1"/>
          </p:cNvPicPr>
          <p:nvPr/>
        </p:nvPicPr>
        <p:blipFill>
          <a:blip r:embed="rId2" cstate="print"/>
          <a:srcRect/>
          <a:stretch>
            <a:fillRect/>
          </a:stretch>
        </p:blipFill>
        <p:spPr bwMode="auto">
          <a:xfrm>
            <a:off x="5557838" y="569913"/>
            <a:ext cx="2960687" cy="1360487"/>
          </a:xfrm>
          <a:prstGeom prst="rect">
            <a:avLst/>
          </a:prstGeom>
          <a:noFill/>
          <a:ln w="9525">
            <a:noFill/>
            <a:miter lim="800000"/>
            <a:headEnd/>
            <a:tailEnd/>
          </a:ln>
        </p:spPr>
      </p:pic>
      <p:pic>
        <p:nvPicPr>
          <p:cNvPr id="13317" name="Picture 2" descr="http://www.cs.purdue.edu/homes/dec/nms.cover.jpg"/>
          <p:cNvPicPr>
            <a:picLocks noChangeAspect="1" noChangeArrowheads="1"/>
          </p:cNvPicPr>
          <p:nvPr/>
        </p:nvPicPr>
        <p:blipFill>
          <a:blip r:embed="rId3" cstate="print"/>
          <a:srcRect/>
          <a:stretch>
            <a:fillRect/>
          </a:stretch>
        </p:blipFill>
        <p:spPr bwMode="auto">
          <a:xfrm>
            <a:off x="5589588" y="2092325"/>
            <a:ext cx="2909887" cy="38417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mtClean="0"/>
              <a:t>Traps</a:t>
            </a:r>
          </a:p>
        </p:txBody>
      </p:sp>
      <p:sp>
        <p:nvSpPr>
          <p:cNvPr id="14339" name="Rectangle 3"/>
          <p:cNvSpPr>
            <a:spLocks noGrp="1" noChangeArrowheads="1"/>
          </p:cNvSpPr>
          <p:nvPr>
            <p:ph idx="1"/>
          </p:nvPr>
        </p:nvSpPr>
        <p:spPr>
          <a:xfrm>
            <a:off x="685800" y="914400"/>
            <a:ext cx="4038600" cy="5181600"/>
          </a:xfrm>
        </p:spPr>
        <p:txBody>
          <a:bodyPr/>
          <a:lstStyle/>
          <a:p>
            <a:r>
              <a:rPr lang="en-GB" sz="2400" dirty="0" smtClean="0"/>
              <a:t>Traps can be used to quickly report things like:-</a:t>
            </a:r>
          </a:p>
          <a:p>
            <a:endParaRPr lang="en-GB" sz="2400" dirty="0" smtClean="0"/>
          </a:p>
          <a:p>
            <a:pPr lvl="1"/>
            <a:r>
              <a:rPr lang="en-GB" sz="2000" dirty="0" smtClean="0"/>
              <a:t>Excessive traffic</a:t>
            </a:r>
          </a:p>
          <a:p>
            <a:pPr lvl="1"/>
            <a:r>
              <a:rPr lang="en-GB" sz="2000" dirty="0" smtClean="0"/>
              <a:t>Excessive collisions (e.g., from CSMA/CD)</a:t>
            </a:r>
          </a:p>
          <a:p>
            <a:pPr lvl="1"/>
            <a:r>
              <a:rPr lang="en-GB" sz="2000" dirty="0" smtClean="0"/>
              <a:t>Low traffic (may indicate a fault somewhere?)</a:t>
            </a:r>
          </a:p>
          <a:p>
            <a:pPr lvl="1"/>
            <a:r>
              <a:rPr lang="en-GB" sz="2000" dirty="0" smtClean="0"/>
              <a:t>Broken or disconnected cables</a:t>
            </a:r>
          </a:p>
          <a:p>
            <a:pPr lvl="1"/>
            <a:r>
              <a:rPr lang="en-GB" sz="2000" dirty="0" smtClean="0"/>
              <a:t>Devices powered down (trap sent from another device)</a:t>
            </a:r>
          </a:p>
        </p:txBody>
      </p:sp>
      <p:pic>
        <p:nvPicPr>
          <p:cNvPr id="14340" name="Picture 4" descr="http://www.oidview.com/images/trap_mgr_full.gif"/>
          <p:cNvPicPr>
            <a:picLocks noChangeAspect="1" noChangeArrowheads="1"/>
          </p:cNvPicPr>
          <p:nvPr/>
        </p:nvPicPr>
        <p:blipFill>
          <a:blip r:embed="rId2" cstate="print"/>
          <a:srcRect/>
          <a:stretch>
            <a:fillRect/>
          </a:stretch>
        </p:blipFill>
        <p:spPr bwMode="auto">
          <a:xfrm>
            <a:off x="4743450" y="1936750"/>
            <a:ext cx="3965575" cy="2876550"/>
          </a:xfrm>
          <a:prstGeom prst="rect">
            <a:avLst/>
          </a:prstGeom>
          <a:noFill/>
          <a:ln w="9525">
            <a:noFill/>
            <a:miter lim="800000"/>
            <a:headEnd/>
            <a:tailEnd/>
          </a:ln>
        </p:spPr>
      </p:pic>
      <p:sp>
        <p:nvSpPr>
          <p:cNvPr id="14341" name="Rectangle 9"/>
          <p:cNvSpPr>
            <a:spLocks noChangeArrowheads="1"/>
          </p:cNvSpPr>
          <p:nvPr/>
        </p:nvSpPr>
        <p:spPr bwMode="auto">
          <a:xfrm>
            <a:off x="5567363" y="4779963"/>
            <a:ext cx="3208337" cy="414337"/>
          </a:xfrm>
          <a:prstGeom prst="rect">
            <a:avLst/>
          </a:prstGeom>
          <a:noFill/>
          <a:ln w="9525">
            <a:noFill/>
            <a:miter lim="800000"/>
            <a:headEnd/>
            <a:tailEnd/>
          </a:ln>
        </p:spPr>
        <p:txBody>
          <a:bodyPr>
            <a:spAutoFit/>
          </a:bodyPr>
          <a:lstStyle/>
          <a:p>
            <a:pPr algn="r"/>
            <a:r>
              <a:rPr lang="en-GB" sz="1200"/>
              <a:t>SNMP Trap Managing Software</a:t>
            </a:r>
          </a:p>
          <a:p>
            <a:pPr algn="r"/>
            <a:r>
              <a:rPr lang="en-GB" sz="900"/>
              <a:t>http://www.oidview.com/snmp_trap_management.html</a:t>
            </a:r>
          </a:p>
        </p:txBody>
      </p:sp>
    </p:spTree>
  </p:cSld>
  <p:clrMapOvr>
    <a:masterClrMapping/>
  </p:clrMapOvr>
</p:sld>
</file>

<file path=ppt/theme/theme1.xml><?xml version="1.0" encoding="utf-8"?>
<a:theme xmlns:a="http://schemas.openxmlformats.org/drawingml/2006/main" name="arg">
  <a:themeElements>
    <a:clrScheme name="">
      <a:dk1>
        <a:srgbClr val="000000"/>
      </a:dk1>
      <a:lt1>
        <a:srgbClr val="99FFFF"/>
      </a:lt1>
      <a:dk2>
        <a:srgbClr val="660033"/>
      </a:dk2>
      <a:lt2>
        <a:srgbClr val="000000"/>
      </a:lt2>
      <a:accent1>
        <a:srgbClr val="FFFFFF"/>
      </a:accent1>
      <a:accent2>
        <a:srgbClr val="99FFFF"/>
      </a:accent2>
      <a:accent3>
        <a:srgbClr val="CAFFFF"/>
      </a:accent3>
      <a:accent4>
        <a:srgbClr val="000000"/>
      </a:accent4>
      <a:accent5>
        <a:srgbClr val="FFFFFF"/>
      </a:accent5>
      <a:accent6>
        <a:srgbClr val="8AE7E7"/>
      </a:accent6>
      <a:hlink>
        <a:srgbClr val="660033"/>
      </a:hlink>
      <a:folHlink>
        <a:srgbClr val="4C0026"/>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arg</Template>
  <TotalTime>21040</TotalTime>
  <Words>1505</Words>
  <Application>Microsoft Office PowerPoint</Application>
  <PresentationFormat>Overhead</PresentationFormat>
  <Paragraphs>206</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arg</vt:lpstr>
      <vt:lpstr>Computer Networking Network Management and Security</vt:lpstr>
      <vt:lpstr>Contents</vt:lpstr>
      <vt:lpstr>Network Management</vt:lpstr>
      <vt:lpstr>Network Management</vt:lpstr>
      <vt:lpstr>Network Infrastructure Management</vt:lpstr>
      <vt:lpstr>Historic Network Management</vt:lpstr>
      <vt:lpstr>Simple Network Management Protocol (SNMP)</vt:lpstr>
      <vt:lpstr>SNMP Functionality</vt:lpstr>
      <vt:lpstr>Traps</vt:lpstr>
      <vt:lpstr>Server Management</vt:lpstr>
      <vt:lpstr>User Management</vt:lpstr>
      <vt:lpstr>Smaller Networks</vt:lpstr>
      <vt:lpstr>Bigger Networks</vt:lpstr>
      <vt:lpstr>Network Security</vt:lpstr>
      <vt:lpstr>Content</vt:lpstr>
      <vt:lpstr>Security - Accessing Network Information</vt:lpstr>
      <vt:lpstr>Behaviour Profiles</vt:lpstr>
      <vt:lpstr>Social Engineering</vt:lpstr>
      <vt:lpstr>Malicious Programs </vt:lpstr>
      <vt:lpstr>Malicious Programs</vt:lpstr>
      <vt:lpstr>Malicious Programs</vt:lpstr>
      <vt:lpstr>Passwords</vt:lpstr>
      <vt:lpstr>Passwords</vt:lpstr>
      <vt:lpstr>Slide 24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dc:title>
  <dc:creator>VisualBasic6.0</dc:creator>
  <cp:lastModifiedBy>woollesi</cp:lastModifiedBy>
  <cp:revision>291</cp:revision>
  <dcterms:created xsi:type="dcterms:W3CDTF">1995-06-02T22:16:36Z</dcterms:created>
  <dcterms:modified xsi:type="dcterms:W3CDTF">2014-12-11T15:47:19Z</dcterms:modified>
</cp:coreProperties>
</file>