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62"/>
  </p:notesMasterIdLst>
  <p:handoutMasterIdLst>
    <p:handoutMasterId r:id="rId63"/>
  </p:handoutMasterIdLst>
  <p:sldIdLst>
    <p:sldId id="290" r:id="rId2"/>
    <p:sldId id="407" r:id="rId3"/>
    <p:sldId id="349" r:id="rId4"/>
    <p:sldId id="348" r:id="rId5"/>
    <p:sldId id="350" r:id="rId6"/>
    <p:sldId id="351" r:id="rId7"/>
    <p:sldId id="352" r:id="rId8"/>
    <p:sldId id="353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410" r:id="rId46"/>
    <p:sldId id="409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8" r:id="rId60"/>
    <p:sldId id="406" r:id="rId61"/>
  </p:sldIdLst>
  <p:sldSz cx="9144000" cy="6858000" type="overhead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CC"/>
    <a:srgbClr val="33CC3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07" autoAdjust="0"/>
    <p:restoredTop sz="90929"/>
  </p:normalViewPr>
  <p:slideViewPr>
    <p:cSldViewPr>
      <p:cViewPr>
        <p:scale>
          <a:sx n="100" d="100"/>
          <a:sy n="100" d="100"/>
        </p:scale>
        <p:origin x="-51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33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38188"/>
            <a:ext cx="4856163" cy="3641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76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7" rIns="91631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000" i="1"/>
            </a:lvl1pPr>
          </a:lstStyle>
          <a:p>
            <a:pPr>
              <a:defRPr/>
            </a:pPr>
            <a:fld id="{7D568220-C18F-43DC-AC81-F7AA21898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08426-1DC5-4225-8DBE-7A8A0A2C23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C5F4C-B61B-4F48-93BC-79ECA785220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1700" y="4618038"/>
            <a:ext cx="5027613" cy="4387850"/>
          </a:xfrm>
          <a:noFill/>
          <a:ln/>
        </p:spPr>
        <p:txBody>
          <a:bodyPr lIns="90480" tIns="44446" rIns="90480" bIns="44446"/>
          <a:lstStyle/>
          <a:p>
            <a:endParaRPr lang="en-GB" smtClean="0"/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E426-10AC-4ACE-861B-47D78044C0E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4317B-EA30-44D9-9EA3-CA82F1FC108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6271A-4960-4E20-AEBE-80A6612ED51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9527A-228E-4DD2-9128-028205DCD6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76F38-0441-4A24-9A85-ADD4979B213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230EA-FB92-4AB3-A09D-A5E672CA94C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441BD-B3B5-4383-B5FE-A8553E89290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83386-0071-4617-9570-21137446CB2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F904C-A9C6-4695-A421-384E12BBBC1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FC4ED-1508-4BF3-BF45-22904969EF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FA9E7-E88E-4A58-921A-53ABC5C7037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2F5D-C35D-49E7-A9F5-03AAD6EFEE7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50B07-BF1F-4A75-A62B-D21FE781467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AF3EF-1DCE-4849-8D70-F607CBE646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926D0-A22F-4357-898F-4D5DDA3C65C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 lIns="90486" tIns="44448" rIns="90486" bIns="44448"/>
          <a:lstStyle/>
          <a:p>
            <a:endParaRPr lang="en-GB" smtClean="0"/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 cap="flat"/>
        </p:spPr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143000" y="4625975"/>
            <a:ext cx="4595813" cy="438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89" tIns="41699" rIns="86489" bIns="41699"/>
          <a:lstStyle/>
          <a:p>
            <a:pPr defTabSz="925513" eaLnBrk="0" hangingPunct="0">
              <a:spcBef>
                <a:spcPct val="30000"/>
              </a:spcBef>
            </a:pPr>
            <a:r>
              <a:rPr lang="en-US" sz="1200"/>
              <a:t>7-9</a:t>
            </a:r>
          </a:p>
          <a:p>
            <a:pPr defTabSz="925513" eaLnBrk="0" hangingPunct="0">
              <a:spcBef>
                <a:spcPct val="30000"/>
              </a:spcBef>
            </a:pPr>
            <a:r>
              <a:rPr lang="en-US" sz="1200"/>
              <a:t>The text boxes are callouts or labels.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DE31E-415E-49B4-9470-48FC02815F0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1700" y="4618038"/>
            <a:ext cx="5027613" cy="4387850"/>
          </a:xfrm>
          <a:noFill/>
          <a:ln/>
        </p:spPr>
        <p:txBody>
          <a:bodyPr lIns="90480" tIns="44446" rIns="90480" bIns="44446"/>
          <a:lstStyle/>
          <a:p>
            <a:endParaRPr lang="en-GB" smtClean="0"/>
          </a:p>
        </p:txBody>
      </p:sp>
      <p:sp>
        <p:nvSpPr>
          <p:cNvPr id="757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76B45-6196-4681-B22D-FAD3F1CB35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D8412-934A-42D5-82FA-BA4C2D2E0D1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1700" y="4618038"/>
            <a:ext cx="5027613" cy="4387850"/>
          </a:xfrm>
          <a:noFill/>
          <a:ln/>
        </p:spPr>
        <p:txBody>
          <a:bodyPr lIns="90480" tIns="44446" rIns="90480" bIns="44446"/>
          <a:lstStyle/>
          <a:p>
            <a:endParaRPr lang="en-GB" smtClean="0"/>
          </a:p>
        </p:txBody>
      </p:sp>
      <p:sp>
        <p:nvSpPr>
          <p:cNvPr id="778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9C7BD-1102-4499-8178-EA14FBE3919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8188"/>
            <a:ext cx="4859337" cy="36433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3886200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tint val="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5" descr="C:\Documents and Settings\begumf\My Documents\francey\1_work_progress\june_05\schools_powerpoint\ai_work_files\ub\ub_burgun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97088" y="2478088"/>
            <a:ext cx="5218112" cy="190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456613" cy="106521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553200"/>
            <a:ext cx="548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8BCA-BF02-48F5-A23F-0DABEEFB8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610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33800"/>
            <a:ext cx="8610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553200"/>
            <a:ext cx="548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7AFC-4130-4BEF-B07B-EF590B921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381000"/>
            <a:ext cx="86868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553200"/>
            <a:ext cx="548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47FB-4376-4E00-A304-FD32D0952B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14400"/>
            <a:ext cx="8610600" cy="5486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553200"/>
            <a:ext cx="548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33E7-4958-4A8B-8419-FB1F9B421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58125" y="6286500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D4CABB8F-C6C6-43AE-B685-A32EF2A35D6E}" type="slidenum">
              <a:rPr lang="en-GB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Documents and Settings\begumf\My Documents\francey\1_work_progress\june_05\schools_powerpoint\ai_work_files\word_marque\wordmarque_burgundy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110288"/>
            <a:ext cx="1676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7" r:id="rId14"/>
    <p:sldLayoutId id="2147483938" r:id="rId15"/>
    <p:sldLayoutId id="2147483939" r:id="rId16"/>
    <p:sldLayoutId id="2147483940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tanzapub.com/readers/2009/09/07/viaductinpuxi2cshanghai_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714625"/>
            <a:ext cx="5357813" cy="1643063"/>
          </a:xfrm>
          <a:noFill/>
        </p:spPr>
        <p:txBody>
          <a:bodyPr lIns="92075" tIns="46038" rIns="92075" bIns="46038"/>
          <a:lstStyle/>
          <a:p>
            <a:pPr algn="r" eaLnBrk="1" hangingPunct="1"/>
            <a:r>
              <a:rPr lang="en-US" sz="4000" b="1" smtClean="0"/>
              <a:t>Computer Networking</a:t>
            </a:r>
            <a:br>
              <a:rPr lang="en-US" sz="4000" b="1" smtClean="0"/>
            </a:br>
            <a:r>
              <a:rPr lang="en-US" sz="3200" smtClean="0"/>
              <a:t>Packet Switching Networks</a:t>
            </a:r>
            <a:endParaRPr lang="en-US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5786438"/>
            <a:ext cx="8358188" cy="428625"/>
          </a:xfrm>
          <a:noFill/>
        </p:spPr>
        <p:txBody>
          <a:bodyPr lIns="92075" tIns="46038" rIns="92075" bIns="46038" anchor="ctr"/>
          <a:lstStyle/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b="1" u="sng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mtClean="0"/>
              <a:t>Dr Sandra I. Woolley</a:t>
            </a:r>
            <a:endParaRPr lang="en-US" sz="32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1600" b="1" u="sng" smtClean="0"/>
          </a:p>
          <a:p>
            <a:pPr eaLnBrk="1" hangingPunct="1"/>
            <a:endParaRPr lang="en-US" sz="1600" b="1" smtClean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09600"/>
          </a:xfrm>
        </p:spPr>
        <p:txBody>
          <a:bodyPr/>
          <a:lstStyle/>
          <a:p>
            <a:r>
              <a:rPr lang="en-US" smtClean="0"/>
              <a:t>Connectionless/Datagram Packet Switching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051300" cy="54864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Source and destination addresses are in packet headers.</a:t>
            </a:r>
          </a:p>
          <a:p>
            <a:endParaRPr lang="en-US" smtClean="0"/>
          </a:p>
          <a:p>
            <a:r>
              <a:rPr lang="en-US" smtClean="0"/>
              <a:t>Connectionless (datagram) packets are routed independently.</a:t>
            </a:r>
          </a:p>
          <a:p>
            <a:endParaRPr lang="en-US" smtClean="0"/>
          </a:p>
          <a:p>
            <a:r>
              <a:rPr lang="en-US" smtClean="0"/>
              <a:t>Packets may arrive out of order.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281488" y="2122488"/>
            <a:ext cx="4425950" cy="3540125"/>
            <a:chOff x="720" y="618"/>
            <a:chExt cx="4376" cy="2953"/>
          </a:xfrm>
        </p:grpSpPr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flipV="1">
              <a:off x="1077" y="1242"/>
              <a:ext cx="971" cy="3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303" y="1252"/>
              <a:ext cx="70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3258" y="1692"/>
              <a:ext cx="671" cy="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4130" y="2184"/>
              <a:ext cx="521" cy="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149" y="1317"/>
              <a:ext cx="0" cy="14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2211" y="2223"/>
              <a:ext cx="201" cy="5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249" y="1290"/>
              <a:ext cx="153" cy="7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549" y="2172"/>
              <a:ext cx="548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V="1">
              <a:off x="2263" y="2706"/>
              <a:ext cx="752" cy="1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V="1">
              <a:off x="2522" y="1696"/>
              <a:ext cx="493" cy="3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V="1">
              <a:off x="1103" y="1191"/>
              <a:ext cx="849" cy="32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4238" y="2184"/>
              <a:ext cx="441" cy="534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2330" y="1174"/>
              <a:ext cx="726" cy="32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312" y="1640"/>
              <a:ext cx="590" cy="31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255" y="1759"/>
              <a:ext cx="86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400">
                  <a:latin typeface="Arial" charset="0"/>
                </a:rPr>
                <a:t>Packet 2</a:t>
              </a: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443" y="968"/>
              <a:ext cx="862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Packet 1</a:t>
              </a: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3453" y="1391"/>
              <a:ext cx="861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Packet 1</a:t>
              </a: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V="1">
              <a:off x="2277" y="2795"/>
              <a:ext cx="740" cy="179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053" y="1290"/>
              <a:ext cx="0" cy="1441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3437" y="2531"/>
              <a:ext cx="86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400">
                  <a:latin typeface="Arial" charset="0"/>
                </a:rPr>
                <a:t>Packet 2</a:t>
              </a: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3272" y="2199"/>
              <a:ext cx="644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V="1">
              <a:off x="3326" y="2277"/>
              <a:ext cx="631" cy="437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302" y="2994"/>
              <a:ext cx="86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400">
                  <a:latin typeface="Arial" charset="0"/>
                </a:rPr>
                <a:t>Packet 2</a:t>
              </a:r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735" y="1793"/>
              <a:ext cx="380" cy="22"/>
            </a:xfrm>
            <a:custGeom>
              <a:avLst/>
              <a:gdLst>
                <a:gd name="T0" fmla="*/ 0 w 206"/>
                <a:gd name="T1" fmla="*/ 48 h 20"/>
                <a:gd name="T2" fmla="*/ 0 w 206"/>
                <a:gd name="T3" fmla="*/ 0 h 20"/>
                <a:gd name="T4" fmla="*/ 93463 w 206"/>
                <a:gd name="T5" fmla="*/ 0 h 20"/>
                <a:gd name="T6" fmla="*/ 93463 w 206"/>
                <a:gd name="T7" fmla="*/ 48 h 20"/>
                <a:gd name="T8" fmla="*/ 0 w 206"/>
                <a:gd name="T9" fmla="*/ 4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720" y="1686"/>
              <a:ext cx="406" cy="38"/>
            </a:xfrm>
            <a:custGeom>
              <a:avLst/>
              <a:gdLst>
                <a:gd name="T0" fmla="*/ 86583 w 220"/>
                <a:gd name="T1" fmla="*/ 0 h 34"/>
                <a:gd name="T2" fmla="*/ 100367 w 220"/>
                <a:gd name="T3" fmla="*/ 99 h 34"/>
                <a:gd name="T4" fmla="*/ 0 w 220"/>
                <a:gd name="T5" fmla="*/ 99 h 34"/>
                <a:gd name="T6" fmla="*/ 13470 w 220"/>
                <a:gd name="T7" fmla="*/ 0 h 34"/>
                <a:gd name="T8" fmla="*/ 86583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825" y="1681"/>
              <a:ext cx="192" cy="27"/>
            </a:xfrm>
            <a:custGeom>
              <a:avLst/>
              <a:gdLst>
                <a:gd name="T0" fmla="*/ 46841 w 104"/>
                <a:gd name="T1" fmla="*/ 33 h 24"/>
                <a:gd name="T2" fmla="*/ 46278 w 104"/>
                <a:gd name="T3" fmla="*/ 26 h 24"/>
                <a:gd name="T4" fmla="*/ 44505 w 104"/>
                <a:gd name="T5" fmla="*/ 20 h 24"/>
                <a:gd name="T6" fmla="*/ 42914 w 104"/>
                <a:gd name="T7" fmla="*/ 16 h 24"/>
                <a:gd name="T8" fmla="*/ 40062 w 104"/>
                <a:gd name="T9" fmla="*/ 3 h 24"/>
                <a:gd name="T10" fmla="*/ 36823 w 104"/>
                <a:gd name="T11" fmla="*/ 2 h 24"/>
                <a:gd name="T12" fmla="*/ 33179 w 104"/>
                <a:gd name="T13" fmla="*/ 1 h 24"/>
                <a:gd name="T14" fmla="*/ 29380 w 104"/>
                <a:gd name="T15" fmla="*/ 0 h 24"/>
                <a:gd name="T16" fmla="*/ 25372 w 104"/>
                <a:gd name="T17" fmla="*/ 0 h 24"/>
                <a:gd name="T18" fmla="*/ 21186 w 104"/>
                <a:gd name="T19" fmla="*/ 0 h 24"/>
                <a:gd name="T20" fmla="*/ 17027 w 104"/>
                <a:gd name="T21" fmla="*/ 0 h 24"/>
                <a:gd name="T22" fmla="*/ 13534 w 104"/>
                <a:gd name="T23" fmla="*/ 1 h 24"/>
                <a:gd name="T24" fmla="*/ 9735 w 104"/>
                <a:gd name="T25" fmla="*/ 2 h 24"/>
                <a:gd name="T26" fmla="*/ 6493 w 104"/>
                <a:gd name="T27" fmla="*/ 3 h 24"/>
                <a:gd name="T28" fmla="*/ 3799 w 104"/>
                <a:gd name="T29" fmla="*/ 16 h 24"/>
                <a:gd name="T30" fmla="*/ 1741 w 104"/>
                <a:gd name="T31" fmla="*/ 20 h 24"/>
                <a:gd name="T32" fmla="*/ 511 w 104"/>
                <a:gd name="T33" fmla="*/ 26 h 24"/>
                <a:gd name="T34" fmla="*/ 0 w 104"/>
                <a:gd name="T35" fmla="*/ 33 h 24"/>
                <a:gd name="T36" fmla="*/ 0 w 104"/>
                <a:gd name="T37" fmla="*/ 42 h 24"/>
                <a:gd name="T38" fmla="*/ 511 w 104"/>
                <a:gd name="T39" fmla="*/ 47 h 24"/>
                <a:gd name="T40" fmla="*/ 1741 w 104"/>
                <a:gd name="T41" fmla="*/ 53 h 24"/>
                <a:gd name="T42" fmla="*/ 3799 w 104"/>
                <a:gd name="T43" fmla="*/ 54 h 24"/>
                <a:gd name="T44" fmla="*/ 6493 w 104"/>
                <a:gd name="T45" fmla="*/ 61 h 24"/>
                <a:gd name="T46" fmla="*/ 9735 w 104"/>
                <a:gd name="T47" fmla="*/ 67 h 24"/>
                <a:gd name="T48" fmla="*/ 13534 w 104"/>
                <a:gd name="T49" fmla="*/ 69 h 24"/>
                <a:gd name="T50" fmla="*/ 17027 w 104"/>
                <a:gd name="T51" fmla="*/ 71 h 24"/>
                <a:gd name="T52" fmla="*/ 21186 w 104"/>
                <a:gd name="T53" fmla="*/ 75 h 24"/>
                <a:gd name="T54" fmla="*/ 25372 w 104"/>
                <a:gd name="T55" fmla="*/ 75 h 24"/>
                <a:gd name="T56" fmla="*/ 29380 w 104"/>
                <a:gd name="T57" fmla="*/ 71 h 24"/>
                <a:gd name="T58" fmla="*/ 33179 w 104"/>
                <a:gd name="T59" fmla="*/ 69 h 24"/>
                <a:gd name="T60" fmla="*/ 36823 w 104"/>
                <a:gd name="T61" fmla="*/ 67 h 24"/>
                <a:gd name="T62" fmla="*/ 40062 w 104"/>
                <a:gd name="T63" fmla="*/ 61 h 24"/>
                <a:gd name="T64" fmla="*/ 42914 w 104"/>
                <a:gd name="T65" fmla="*/ 54 h 24"/>
                <a:gd name="T66" fmla="*/ 44505 w 104"/>
                <a:gd name="T67" fmla="*/ 53 h 24"/>
                <a:gd name="T68" fmla="*/ 46278 w 104"/>
                <a:gd name="T69" fmla="*/ 47 h 24"/>
                <a:gd name="T70" fmla="*/ 46841 w 104"/>
                <a:gd name="T71" fmla="*/ 4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825" y="1695"/>
              <a:ext cx="192" cy="19"/>
            </a:xfrm>
            <a:custGeom>
              <a:avLst/>
              <a:gdLst>
                <a:gd name="T0" fmla="*/ 46841 w 104"/>
                <a:gd name="T1" fmla="*/ 19 h 17"/>
                <a:gd name="T2" fmla="*/ 46278 w 104"/>
                <a:gd name="T3" fmla="*/ 23 h 17"/>
                <a:gd name="T4" fmla="*/ 44505 w 104"/>
                <a:gd name="T5" fmla="*/ 29 h 17"/>
                <a:gd name="T6" fmla="*/ 42914 w 104"/>
                <a:gd name="T7" fmla="*/ 32 h 17"/>
                <a:gd name="T8" fmla="*/ 40062 w 104"/>
                <a:gd name="T9" fmla="*/ 36 h 17"/>
                <a:gd name="T10" fmla="*/ 36823 w 104"/>
                <a:gd name="T11" fmla="*/ 44 h 17"/>
                <a:gd name="T12" fmla="*/ 33179 w 104"/>
                <a:gd name="T13" fmla="*/ 44 h 17"/>
                <a:gd name="T14" fmla="*/ 29380 w 104"/>
                <a:gd name="T15" fmla="*/ 45 h 17"/>
                <a:gd name="T16" fmla="*/ 25372 w 104"/>
                <a:gd name="T17" fmla="*/ 49 h 17"/>
                <a:gd name="T18" fmla="*/ 21186 w 104"/>
                <a:gd name="T19" fmla="*/ 49 h 17"/>
                <a:gd name="T20" fmla="*/ 17027 w 104"/>
                <a:gd name="T21" fmla="*/ 45 h 17"/>
                <a:gd name="T22" fmla="*/ 13534 w 104"/>
                <a:gd name="T23" fmla="*/ 44 h 17"/>
                <a:gd name="T24" fmla="*/ 9735 w 104"/>
                <a:gd name="T25" fmla="*/ 44 h 17"/>
                <a:gd name="T26" fmla="*/ 6493 w 104"/>
                <a:gd name="T27" fmla="*/ 36 h 17"/>
                <a:gd name="T28" fmla="*/ 3799 w 104"/>
                <a:gd name="T29" fmla="*/ 32 h 17"/>
                <a:gd name="T30" fmla="*/ 1741 w 104"/>
                <a:gd name="T31" fmla="*/ 29 h 17"/>
                <a:gd name="T32" fmla="*/ 511 w 104"/>
                <a:gd name="T33" fmla="*/ 23 h 17"/>
                <a:gd name="T34" fmla="*/ 0 w 104"/>
                <a:gd name="T35" fmla="*/ 19 h 17"/>
                <a:gd name="T36" fmla="*/ 0 w 104"/>
                <a:gd name="T37" fmla="*/ 0 h 17"/>
                <a:gd name="T38" fmla="*/ 0 w 104"/>
                <a:gd name="T39" fmla="*/ 2 h 17"/>
                <a:gd name="T40" fmla="*/ 1466 w 104"/>
                <a:gd name="T41" fmla="*/ 4 h 17"/>
                <a:gd name="T42" fmla="*/ 2706 w 104"/>
                <a:gd name="T43" fmla="*/ 17 h 17"/>
                <a:gd name="T44" fmla="*/ 5531 w 104"/>
                <a:gd name="T45" fmla="*/ 19 h 17"/>
                <a:gd name="T46" fmla="*/ 7676 w 104"/>
                <a:gd name="T47" fmla="*/ 23 h 17"/>
                <a:gd name="T48" fmla="*/ 11476 w 104"/>
                <a:gd name="T49" fmla="*/ 26 h 17"/>
                <a:gd name="T50" fmla="*/ 15290 w 104"/>
                <a:gd name="T51" fmla="*/ 29 h 17"/>
                <a:gd name="T52" fmla="*/ 19438 w 104"/>
                <a:gd name="T53" fmla="*/ 29 h 17"/>
                <a:gd name="T54" fmla="*/ 23490 w 104"/>
                <a:gd name="T55" fmla="*/ 29 h 17"/>
                <a:gd name="T56" fmla="*/ 27648 w 104"/>
                <a:gd name="T57" fmla="*/ 29 h 17"/>
                <a:gd name="T58" fmla="*/ 31588 w 104"/>
                <a:gd name="T59" fmla="*/ 29 h 17"/>
                <a:gd name="T60" fmla="*/ 34802 w 104"/>
                <a:gd name="T61" fmla="*/ 26 h 17"/>
                <a:gd name="T62" fmla="*/ 38603 w 104"/>
                <a:gd name="T63" fmla="*/ 23 h 17"/>
                <a:gd name="T64" fmla="*/ 41308 w 104"/>
                <a:gd name="T65" fmla="*/ 19 h 17"/>
                <a:gd name="T66" fmla="*/ 43562 w 104"/>
                <a:gd name="T67" fmla="*/ 17 h 17"/>
                <a:gd name="T68" fmla="*/ 45620 w 104"/>
                <a:gd name="T69" fmla="*/ 4 h 17"/>
                <a:gd name="T70" fmla="*/ 46841 w 104"/>
                <a:gd name="T71" fmla="*/ 2 h 17"/>
                <a:gd name="T72" fmla="*/ 47348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720" y="1722"/>
              <a:ext cx="406" cy="88"/>
            </a:xfrm>
            <a:custGeom>
              <a:avLst/>
              <a:gdLst>
                <a:gd name="T0" fmla="*/ 0 w 220"/>
                <a:gd name="T1" fmla="*/ 286 h 77"/>
                <a:gd name="T2" fmla="*/ 100367 w 220"/>
                <a:gd name="T3" fmla="*/ 286 h 77"/>
                <a:gd name="T4" fmla="*/ 100367 w 220"/>
                <a:gd name="T5" fmla="*/ 0 h 77"/>
                <a:gd name="T6" fmla="*/ 0 w 220"/>
                <a:gd name="T7" fmla="*/ 0 h 77"/>
                <a:gd name="T8" fmla="*/ 0 w 220"/>
                <a:gd name="T9" fmla="*/ 28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785" y="1681"/>
              <a:ext cx="127" cy="20"/>
            </a:xfrm>
            <a:custGeom>
              <a:avLst/>
              <a:gdLst>
                <a:gd name="T0" fmla="*/ 0 w 69"/>
                <a:gd name="T1" fmla="*/ 80 h 17"/>
                <a:gd name="T2" fmla="*/ 0 w 69"/>
                <a:gd name="T3" fmla="*/ 0 h 17"/>
                <a:gd name="T4" fmla="*/ 30287 w 69"/>
                <a:gd name="T5" fmla="*/ 0 h 17"/>
                <a:gd name="T6" fmla="*/ 30287 w 69"/>
                <a:gd name="T7" fmla="*/ 80 h 17"/>
                <a:gd name="T8" fmla="*/ 0 w 69"/>
                <a:gd name="T9" fmla="*/ 8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887" y="1682"/>
              <a:ext cx="174" cy="20"/>
            </a:xfrm>
            <a:custGeom>
              <a:avLst/>
              <a:gdLst>
                <a:gd name="T0" fmla="*/ 0 w 94"/>
                <a:gd name="T1" fmla="*/ 80 h 17"/>
                <a:gd name="T2" fmla="*/ 0 w 94"/>
                <a:gd name="T3" fmla="*/ 0 h 17"/>
                <a:gd name="T4" fmla="*/ 43852 w 94"/>
                <a:gd name="T5" fmla="*/ 0 h 17"/>
                <a:gd name="T6" fmla="*/ 43852 w 94"/>
                <a:gd name="T7" fmla="*/ 80 h 17"/>
                <a:gd name="T8" fmla="*/ 0 w 94"/>
                <a:gd name="T9" fmla="*/ 8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788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4442 w 17"/>
                <a:gd name="T5" fmla="*/ 49 h 17"/>
                <a:gd name="T6" fmla="*/ 8811 w 17"/>
                <a:gd name="T7" fmla="*/ 49 h 17"/>
                <a:gd name="T8" fmla="*/ 8811 w 17"/>
                <a:gd name="T9" fmla="*/ 44 h 17"/>
                <a:gd name="T10" fmla="*/ 881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794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612 w 17"/>
                <a:gd name="T5" fmla="*/ 44 h 17"/>
                <a:gd name="T6" fmla="*/ 1612 w 17"/>
                <a:gd name="T7" fmla="*/ 49 h 17"/>
                <a:gd name="T8" fmla="*/ 3262 w 17"/>
                <a:gd name="T9" fmla="*/ 49 h 17"/>
                <a:gd name="T10" fmla="*/ 4898 w 17"/>
                <a:gd name="T11" fmla="*/ 44 h 17"/>
                <a:gd name="T12" fmla="*/ 6510 w 17"/>
                <a:gd name="T13" fmla="*/ 44 h 17"/>
                <a:gd name="T14" fmla="*/ 651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auto">
            <a:xfrm>
              <a:off x="799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4442 w 17"/>
                <a:gd name="T5" fmla="*/ 49 h 17"/>
                <a:gd name="T6" fmla="*/ 8811 w 17"/>
                <a:gd name="T7" fmla="*/ 49 h 17"/>
                <a:gd name="T8" fmla="*/ 8811 w 17"/>
                <a:gd name="T9" fmla="*/ 44 h 17"/>
                <a:gd name="T10" fmla="*/ 881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803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2675 w 17"/>
                <a:gd name="T5" fmla="*/ 49 h 17"/>
                <a:gd name="T6" fmla="*/ 5702 w 17"/>
                <a:gd name="T7" fmla="*/ 49 h 17"/>
                <a:gd name="T8" fmla="*/ 5702 w 17"/>
                <a:gd name="T9" fmla="*/ 44 h 17"/>
                <a:gd name="T10" fmla="*/ 8811 w 17"/>
                <a:gd name="T11" fmla="*/ 44 h 17"/>
                <a:gd name="T12" fmla="*/ 8811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808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2675 w 17"/>
                <a:gd name="T5" fmla="*/ 44 h 17"/>
                <a:gd name="T6" fmla="*/ 2675 w 17"/>
                <a:gd name="T7" fmla="*/ 49 h 17"/>
                <a:gd name="T8" fmla="*/ 5702 w 17"/>
                <a:gd name="T9" fmla="*/ 49 h 17"/>
                <a:gd name="T10" fmla="*/ 5702 w 17"/>
                <a:gd name="T11" fmla="*/ 44 h 17"/>
                <a:gd name="T12" fmla="*/ 8811 w 17"/>
                <a:gd name="T13" fmla="*/ 44 h 17"/>
                <a:gd name="T14" fmla="*/ 8811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>
              <a:off x="812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2675 w 17"/>
                <a:gd name="T5" fmla="*/ 49 h 17"/>
                <a:gd name="T6" fmla="*/ 5702 w 17"/>
                <a:gd name="T7" fmla="*/ 49 h 17"/>
                <a:gd name="T8" fmla="*/ 8811 w 17"/>
                <a:gd name="T9" fmla="*/ 44 h 17"/>
                <a:gd name="T10" fmla="*/ 881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auto">
            <a:xfrm>
              <a:off x="818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958 w 17"/>
                <a:gd name="T5" fmla="*/ 49 h 17"/>
                <a:gd name="T6" fmla="*/ 4014 w 17"/>
                <a:gd name="T7" fmla="*/ 49 h 17"/>
                <a:gd name="T8" fmla="*/ 4014 w 17"/>
                <a:gd name="T9" fmla="*/ 44 h 17"/>
                <a:gd name="T10" fmla="*/ 6510 w 17"/>
                <a:gd name="T11" fmla="*/ 44 h 17"/>
                <a:gd name="T12" fmla="*/ 6510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820" y="1685"/>
              <a:ext cx="30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115 w 17"/>
                <a:gd name="T5" fmla="*/ 44 h 17"/>
                <a:gd name="T6" fmla="*/ 2370 w 17"/>
                <a:gd name="T7" fmla="*/ 49 h 17"/>
                <a:gd name="T8" fmla="*/ 3473 w 17"/>
                <a:gd name="T9" fmla="*/ 49 h 17"/>
                <a:gd name="T10" fmla="*/ 3473 w 17"/>
                <a:gd name="T11" fmla="*/ 44 h 17"/>
                <a:gd name="T12" fmla="*/ 4590 w 17"/>
                <a:gd name="T13" fmla="*/ 44 h 17"/>
                <a:gd name="T14" fmla="*/ 459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auto">
            <a:xfrm>
              <a:off x="827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3262 w 17"/>
                <a:gd name="T5" fmla="*/ 44 h 17"/>
                <a:gd name="T6" fmla="*/ 3262 w 17"/>
                <a:gd name="T7" fmla="*/ 49 h 17"/>
                <a:gd name="T8" fmla="*/ 6510 w 17"/>
                <a:gd name="T9" fmla="*/ 49 h 17"/>
                <a:gd name="T10" fmla="*/ 6510 w 17"/>
                <a:gd name="T11" fmla="*/ 44 h 17"/>
                <a:gd name="T12" fmla="*/ 6510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auto">
            <a:xfrm>
              <a:off x="831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3262 w 17"/>
                <a:gd name="T5" fmla="*/ 49 h 17"/>
                <a:gd name="T6" fmla="*/ 6510 w 17"/>
                <a:gd name="T7" fmla="*/ 49 h 17"/>
                <a:gd name="T8" fmla="*/ 6510 w 17"/>
                <a:gd name="T9" fmla="*/ 44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>
              <a:off x="835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0 w 17"/>
                <a:gd name="T5" fmla="*/ 49 h 17"/>
                <a:gd name="T6" fmla="*/ 3262 w 17"/>
                <a:gd name="T7" fmla="*/ 49 h 17"/>
                <a:gd name="T8" fmla="*/ 6510 w 17"/>
                <a:gd name="T9" fmla="*/ 44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840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612 w 17"/>
                <a:gd name="T5" fmla="*/ 49 h 17"/>
                <a:gd name="T6" fmla="*/ 3262 w 17"/>
                <a:gd name="T7" fmla="*/ 49 h 17"/>
                <a:gd name="T8" fmla="*/ 4898 w 17"/>
                <a:gd name="T9" fmla="*/ 49 h 17"/>
                <a:gd name="T10" fmla="*/ 6510 w 17"/>
                <a:gd name="T11" fmla="*/ 44 h 17"/>
                <a:gd name="T12" fmla="*/ 6510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845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2675 w 17"/>
                <a:gd name="T5" fmla="*/ 49 h 17"/>
                <a:gd name="T6" fmla="*/ 5702 w 17"/>
                <a:gd name="T7" fmla="*/ 49 h 17"/>
                <a:gd name="T8" fmla="*/ 5702 w 17"/>
                <a:gd name="T9" fmla="*/ 44 h 17"/>
                <a:gd name="T10" fmla="*/ 8811 w 17"/>
                <a:gd name="T11" fmla="*/ 44 h 17"/>
                <a:gd name="T12" fmla="*/ 8811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6" name="Freeform 48"/>
            <p:cNvSpPr>
              <a:spLocks/>
            </p:cNvSpPr>
            <p:nvPr/>
          </p:nvSpPr>
          <p:spPr bwMode="auto">
            <a:xfrm>
              <a:off x="849" y="1685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4442 w 17"/>
                <a:gd name="T5" fmla="*/ 44 h 17"/>
                <a:gd name="T6" fmla="*/ 4442 w 17"/>
                <a:gd name="T7" fmla="*/ 49 h 17"/>
                <a:gd name="T8" fmla="*/ 8811 w 17"/>
                <a:gd name="T9" fmla="*/ 49 h 17"/>
                <a:gd name="T10" fmla="*/ 8811 w 17"/>
                <a:gd name="T11" fmla="*/ 44 h 17"/>
                <a:gd name="T12" fmla="*/ 8811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7" name="Freeform 49"/>
            <p:cNvSpPr>
              <a:spLocks/>
            </p:cNvSpPr>
            <p:nvPr/>
          </p:nvSpPr>
          <p:spPr bwMode="auto">
            <a:xfrm>
              <a:off x="853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958 w 17"/>
                <a:gd name="T5" fmla="*/ 49 h 17"/>
                <a:gd name="T6" fmla="*/ 4014 w 17"/>
                <a:gd name="T7" fmla="*/ 49 h 17"/>
                <a:gd name="T8" fmla="*/ 6510 w 17"/>
                <a:gd name="T9" fmla="*/ 44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>
              <a:off x="861" y="1685"/>
              <a:ext cx="30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474 w 17"/>
                <a:gd name="T5" fmla="*/ 49 h 17"/>
                <a:gd name="T6" fmla="*/ 2996 w 17"/>
                <a:gd name="T7" fmla="*/ 49 h 17"/>
                <a:gd name="T8" fmla="*/ 4590 w 17"/>
                <a:gd name="T9" fmla="*/ 44 h 17"/>
                <a:gd name="T10" fmla="*/ 459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9" name="Freeform 51"/>
            <p:cNvSpPr>
              <a:spLocks/>
            </p:cNvSpPr>
            <p:nvPr/>
          </p:nvSpPr>
          <p:spPr bwMode="auto">
            <a:xfrm>
              <a:off x="864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958 w 17"/>
                <a:gd name="T5" fmla="*/ 44 h 17"/>
                <a:gd name="T6" fmla="*/ 1958 w 17"/>
                <a:gd name="T7" fmla="*/ 49 h 17"/>
                <a:gd name="T8" fmla="*/ 4014 w 17"/>
                <a:gd name="T9" fmla="*/ 49 h 17"/>
                <a:gd name="T10" fmla="*/ 4014 w 17"/>
                <a:gd name="T11" fmla="*/ 44 h 17"/>
                <a:gd name="T12" fmla="*/ 6510 w 17"/>
                <a:gd name="T13" fmla="*/ 44 h 17"/>
                <a:gd name="T14" fmla="*/ 651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>
              <a:off x="870" y="1685"/>
              <a:ext cx="30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2370 w 17"/>
                <a:gd name="T5" fmla="*/ 49 h 17"/>
                <a:gd name="T6" fmla="*/ 4590 w 17"/>
                <a:gd name="T7" fmla="*/ 49 h 17"/>
                <a:gd name="T8" fmla="*/ 4590 w 17"/>
                <a:gd name="T9" fmla="*/ 44 h 17"/>
                <a:gd name="T10" fmla="*/ 459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1" name="Freeform 53"/>
            <p:cNvSpPr>
              <a:spLocks/>
            </p:cNvSpPr>
            <p:nvPr/>
          </p:nvSpPr>
          <p:spPr bwMode="auto">
            <a:xfrm>
              <a:off x="873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958 w 17"/>
                <a:gd name="T5" fmla="*/ 49 h 17"/>
                <a:gd name="T6" fmla="*/ 4014 w 17"/>
                <a:gd name="T7" fmla="*/ 49 h 17"/>
                <a:gd name="T8" fmla="*/ 6510 w 17"/>
                <a:gd name="T9" fmla="*/ 44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2" name="Freeform 54"/>
            <p:cNvSpPr>
              <a:spLocks/>
            </p:cNvSpPr>
            <p:nvPr/>
          </p:nvSpPr>
          <p:spPr bwMode="auto">
            <a:xfrm>
              <a:off x="877" y="1685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4 h 17"/>
                <a:gd name="T4" fmla="*/ 1612 w 17"/>
                <a:gd name="T5" fmla="*/ 44 h 17"/>
                <a:gd name="T6" fmla="*/ 3262 w 17"/>
                <a:gd name="T7" fmla="*/ 49 h 17"/>
                <a:gd name="T8" fmla="*/ 4898 w 17"/>
                <a:gd name="T9" fmla="*/ 49 h 17"/>
                <a:gd name="T10" fmla="*/ 4898 w 17"/>
                <a:gd name="T11" fmla="*/ 44 h 17"/>
                <a:gd name="T12" fmla="*/ 6510 w 17"/>
                <a:gd name="T13" fmla="*/ 44 h 17"/>
                <a:gd name="T14" fmla="*/ 651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3" name="Freeform 55"/>
            <p:cNvSpPr>
              <a:spLocks/>
            </p:cNvSpPr>
            <p:nvPr/>
          </p:nvSpPr>
          <p:spPr bwMode="auto">
            <a:xfrm>
              <a:off x="748" y="1489"/>
              <a:ext cx="345" cy="197"/>
            </a:xfrm>
            <a:custGeom>
              <a:avLst/>
              <a:gdLst>
                <a:gd name="T0" fmla="*/ 82289 w 187"/>
                <a:gd name="T1" fmla="*/ 600 h 174"/>
                <a:gd name="T2" fmla="*/ 82289 w 187"/>
                <a:gd name="T3" fmla="*/ 600 h 174"/>
                <a:gd name="T4" fmla="*/ 82289 w 187"/>
                <a:gd name="T5" fmla="*/ 594 h 174"/>
                <a:gd name="T6" fmla="*/ 83256 w 187"/>
                <a:gd name="T7" fmla="*/ 594 h 174"/>
                <a:gd name="T8" fmla="*/ 83256 w 187"/>
                <a:gd name="T9" fmla="*/ 594 h 174"/>
                <a:gd name="T10" fmla="*/ 83763 w 187"/>
                <a:gd name="T11" fmla="*/ 593 h 174"/>
                <a:gd name="T12" fmla="*/ 83763 w 187"/>
                <a:gd name="T13" fmla="*/ 593 h 174"/>
                <a:gd name="T14" fmla="*/ 83865 w 187"/>
                <a:gd name="T15" fmla="*/ 593 h 174"/>
                <a:gd name="T16" fmla="*/ 83865 w 187"/>
                <a:gd name="T17" fmla="*/ 589 h 174"/>
                <a:gd name="T18" fmla="*/ 83865 w 187"/>
                <a:gd name="T19" fmla="*/ 589 h 174"/>
                <a:gd name="T20" fmla="*/ 83865 w 187"/>
                <a:gd name="T21" fmla="*/ 584 h 174"/>
                <a:gd name="T22" fmla="*/ 84385 w 187"/>
                <a:gd name="T23" fmla="*/ 584 h 174"/>
                <a:gd name="T24" fmla="*/ 84385 w 187"/>
                <a:gd name="T25" fmla="*/ 580 h 174"/>
                <a:gd name="T26" fmla="*/ 84973 w 187"/>
                <a:gd name="T27" fmla="*/ 575 h 174"/>
                <a:gd name="T28" fmla="*/ 84973 w 187"/>
                <a:gd name="T29" fmla="*/ 575 h 174"/>
                <a:gd name="T30" fmla="*/ 84973 w 187"/>
                <a:gd name="T31" fmla="*/ 20 h 174"/>
                <a:gd name="T32" fmla="*/ 84973 w 187"/>
                <a:gd name="T33" fmla="*/ 18 h 174"/>
                <a:gd name="T34" fmla="*/ 84973 w 187"/>
                <a:gd name="T35" fmla="*/ 18 h 174"/>
                <a:gd name="T36" fmla="*/ 84385 w 187"/>
                <a:gd name="T37" fmla="*/ 18 h 174"/>
                <a:gd name="T38" fmla="*/ 84385 w 187"/>
                <a:gd name="T39" fmla="*/ 3 h 174"/>
                <a:gd name="T40" fmla="*/ 83865 w 187"/>
                <a:gd name="T41" fmla="*/ 3 h 174"/>
                <a:gd name="T42" fmla="*/ 83865 w 187"/>
                <a:gd name="T43" fmla="*/ 2 h 174"/>
                <a:gd name="T44" fmla="*/ 83865 w 187"/>
                <a:gd name="T45" fmla="*/ 1 h 174"/>
                <a:gd name="T46" fmla="*/ 83763 w 187"/>
                <a:gd name="T47" fmla="*/ 1 h 174"/>
                <a:gd name="T48" fmla="*/ 83763 w 187"/>
                <a:gd name="T49" fmla="*/ 1 h 174"/>
                <a:gd name="T50" fmla="*/ 83256 w 187"/>
                <a:gd name="T51" fmla="*/ 1 h 174"/>
                <a:gd name="T52" fmla="*/ 83256 w 187"/>
                <a:gd name="T53" fmla="*/ 0 h 174"/>
                <a:gd name="T54" fmla="*/ 82289 w 187"/>
                <a:gd name="T55" fmla="*/ 0 h 174"/>
                <a:gd name="T56" fmla="*/ 82289 w 187"/>
                <a:gd name="T57" fmla="*/ 0 h 174"/>
                <a:gd name="T58" fmla="*/ 82289 w 187"/>
                <a:gd name="T59" fmla="*/ 0 h 174"/>
                <a:gd name="T60" fmla="*/ 2247 w 187"/>
                <a:gd name="T61" fmla="*/ 0 h 174"/>
                <a:gd name="T62" fmla="*/ 1725 w 187"/>
                <a:gd name="T63" fmla="*/ 0 h 174"/>
                <a:gd name="T64" fmla="*/ 1450 w 187"/>
                <a:gd name="T65" fmla="*/ 0 h 174"/>
                <a:gd name="T66" fmla="*/ 1450 w 187"/>
                <a:gd name="T67" fmla="*/ 0 h 174"/>
                <a:gd name="T68" fmla="*/ 935 w 187"/>
                <a:gd name="T69" fmla="*/ 0 h 174"/>
                <a:gd name="T70" fmla="*/ 935 w 187"/>
                <a:gd name="T71" fmla="*/ 1 h 174"/>
                <a:gd name="T72" fmla="*/ 507 w 187"/>
                <a:gd name="T73" fmla="*/ 1 h 174"/>
                <a:gd name="T74" fmla="*/ 507 w 187"/>
                <a:gd name="T75" fmla="*/ 1 h 174"/>
                <a:gd name="T76" fmla="*/ 507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18 h 174"/>
                <a:gd name="T86" fmla="*/ 0 w 187"/>
                <a:gd name="T87" fmla="*/ 18 h 174"/>
                <a:gd name="T88" fmla="*/ 0 w 187"/>
                <a:gd name="T89" fmla="*/ 20 h 174"/>
                <a:gd name="T90" fmla="*/ 0 w 187"/>
                <a:gd name="T91" fmla="*/ 575 h 174"/>
                <a:gd name="T92" fmla="*/ 0 w 187"/>
                <a:gd name="T93" fmla="*/ 575 h 174"/>
                <a:gd name="T94" fmla="*/ 0 w 187"/>
                <a:gd name="T95" fmla="*/ 580 h 174"/>
                <a:gd name="T96" fmla="*/ 0 w 187"/>
                <a:gd name="T97" fmla="*/ 584 h 174"/>
                <a:gd name="T98" fmla="*/ 0 w 187"/>
                <a:gd name="T99" fmla="*/ 584 h 174"/>
                <a:gd name="T100" fmla="*/ 0 w 187"/>
                <a:gd name="T101" fmla="*/ 589 h 174"/>
                <a:gd name="T102" fmla="*/ 507 w 187"/>
                <a:gd name="T103" fmla="*/ 589 h 174"/>
                <a:gd name="T104" fmla="*/ 507 w 187"/>
                <a:gd name="T105" fmla="*/ 593 h 174"/>
                <a:gd name="T106" fmla="*/ 507 w 187"/>
                <a:gd name="T107" fmla="*/ 593 h 174"/>
                <a:gd name="T108" fmla="*/ 935 w 187"/>
                <a:gd name="T109" fmla="*/ 593 h 174"/>
                <a:gd name="T110" fmla="*/ 935 w 187"/>
                <a:gd name="T111" fmla="*/ 594 h 174"/>
                <a:gd name="T112" fmla="*/ 935 w 187"/>
                <a:gd name="T113" fmla="*/ 594 h 174"/>
                <a:gd name="T114" fmla="*/ 1450 w 187"/>
                <a:gd name="T115" fmla="*/ 594 h 174"/>
                <a:gd name="T116" fmla="*/ 1450 w 187"/>
                <a:gd name="T117" fmla="*/ 594 h 174"/>
                <a:gd name="T118" fmla="*/ 1725 w 187"/>
                <a:gd name="T119" fmla="*/ 600 h 174"/>
                <a:gd name="T120" fmla="*/ 2247 w 187"/>
                <a:gd name="T121" fmla="*/ 600 h 174"/>
                <a:gd name="T122" fmla="*/ 82289 w 187"/>
                <a:gd name="T123" fmla="*/ 600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4" name="Freeform 56"/>
            <p:cNvSpPr>
              <a:spLocks/>
            </p:cNvSpPr>
            <p:nvPr/>
          </p:nvSpPr>
          <p:spPr bwMode="auto">
            <a:xfrm>
              <a:off x="748" y="1492"/>
              <a:ext cx="343" cy="194"/>
            </a:xfrm>
            <a:custGeom>
              <a:avLst/>
              <a:gdLst>
                <a:gd name="T0" fmla="*/ 84133 w 186"/>
                <a:gd name="T1" fmla="*/ 549 h 172"/>
                <a:gd name="T2" fmla="*/ 84133 w 186"/>
                <a:gd name="T3" fmla="*/ 553 h 172"/>
                <a:gd name="T4" fmla="*/ 84133 w 186"/>
                <a:gd name="T5" fmla="*/ 557 h 172"/>
                <a:gd name="T6" fmla="*/ 83626 w 186"/>
                <a:gd name="T7" fmla="*/ 557 h 172"/>
                <a:gd name="T8" fmla="*/ 83626 w 186"/>
                <a:gd name="T9" fmla="*/ 558 h 172"/>
                <a:gd name="T10" fmla="*/ 83024 w 186"/>
                <a:gd name="T11" fmla="*/ 561 h 172"/>
                <a:gd name="T12" fmla="*/ 83024 w 186"/>
                <a:gd name="T13" fmla="*/ 561 h 172"/>
                <a:gd name="T14" fmla="*/ 82892 w 186"/>
                <a:gd name="T15" fmla="*/ 568 h 172"/>
                <a:gd name="T16" fmla="*/ 82892 w 186"/>
                <a:gd name="T17" fmla="*/ 568 h 172"/>
                <a:gd name="T18" fmla="*/ 82385 w 186"/>
                <a:gd name="T19" fmla="*/ 568 h 172"/>
                <a:gd name="T20" fmla="*/ 82385 w 186"/>
                <a:gd name="T21" fmla="*/ 570 h 172"/>
                <a:gd name="T22" fmla="*/ 81865 w 186"/>
                <a:gd name="T23" fmla="*/ 570 h 172"/>
                <a:gd name="T24" fmla="*/ 81450 w 186"/>
                <a:gd name="T25" fmla="*/ 570 h 172"/>
                <a:gd name="T26" fmla="*/ 1724 w 186"/>
                <a:gd name="T27" fmla="*/ 570 h 172"/>
                <a:gd name="T28" fmla="*/ 1449 w 186"/>
                <a:gd name="T29" fmla="*/ 570 h 172"/>
                <a:gd name="T30" fmla="*/ 1449 w 186"/>
                <a:gd name="T31" fmla="*/ 570 h 172"/>
                <a:gd name="T32" fmla="*/ 1449 w 186"/>
                <a:gd name="T33" fmla="*/ 568 h 172"/>
                <a:gd name="T34" fmla="*/ 935 w 186"/>
                <a:gd name="T35" fmla="*/ 568 h 172"/>
                <a:gd name="T36" fmla="*/ 935 w 186"/>
                <a:gd name="T37" fmla="*/ 568 h 172"/>
                <a:gd name="T38" fmla="*/ 507 w 186"/>
                <a:gd name="T39" fmla="*/ 561 h 172"/>
                <a:gd name="T40" fmla="*/ 507 w 186"/>
                <a:gd name="T41" fmla="*/ 561 h 172"/>
                <a:gd name="T42" fmla="*/ 0 w 186"/>
                <a:gd name="T43" fmla="*/ 561 h 172"/>
                <a:gd name="T44" fmla="*/ 0 w 186"/>
                <a:gd name="T45" fmla="*/ 558 h 172"/>
                <a:gd name="T46" fmla="*/ 0 w 186"/>
                <a:gd name="T47" fmla="*/ 557 h 172"/>
                <a:gd name="T48" fmla="*/ 0 w 186"/>
                <a:gd name="T49" fmla="*/ 557 h 172"/>
                <a:gd name="T50" fmla="*/ 0 w 186"/>
                <a:gd name="T51" fmla="*/ 553 h 172"/>
                <a:gd name="T52" fmla="*/ 0 w 186"/>
                <a:gd name="T53" fmla="*/ 549 h 172"/>
                <a:gd name="T54" fmla="*/ 0 w 186"/>
                <a:gd name="T55" fmla="*/ 18 h 172"/>
                <a:gd name="T56" fmla="*/ 0 w 186"/>
                <a:gd name="T57" fmla="*/ 16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507 w 186"/>
                <a:gd name="T67" fmla="*/ 1 h 172"/>
                <a:gd name="T68" fmla="*/ 507 w 186"/>
                <a:gd name="T69" fmla="*/ 1 h 172"/>
                <a:gd name="T70" fmla="*/ 935 w 186"/>
                <a:gd name="T71" fmla="*/ 1 h 172"/>
                <a:gd name="T72" fmla="*/ 935 w 186"/>
                <a:gd name="T73" fmla="*/ 0 h 172"/>
                <a:gd name="T74" fmla="*/ 935 w 186"/>
                <a:gd name="T75" fmla="*/ 0 h 172"/>
                <a:gd name="T76" fmla="*/ 1449 w 186"/>
                <a:gd name="T77" fmla="*/ 0 h 172"/>
                <a:gd name="T78" fmla="*/ 1449 w 186"/>
                <a:gd name="T79" fmla="*/ 0 h 172"/>
                <a:gd name="T80" fmla="*/ 1724 w 186"/>
                <a:gd name="T81" fmla="*/ 0 h 172"/>
                <a:gd name="T82" fmla="*/ 81450 w 186"/>
                <a:gd name="T83" fmla="*/ 0 h 172"/>
                <a:gd name="T84" fmla="*/ 81865 w 186"/>
                <a:gd name="T85" fmla="*/ 0 h 172"/>
                <a:gd name="T86" fmla="*/ 82385 w 186"/>
                <a:gd name="T87" fmla="*/ 0 h 172"/>
                <a:gd name="T88" fmla="*/ 82385 w 186"/>
                <a:gd name="T89" fmla="*/ 0 h 172"/>
                <a:gd name="T90" fmla="*/ 82892 w 186"/>
                <a:gd name="T91" fmla="*/ 0 h 172"/>
                <a:gd name="T92" fmla="*/ 82892 w 186"/>
                <a:gd name="T93" fmla="*/ 1 h 172"/>
                <a:gd name="T94" fmla="*/ 83024 w 186"/>
                <a:gd name="T95" fmla="*/ 1 h 172"/>
                <a:gd name="T96" fmla="*/ 83024 w 186"/>
                <a:gd name="T97" fmla="*/ 1 h 172"/>
                <a:gd name="T98" fmla="*/ 83024 w 186"/>
                <a:gd name="T99" fmla="*/ 2 h 172"/>
                <a:gd name="T100" fmla="*/ 83626 w 186"/>
                <a:gd name="T101" fmla="*/ 2 h 172"/>
                <a:gd name="T102" fmla="*/ 83626 w 186"/>
                <a:gd name="T103" fmla="*/ 3 h 172"/>
                <a:gd name="T104" fmla="*/ 84133 w 186"/>
                <a:gd name="T105" fmla="*/ 3 h 172"/>
                <a:gd name="T106" fmla="*/ 84133 w 186"/>
                <a:gd name="T107" fmla="*/ 16 h 172"/>
                <a:gd name="T108" fmla="*/ 84133 w 186"/>
                <a:gd name="T109" fmla="*/ 18 h 172"/>
                <a:gd name="T110" fmla="*/ 84133 w 186"/>
                <a:gd name="T111" fmla="*/ 549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5" name="Freeform 57"/>
            <p:cNvSpPr>
              <a:spLocks/>
            </p:cNvSpPr>
            <p:nvPr/>
          </p:nvSpPr>
          <p:spPr bwMode="auto">
            <a:xfrm>
              <a:off x="752" y="1492"/>
              <a:ext cx="334" cy="193"/>
            </a:xfrm>
            <a:custGeom>
              <a:avLst/>
              <a:gdLst>
                <a:gd name="T0" fmla="*/ 82395 w 181"/>
                <a:gd name="T1" fmla="*/ 3 h 171"/>
                <a:gd name="T2" fmla="*/ 82395 w 181"/>
                <a:gd name="T3" fmla="*/ 3 h 171"/>
                <a:gd name="T4" fmla="*/ 82395 w 181"/>
                <a:gd name="T5" fmla="*/ 2 h 171"/>
                <a:gd name="T6" fmla="*/ 81887 w 181"/>
                <a:gd name="T7" fmla="*/ 2 h 171"/>
                <a:gd name="T8" fmla="*/ 81887 w 181"/>
                <a:gd name="T9" fmla="*/ 1 h 171"/>
                <a:gd name="T10" fmla="*/ 81284 w 181"/>
                <a:gd name="T11" fmla="*/ 1 h 171"/>
                <a:gd name="T12" fmla="*/ 81284 w 181"/>
                <a:gd name="T13" fmla="*/ 0 h 171"/>
                <a:gd name="T14" fmla="*/ 81094 w 181"/>
                <a:gd name="T15" fmla="*/ 0 h 171"/>
                <a:gd name="T16" fmla="*/ 81094 w 181"/>
                <a:gd name="T17" fmla="*/ 0 h 171"/>
                <a:gd name="T18" fmla="*/ 81094 w 181"/>
                <a:gd name="T19" fmla="*/ 0 h 171"/>
                <a:gd name="T20" fmla="*/ 80667 w 181"/>
                <a:gd name="T21" fmla="*/ 0 h 171"/>
                <a:gd name="T22" fmla="*/ 80667 w 181"/>
                <a:gd name="T23" fmla="*/ 0 h 171"/>
                <a:gd name="T24" fmla="*/ 1450 w 181"/>
                <a:gd name="T25" fmla="*/ 0 h 171"/>
                <a:gd name="T26" fmla="*/ 1450 w 181"/>
                <a:gd name="T27" fmla="*/ 0 h 171"/>
                <a:gd name="T28" fmla="*/ 936 w 181"/>
                <a:gd name="T29" fmla="*/ 0 h 171"/>
                <a:gd name="T30" fmla="*/ 936 w 181"/>
                <a:gd name="T31" fmla="*/ 0 h 171"/>
                <a:gd name="T32" fmla="*/ 507 w 181"/>
                <a:gd name="T33" fmla="*/ 0 h 171"/>
                <a:gd name="T34" fmla="*/ 507 w 181"/>
                <a:gd name="T35" fmla="*/ 0 h 171"/>
                <a:gd name="T36" fmla="*/ 507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556 h 171"/>
                <a:gd name="T50" fmla="*/ 0 w 181"/>
                <a:gd name="T51" fmla="*/ 556 h 171"/>
                <a:gd name="T52" fmla="*/ 0 w 181"/>
                <a:gd name="T53" fmla="*/ 558 h 171"/>
                <a:gd name="T54" fmla="*/ 0 w 181"/>
                <a:gd name="T55" fmla="*/ 565 h 171"/>
                <a:gd name="T56" fmla="*/ 0 w 181"/>
                <a:gd name="T57" fmla="*/ 565 h 171"/>
                <a:gd name="T58" fmla="*/ 507 w 181"/>
                <a:gd name="T59" fmla="*/ 565 h 171"/>
                <a:gd name="T60" fmla="*/ 507 w 181"/>
                <a:gd name="T61" fmla="*/ 568 h 171"/>
                <a:gd name="T62" fmla="*/ 936 w 181"/>
                <a:gd name="T63" fmla="*/ 568 h 171"/>
                <a:gd name="T64" fmla="*/ 936 w 181"/>
                <a:gd name="T65" fmla="*/ 568 h 171"/>
                <a:gd name="T66" fmla="*/ 1450 w 181"/>
                <a:gd name="T67" fmla="*/ 572 h 171"/>
                <a:gd name="T68" fmla="*/ 1450 w 181"/>
                <a:gd name="T69" fmla="*/ 572 h 171"/>
                <a:gd name="T70" fmla="*/ 80667 w 181"/>
                <a:gd name="T71" fmla="*/ 572 h 171"/>
                <a:gd name="T72" fmla="*/ 80667 w 181"/>
                <a:gd name="T73" fmla="*/ 568 h 171"/>
                <a:gd name="T74" fmla="*/ 81094 w 181"/>
                <a:gd name="T75" fmla="*/ 568 h 171"/>
                <a:gd name="T76" fmla="*/ 81094 w 181"/>
                <a:gd name="T77" fmla="*/ 568 h 171"/>
                <a:gd name="T78" fmla="*/ 81284 w 181"/>
                <a:gd name="T79" fmla="*/ 568 h 171"/>
                <a:gd name="T80" fmla="*/ 81284 w 181"/>
                <a:gd name="T81" fmla="*/ 565 h 171"/>
                <a:gd name="T82" fmla="*/ 81284 w 181"/>
                <a:gd name="T83" fmla="*/ 565 h 171"/>
                <a:gd name="T84" fmla="*/ 81887 w 181"/>
                <a:gd name="T85" fmla="*/ 565 h 171"/>
                <a:gd name="T86" fmla="*/ 81887 w 181"/>
                <a:gd name="T87" fmla="*/ 558 h 171"/>
                <a:gd name="T88" fmla="*/ 82395 w 181"/>
                <a:gd name="T89" fmla="*/ 556 h 171"/>
                <a:gd name="T90" fmla="*/ 82395 w 181"/>
                <a:gd name="T91" fmla="*/ 556 h 171"/>
                <a:gd name="T92" fmla="*/ 82395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6" name="Freeform 58"/>
            <p:cNvSpPr>
              <a:spLocks/>
            </p:cNvSpPr>
            <p:nvPr/>
          </p:nvSpPr>
          <p:spPr bwMode="auto">
            <a:xfrm>
              <a:off x="753" y="1493"/>
              <a:ext cx="333" cy="189"/>
            </a:xfrm>
            <a:custGeom>
              <a:avLst/>
              <a:gdLst>
                <a:gd name="T0" fmla="*/ 83951 w 180"/>
                <a:gd name="T1" fmla="*/ 529 h 168"/>
                <a:gd name="T2" fmla="*/ 83951 w 180"/>
                <a:gd name="T3" fmla="*/ 534 h 168"/>
                <a:gd name="T4" fmla="*/ 83577 w 180"/>
                <a:gd name="T5" fmla="*/ 535 h 168"/>
                <a:gd name="T6" fmla="*/ 83577 w 180"/>
                <a:gd name="T7" fmla="*/ 535 h 168"/>
                <a:gd name="T8" fmla="*/ 82989 w 180"/>
                <a:gd name="T9" fmla="*/ 537 h 168"/>
                <a:gd name="T10" fmla="*/ 82989 w 180"/>
                <a:gd name="T11" fmla="*/ 537 h 168"/>
                <a:gd name="T12" fmla="*/ 82780 w 180"/>
                <a:gd name="T13" fmla="*/ 540 h 168"/>
                <a:gd name="T14" fmla="*/ 82780 w 180"/>
                <a:gd name="T15" fmla="*/ 540 h 168"/>
                <a:gd name="T16" fmla="*/ 951 w 180"/>
                <a:gd name="T17" fmla="*/ 540 h 168"/>
                <a:gd name="T18" fmla="*/ 951 w 180"/>
                <a:gd name="T19" fmla="*/ 540 h 168"/>
                <a:gd name="T20" fmla="*/ 514 w 180"/>
                <a:gd name="T21" fmla="*/ 540 h 168"/>
                <a:gd name="T22" fmla="*/ 514 w 180"/>
                <a:gd name="T23" fmla="*/ 537 h 168"/>
                <a:gd name="T24" fmla="*/ 514 w 180"/>
                <a:gd name="T25" fmla="*/ 537 h 168"/>
                <a:gd name="T26" fmla="*/ 0 w 180"/>
                <a:gd name="T27" fmla="*/ 537 h 168"/>
                <a:gd name="T28" fmla="*/ 0 w 180"/>
                <a:gd name="T29" fmla="*/ 535 h 168"/>
                <a:gd name="T30" fmla="*/ 0 w 180"/>
                <a:gd name="T31" fmla="*/ 535 h 168"/>
                <a:gd name="T32" fmla="*/ 0 w 180"/>
                <a:gd name="T33" fmla="*/ 535 h 168"/>
                <a:gd name="T34" fmla="*/ 0 w 180"/>
                <a:gd name="T35" fmla="*/ 534 h 168"/>
                <a:gd name="T36" fmla="*/ 0 w 180"/>
                <a:gd name="T37" fmla="*/ 529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514 w 180"/>
                <a:gd name="T49" fmla="*/ 0 h 168"/>
                <a:gd name="T50" fmla="*/ 514 w 180"/>
                <a:gd name="T51" fmla="*/ 0 h 168"/>
                <a:gd name="T52" fmla="*/ 951 w 180"/>
                <a:gd name="T53" fmla="*/ 0 h 168"/>
                <a:gd name="T54" fmla="*/ 951 w 180"/>
                <a:gd name="T55" fmla="*/ 0 h 168"/>
                <a:gd name="T56" fmla="*/ 82780 w 180"/>
                <a:gd name="T57" fmla="*/ 0 h 168"/>
                <a:gd name="T58" fmla="*/ 82780 w 180"/>
                <a:gd name="T59" fmla="*/ 0 h 168"/>
                <a:gd name="T60" fmla="*/ 82780 w 180"/>
                <a:gd name="T61" fmla="*/ 0 h 168"/>
                <a:gd name="T62" fmla="*/ 82989 w 180"/>
                <a:gd name="T63" fmla="*/ 0 h 168"/>
                <a:gd name="T64" fmla="*/ 82989 w 180"/>
                <a:gd name="T65" fmla="*/ 0 h 168"/>
                <a:gd name="T66" fmla="*/ 82989 w 180"/>
                <a:gd name="T67" fmla="*/ 1 h 168"/>
                <a:gd name="T68" fmla="*/ 83577 w 180"/>
                <a:gd name="T69" fmla="*/ 1 h 168"/>
                <a:gd name="T70" fmla="*/ 83577 w 180"/>
                <a:gd name="T71" fmla="*/ 1 h 168"/>
                <a:gd name="T72" fmla="*/ 83951 w 180"/>
                <a:gd name="T73" fmla="*/ 2 h 168"/>
                <a:gd name="T74" fmla="*/ 83951 w 180"/>
                <a:gd name="T75" fmla="*/ 3 h 168"/>
                <a:gd name="T76" fmla="*/ 83951 w 180"/>
                <a:gd name="T77" fmla="*/ 529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7" name="Freeform 59"/>
            <p:cNvSpPr>
              <a:spLocks/>
            </p:cNvSpPr>
            <p:nvPr/>
          </p:nvSpPr>
          <p:spPr bwMode="auto">
            <a:xfrm>
              <a:off x="788" y="1517"/>
              <a:ext cx="262" cy="140"/>
            </a:xfrm>
            <a:custGeom>
              <a:avLst/>
              <a:gdLst>
                <a:gd name="T0" fmla="*/ 0 w 142"/>
                <a:gd name="T1" fmla="*/ 1 h 124"/>
                <a:gd name="T2" fmla="*/ 507 w 142"/>
                <a:gd name="T3" fmla="*/ 1 h 124"/>
                <a:gd name="T4" fmla="*/ 507 w 142"/>
                <a:gd name="T5" fmla="*/ 1 h 124"/>
                <a:gd name="T6" fmla="*/ 935 w 142"/>
                <a:gd name="T7" fmla="*/ 0 h 124"/>
                <a:gd name="T8" fmla="*/ 935 w 142"/>
                <a:gd name="T9" fmla="*/ 0 h 124"/>
                <a:gd name="T10" fmla="*/ 1450 w 142"/>
                <a:gd name="T11" fmla="*/ 0 h 124"/>
                <a:gd name="T12" fmla="*/ 1450 w 142"/>
                <a:gd name="T13" fmla="*/ 0 h 124"/>
                <a:gd name="T14" fmla="*/ 1725 w 142"/>
                <a:gd name="T15" fmla="*/ 0 h 124"/>
                <a:gd name="T16" fmla="*/ 61668 w 142"/>
                <a:gd name="T17" fmla="*/ 0 h 124"/>
                <a:gd name="T18" fmla="*/ 62175 w 142"/>
                <a:gd name="T19" fmla="*/ 0 h 124"/>
                <a:gd name="T20" fmla="*/ 62731 w 142"/>
                <a:gd name="T21" fmla="*/ 0 h 124"/>
                <a:gd name="T22" fmla="*/ 62731 w 142"/>
                <a:gd name="T23" fmla="*/ 0 h 124"/>
                <a:gd name="T24" fmla="*/ 63125 w 142"/>
                <a:gd name="T25" fmla="*/ 0 h 124"/>
                <a:gd name="T26" fmla="*/ 63125 w 142"/>
                <a:gd name="T27" fmla="*/ 1 h 124"/>
                <a:gd name="T28" fmla="*/ 63402 w 142"/>
                <a:gd name="T29" fmla="*/ 1 h 124"/>
                <a:gd name="T30" fmla="*/ 63402 w 142"/>
                <a:gd name="T31" fmla="*/ 1 h 124"/>
                <a:gd name="T32" fmla="*/ 63915 w 142"/>
                <a:gd name="T33" fmla="*/ 2 h 124"/>
                <a:gd name="T34" fmla="*/ 63915 w 142"/>
                <a:gd name="T35" fmla="*/ 3 h 124"/>
                <a:gd name="T36" fmla="*/ 64522 w 142"/>
                <a:gd name="T37" fmla="*/ 3 h 124"/>
                <a:gd name="T38" fmla="*/ 64522 w 142"/>
                <a:gd name="T39" fmla="*/ 16 h 124"/>
                <a:gd name="T40" fmla="*/ 64522 w 142"/>
                <a:gd name="T41" fmla="*/ 18 h 124"/>
                <a:gd name="T42" fmla="*/ 64522 w 142"/>
                <a:gd name="T43" fmla="*/ 394 h 124"/>
                <a:gd name="T44" fmla="*/ 64522 w 142"/>
                <a:gd name="T45" fmla="*/ 399 h 124"/>
                <a:gd name="T46" fmla="*/ 63915 w 142"/>
                <a:gd name="T47" fmla="*/ 399 h 124"/>
                <a:gd name="T48" fmla="*/ 63915 w 142"/>
                <a:gd name="T49" fmla="*/ 402 h 124"/>
                <a:gd name="T50" fmla="*/ 63402 w 142"/>
                <a:gd name="T51" fmla="*/ 412 h 124"/>
                <a:gd name="T52" fmla="*/ 63402 w 142"/>
                <a:gd name="T53" fmla="*/ 412 h 124"/>
                <a:gd name="T54" fmla="*/ 63125 w 142"/>
                <a:gd name="T55" fmla="*/ 413 h 124"/>
                <a:gd name="T56" fmla="*/ 63125 w 142"/>
                <a:gd name="T57" fmla="*/ 413 h 124"/>
                <a:gd name="T58" fmla="*/ 62731 w 142"/>
                <a:gd name="T59" fmla="*/ 413 h 124"/>
                <a:gd name="T60" fmla="*/ 62731 w 142"/>
                <a:gd name="T61" fmla="*/ 414 h 124"/>
                <a:gd name="T62" fmla="*/ 62175 w 142"/>
                <a:gd name="T63" fmla="*/ 414 h 124"/>
                <a:gd name="T64" fmla="*/ 61668 w 142"/>
                <a:gd name="T65" fmla="*/ 414 h 124"/>
                <a:gd name="T66" fmla="*/ 1725 w 142"/>
                <a:gd name="T67" fmla="*/ 414 h 124"/>
                <a:gd name="T68" fmla="*/ 1450 w 142"/>
                <a:gd name="T69" fmla="*/ 414 h 124"/>
                <a:gd name="T70" fmla="*/ 1450 w 142"/>
                <a:gd name="T71" fmla="*/ 414 h 124"/>
                <a:gd name="T72" fmla="*/ 935 w 142"/>
                <a:gd name="T73" fmla="*/ 413 h 124"/>
                <a:gd name="T74" fmla="*/ 935 w 142"/>
                <a:gd name="T75" fmla="*/ 413 h 124"/>
                <a:gd name="T76" fmla="*/ 507 w 142"/>
                <a:gd name="T77" fmla="*/ 413 h 124"/>
                <a:gd name="T78" fmla="*/ 507 w 142"/>
                <a:gd name="T79" fmla="*/ 412 h 124"/>
                <a:gd name="T80" fmla="*/ 0 w 142"/>
                <a:gd name="T81" fmla="*/ 412 h 124"/>
                <a:gd name="T82" fmla="*/ 0 w 142"/>
                <a:gd name="T83" fmla="*/ 402 h 124"/>
                <a:gd name="T84" fmla="*/ 0 w 142"/>
                <a:gd name="T85" fmla="*/ 399 h 124"/>
                <a:gd name="T86" fmla="*/ 0 w 142"/>
                <a:gd name="T87" fmla="*/ 399 h 124"/>
                <a:gd name="T88" fmla="*/ 0 w 142"/>
                <a:gd name="T89" fmla="*/ 394 h 124"/>
                <a:gd name="T90" fmla="*/ 0 w 142"/>
                <a:gd name="T91" fmla="*/ 18 h 124"/>
                <a:gd name="T92" fmla="*/ 0 w 142"/>
                <a:gd name="T93" fmla="*/ 16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8" name="Freeform 60"/>
            <p:cNvSpPr>
              <a:spLocks/>
            </p:cNvSpPr>
            <p:nvPr/>
          </p:nvSpPr>
          <p:spPr bwMode="auto">
            <a:xfrm>
              <a:off x="779" y="1511"/>
              <a:ext cx="282" cy="19"/>
            </a:xfrm>
            <a:custGeom>
              <a:avLst/>
              <a:gdLst>
                <a:gd name="T0" fmla="*/ 68725 w 153"/>
                <a:gd name="T1" fmla="*/ 4 h 17"/>
                <a:gd name="T2" fmla="*/ 68218 w 153"/>
                <a:gd name="T3" fmla="*/ 3 h 17"/>
                <a:gd name="T4" fmla="*/ 68218 w 153"/>
                <a:gd name="T5" fmla="*/ 2 h 17"/>
                <a:gd name="T6" fmla="*/ 67794 w 153"/>
                <a:gd name="T7" fmla="*/ 2 h 17"/>
                <a:gd name="T8" fmla="*/ 67794 w 153"/>
                <a:gd name="T9" fmla="*/ 2 h 17"/>
                <a:gd name="T10" fmla="*/ 67794 w 153"/>
                <a:gd name="T11" fmla="*/ 1 h 17"/>
                <a:gd name="T12" fmla="*/ 67468 w 153"/>
                <a:gd name="T13" fmla="*/ 1 h 17"/>
                <a:gd name="T14" fmla="*/ 67468 w 153"/>
                <a:gd name="T15" fmla="*/ 1 h 17"/>
                <a:gd name="T16" fmla="*/ 67002 w 153"/>
                <a:gd name="T17" fmla="*/ 0 h 17"/>
                <a:gd name="T18" fmla="*/ 67002 w 153"/>
                <a:gd name="T19" fmla="*/ 0 h 17"/>
                <a:gd name="T20" fmla="*/ 66497 w 153"/>
                <a:gd name="T21" fmla="*/ 0 h 17"/>
                <a:gd name="T22" fmla="*/ 66071 w 153"/>
                <a:gd name="T23" fmla="*/ 0 h 17"/>
                <a:gd name="T24" fmla="*/ 1439 w 153"/>
                <a:gd name="T25" fmla="*/ 0 h 17"/>
                <a:gd name="T26" fmla="*/ 1439 w 153"/>
                <a:gd name="T27" fmla="*/ 0 h 17"/>
                <a:gd name="T28" fmla="*/ 934 w 153"/>
                <a:gd name="T29" fmla="*/ 0 h 17"/>
                <a:gd name="T30" fmla="*/ 507 w 153"/>
                <a:gd name="T31" fmla="*/ 1 h 17"/>
                <a:gd name="T32" fmla="*/ 507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2652 w 153"/>
                <a:gd name="T41" fmla="*/ 49 h 17"/>
                <a:gd name="T42" fmla="*/ 3172 w 153"/>
                <a:gd name="T43" fmla="*/ 44 h 17"/>
                <a:gd name="T44" fmla="*/ 3172 w 153"/>
                <a:gd name="T45" fmla="*/ 44 h 17"/>
                <a:gd name="T46" fmla="*/ 3764 w 153"/>
                <a:gd name="T47" fmla="*/ 40 h 17"/>
                <a:gd name="T48" fmla="*/ 3764 w 153"/>
                <a:gd name="T49" fmla="*/ 40 h 17"/>
                <a:gd name="T50" fmla="*/ 3764 w 153"/>
                <a:gd name="T51" fmla="*/ 36 h 17"/>
                <a:gd name="T52" fmla="*/ 4130 w 153"/>
                <a:gd name="T53" fmla="*/ 36 h 17"/>
                <a:gd name="T54" fmla="*/ 4383 w 153"/>
                <a:gd name="T55" fmla="*/ 36 h 17"/>
                <a:gd name="T56" fmla="*/ 63371 w 153"/>
                <a:gd name="T57" fmla="*/ 36 h 17"/>
                <a:gd name="T58" fmla="*/ 63798 w 153"/>
                <a:gd name="T59" fmla="*/ 36 h 17"/>
                <a:gd name="T60" fmla="*/ 64305 w 153"/>
                <a:gd name="T61" fmla="*/ 36 h 17"/>
                <a:gd name="T62" fmla="*/ 64305 w 153"/>
                <a:gd name="T63" fmla="*/ 40 h 17"/>
                <a:gd name="T64" fmla="*/ 64882 w 153"/>
                <a:gd name="T65" fmla="*/ 40 h 17"/>
                <a:gd name="T66" fmla="*/ 64882 w 153"/>
                <a:gd name="T67" fmla="*/ 44 h 17"/>
                <a:gd name="T68" fmla="*/ 64882 w 153"/>
                <a:gd name="T69" fmla="*/ 44 h 17"/>
                <a:gd name="T70" fmla="*/ 64963 w 153"/>
                <a:gd name="T71" fmla="*/ 44 h 17"/>
                <a:gd name="T72" fmla="*/ 68725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9" name="Freeform 61"/>
            <p:cNvSpPr>
              <a:spLocks/>
            </p:cNvSpPr>
            <p:nvPr/>
          </p:nvSpPr>
          <p:spPr bwMode="auto">
            <a:xfrm>
              <a:off x="775" y="1513"/>
              <a:ext cx="32" cy="151"/>
            </a:xfrm>
            <a:custGeom>
              <a:avLst/>
              <a:gdLst>
                <a:gd name="T0" fmla="*/ 1254 w 17"/>
                <a:gd name="T1" fmla="*/ 0 h 135"/>
                <a:gd name="T2" fmla="*/ 666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397 h 135"/>
                <a:gd name="T16" fmla="*/ 0 w 17"/>
                <a:gd name="T17" fmla="*/ 397 h 135"/>
                <a:gd name="T18" fmla="*/ 0 w 17"/>
                <a:gd name="T19" fmla="*/ 400 h 135"/>
                <a:gd name="T20" fmla="*/ 0 w 17"/>
                <a:gd name="T21" fmla="*/ 409 h 135"/>
                <a:gd name="T22" fmla="*/ 0 w 17"/>
                <a:gd name="T23" fmla="*/ 409 h 135"/>
                <a:gd name="T24" fmla="*/ 666 w 17"/>
                <a:gd name="T25" fmla="*/ 410 h 135"/>
                <a:gd name="T26" fmla="*/ 1254 w 17"/>
                <a:gd name="T27" fmla="*/ 410 h 135"/>
                <a:gd name="T28" fmla="*/ 1254 w 17"/>
                <a:gd name="T29" fmla="*/ 412 h 135"/>
                <a:gd name="T30" fmla="*/ 1768 w 17"/>
                <a:gd name="T31" fmla="*/ 412 h 135"/>
                <a:gd name="T32" fmla="*/ 8811 w 17"/>
                <a:gd name="T33" fmla="*/ 390 h 135"/>
                <a:gd name="T34" fmla="*/ 8361 w 17"/>
                <a:gd name="T35" fmla="*/ 387 h 135"/>
                <a:gd name="T36" fmla="*/ 8361 w 17"/>
                <a:gd name="T37" fmla="*/ 387 h 135"/>
                <a:gd name="T38" fmla="*/ 7710 w 17"/>
                <a:gd name="T39" fmla="*/ 387 h 135"/>
                <a:gd name="T40" fmla="*/ 7710 w 17"/>
                <a:gd name="T41" fmla="*/ 386 h 135"/>
                <a:gd name="T42" fmla="*/ 7115 w 17"/>
                <a:gd name="T43" fmla="*/ 380 h 135"/>
                <a:gd name="T44" fmla="*/ 7115 w 17"/>
                <a:gd name="T45" fmla="*/ 380 h 135"/>
                <a:gd name="T46" fmla="*/ 7115 w 17"/>
                <a:gd name="T47" fmla="*/ 29 h 135"/>
                <a:gd name="T48" fmla="*/ 7115 w 17"/>
                <a:gd name="T49" fmla="*/ 26 h 135"/>
                <a:gd name="T50" fmla="*/ 7115 w 17"/>
                <a:gd name="T51" fmla="*/ 23 h 135"/>
                <a:gd name="T52" fmla="*/ 7710 w 17"/>
                <a:gd name="T53" fmla="*/ 23 h 135"/>
                <a:gd name="T54" fmla="*/ 8361 w 17"/>
                <a:gd name="T55" fmla="*/ 21 h 135"/>
                <a:gd name="T56" fmla="*/ 8361 w 17"/>
                <a:gd name="T57" fmla="*/ 19 h 135"/>
                <a:gd name="T58" fmla="*/ 1254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0" name="Freeform 62"/>
            <p:cNvSpPr>
              <a:spLocks/>
            </p:cNvSpPr>
            <p:nvPr/>
          </p:nvSpPr>
          <p:spPr bwMode="auto">
            <a:xfrm>
              <a:off x="779" y="1514"/>
              <a:ext cx="286" cy="153"/>
            </a:xfrm>
            <a:custGeom>
              <a:avLst/>
              <a:gdLst>
                <a:gd name="T0" fmla="*/ 0 w 155"/>
                <a:gd name="T1" fmla="*/ 434 h 136"/>
                <a:gd name="T2" fmla="*/ 0 w 155"/>
                <a:gd name="T3" fmla="*/ 435 h 136"/>
                <a:gd name="T4" fmla="*/ 0 w 155"/>
                <a:gd name="T5" fmla="*/ 435 h 136"/>
                <a:gd name="T6" fmla="*/ 507 w 155"/>
                <a:gd name="T7" fmla="*/ 435 h 136"/>
                <a:gd name="T8" fmla="*/ 507 w 155"/>
                <a:gd name="T9" fmla="*/ 435 h 136"/>
                <a:gd name="T10" fmla="*/ 935 w 155"/>
                <a:gd name="T11" fmla="*/ 436 h 136"/>
                <a:gd name="T12" fmla="*/ 935 w 155"/>
                <a:gd name="T13" fmla="*/ 436 h 136"/>
                <a:gd name="T14" fmla="*/ 1450 w 155"/>
                <a:gd name="T15" fmla="*/ 436 h 136"/>
                <a:gd name="T16" fmla="*/ 67714 w 155"/>
                <a:gd name="T17" fmla="*/ 436 h 136"/>
                <a:gd name="T18" fmla="*/ 68681 w 155"/>
                <a:gd name="T19" fmla="*/ 435 h 136"/>
                <a:gd name="T20" fmla="*/ 69192 w 155"/>
                <a:gd name="T21" fmla="*/ 435 h 136"/>
                <a:gd name="T22" fmla="*/ 69192 w 155"/>
                <a:gd name="T23" fmla="*/ 434 h 136"/>
                <a:gd name="T24" fmla="*/ 69441 w 155"/>
                <a:gd name="T25" fmla="*/ 434 h 136"/>
                <a:gd name="T26" fmla="*/ 69441 w 155"/>
                <a:gd name="T27" fmla="*/ 434 h 136"/>
                <a:gd name="T28" fmla="*/ 69849 w 155"/>
                <a:gd name="T29" fmla="*/ 433 h 136"/>
                <a:gd name="T30" fmla="*/ 69849 w 155"/>
                <a:gd name="T31" fmla="*/ 423 h 136"/>
                <a:gd name="T32" fmla="*/ 70411 w 155"/>
                <a:gd name="T33" fmla="*/ 423 h 136"/>
                <a:gd name="T34" fmla="*/ 70411 w 155"/>
                <a:gd name="T35" fmla="*/ 418 h 136"/>
                <a:gd name="T36" fmla="*/ 70411 w 155"/>
                <a:gd name="T37" fmla="*/ 418 h 136"/>
                <a:gd name="T38" fmla="*/ 70411 w 155"/>
                <a:gd name="T39" fmla="*/ 3 h 136"/>
                <a:gd name="T40" fmla="*/ 70411 w 155"/>
                <a:gd name="T41" fmla="*/ 2 h 136"/>
                <a:gd name="T42" fmla="*/ 70411 w 155"/>
                <a:gd name="T43" fmla="*/ 1 h 136"/>
                <a:gd name="T44" fmla="*/ 70411 w 155"/>
                <a:gd name="T45" fmla="*/ 1 h 136"/>
                <a:gd name="T46" fmla="*/ 69849 w 155"/>
                <a:gd name="T47" fmla="*/ 1 h 136"/>
                <a:gd name="T48" fmla="*/ 69849 w 155"/>
                <a:gd name="T49" fmla="*/ 0 h 136"/>
                <a:gd name="T50" fmla="*/ 69849 w 155"/>
                <a:gd name="T51" fmla="*/ 0 h 136"/>
                <a:gd name="T52" fmla="*/ 66503 w 155"/>
                <a:gd name="T53" fmla="*/ 17 h 136"/>
                <a:gd name="T54" fmla="*/ 66503 w 155"/>
                <a:gd name="T55" fmla="*/ 17 h 136"/>
                <a:gd name="T56" fmla="*/ 66629 w 155"/>
                <a:gd name="T57" fmla="*/ 19 h 136"/>
                <a:gd name="T58" fmla="*/ 66629 w 155"/>
                <a:gd name="T59" fmla="*/ 21 h 136"/>
                <a:gd name="T60" fmla="*/ 66629 w 155"/>
                <a:gd name="T61" fmla="*/ 21 h 136"/>
                <a:gd name="T62" fmla="*/ 66629 w 155"/>
                <a:gd name="T63" fmla="*/ 21 h 136"/>
                <a:gd name="T64" fmla="*/ 66629 w 155"/>
                <a:gd name="T65" fmla="*/ 24 h 136"/>
                <a:gd name="T66" fmla="*/ 66629 w 155"/>
                <a:gd name="T67" fmla="*/ 27 h 136"/>
                <a:gd name="T68" fmla="*/ 66629 w 155"/>
                <a:gd name="T69" fmla="*/ 27 h 136"/>
                <a:gd name="T70" fmla="*/ 66629 w 155"/>
                <a:gd name="T71" fmla="*/ 396 h 136"/>
                <a:gd name="T72" fmla="*/ 66629 w 155"/>
                <a:gd name="T73" fmla="*/ 396 h 136"/>
                <a:gd name="T74" fmla="*/ 66629 w 155"/>
                <a:gd name="T75" fmla="*/ 399 h 136"/>
                <a:gd name="T76" fmla="*/ 66629 w 155"/>
                <a:gd name="T77" fmla="*/ 407 h 136"/>
                <a:gd name="T78" fmla="*/ 66629 w 155"/>
                <a:gd name="T79" fmla="*/ 407 h 136"/>
                <a:gd name="T80" fmla="*/ 66503 w 155"/>
                <a:gd name="T81" fmla="*/ 408 h 136"/>
                <a:gd name="T82" fmla="*/ 66503 w 155"/>
                <a:gd name="T83" fmla="*/ 413 h 136"/>
                <a:gd name="T84" fmla="*/ 65981 w 155"/>
                <a:gd name="T85" fmla="*/ 413 h 136"/>
                <a:gd name="T86" fmla="*/ 65464 w 155"/>
                <a:gd name="T87" fmla="*/ 413 h 136"/>
                <a:gd name="T88" fmla="*/ 65464 w 155"/>
                <a:gd name="T89" fmla="*/ 417 h 136"/>
                <a:gd name="T90" fmla="*/ 64868 w 155"/>
                <a:gd name="T91" fmla="*/ 417 h 136"/>
                <a:gd name="T92" fmla="*/ 64868 w 155"/>
                <a:gd name="T93" fmla="*/ 417 h 136"/>
                <a:gd name="T94" fmla="*/ 4153 w 155"/>
                <a:gd name="T95" fmla="*/ 417 h 136"/>
                <a:gd name="T96" fmla="*/ 3790 w 155"/>
                <a:gd name="T97" fmla="*/ 417 h 136"/>
                <a:gd name="T98" fmla="*/ 3790 w 155"/>
                <a:gd name="T99" fmla="*/ 417 h 136"/>
                <a:gd name="T100" fmla="*/ 3790 w 155"/>
                <a:gd name="T101" fmla="*/ 413 h 136"/>
                <a:gd name="T102" fmla="*/ 3183 w 155"/>
                <a:gd name="T103" fmla="*/ 413 h 136"/>
                <a:gd name="T104" fmla="*/ 3183 w 155"/>
                <a:gd name="T105" fmla="*/ 413 h 136"/>
                <a:gd name="T106" fmla="*/ 2675 w 155"/>
                <a:gd name="T107" fmla="*/ 413 h 136"/>
                <a:gd name="T108" fmla="*/ 2675 w 155"/>
                <a:gd name="T109" fmla="*/ 413 h 136"/>
                <a:gd name="T110" fmla="*/ 0 w 155"/>
                <a:gd name="T111" fmla="*/ 43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1" name="Freeform 63"/>
            <p:cNvSpPr>
              <a:spLocks/>
            </p:cNvSpPr>
            <p:nvPr/>
          </p:nvSpPr>
          <p:spPr bwMode="auto">
            <a:xfrm>
              <a:off x="779" y="1511"/>
              <a:ext cx="282" cy="19"/>
            </a:xfrm>
            <a:custGeom>
              <a:avLst/>
              <a:gdLst>
                <a:gd name="T0" fmla="*/ 68725 w 153"/>
                <a:gd name="T1" fmla="*/ 49 h 17"/>
                <a:gd name="T2" fmla="*/ 68218 w 153"/>
                <a:gd name="T3" fmla="*/ 49 h 17"/>
                <a:gd name="T4" fmla="*/ 68218 w 153"/>
                <a:gd name="T5" fmla="*/ 29 h 17"/>
                <a:gd name="T6" fmla="*/ 67794 w 153"/>
                <a:gd name="T7" fmla="*/ 29 h 17"/>
                <a:gd name="T8" fmla="*/ 67794 w 153"/>
                <a:gd name="T9" fmla="*/ 29 h 17"/>
                <a:gd name="T10" fmla="*/ 67794 w 153"/>
                <a:gd name="T11" fmla="*/ 17 h 17"/>
                <a:gd name="T12" fmla="*/ 67468 w 153"/>
                <a:gd name="T13" fmla="*/ 17 h 17"/>
                <a:gd name="T14" fmla="*/ 67468 w 153"/>
                <a:gd name="T15" fmla="*/ 17 h 17"/>
                <a:gd name="T16" fmla="*/ 67002 w 153"/>
                <a:gd name="T17" fmla="*/ 0 h 17"/>
                <a:gd name="T18" fmla="*/ 67002 w 153"/>
                <a:gd name="T19" fmla="*/ 0 h 17"/>
                <a:gd name="T20" fmla="*/ 66497 w 153"/>
                <a:gd name="T21" fmla="*/ 0 h 17"/>
                <a:gd name="T22" fmla="*/ 66071 w 153"/>
                <a:gd name="T23" fmla="*/ 0 h 17"/>
                <a:gd name="T24" fmla="*/ 1439 w 153"/>
                <a:gd name="T25" fmla="*/ 0 h 17"/>
                <a:gd name="T26" fmla="*/ 1439 w 153"/>
                <a:gd name="T27" fmla="*/ 0 h 17"/>
                <a:gd name="T28" fmla="*/ 934 w 153"/>
                <a:gd name="T29" fmla="*/ 0 h 17"/>
                <a:gd name="T30" fmla="*/ 507 w 153"/>
                <a:gd name="T31" fmla="*/ 17 h 17"/>
                <a:gd name="T32" fmla="*/ 507 w 153"/>
                <a:gd name="T33" fmla="*/ 17 h 17"/>
                <a:gd name="T34" fmla="*/ 0 w 153"/>
                <a:gd name="T35" fmla="*/ 29 h 17"/>
                <a:gd name="T36" fmla="*/ 0 w 153"/>
                <a:gd name="T37" fmla="*/ 29 h 17"/>
                <a:gd name="T38" fmla="*/ 0 w 153"/>
                <a:gd name="T39" fmla="*/ 49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2" name="Freeform 64"/>
            <p:cNvSpPr>
              <a:spLocks/>
            </p:cNvSpPr>
            <p:nvPr/>
          </p:nvSpPr>
          <p:spPr bwMode="auto">
            <a:xfrm>
              <a:off x="725" y="1726"/>
              <a:ext cx="398" cy="81"/>
            </a:xfrm>
            <a:custGeom>
              <a:avLst/>
              <a:gdLst>
                <a:gd name="T0" fmla="*/ 0 w 215"/>
                <a:gd name="T1" fmla="*/ 231 h 72"/>
                <a:gd name="T2" fmla="*/ 0 w 215"/>
                <a:gd name="T3" fmla="*/ 0 h 72"/>
                <a:gd name="T4" fmla="*/ 101085 w 215"/>
                <a:gd name="T5" fmla="*/ 0 h 72"/>
                <a:gd name="T6" fmla="*/ 101085 w 215"/>
                <a:gd name="T7" fmla="*/ 231 h 72"/>
                <a:gd name="T8" fmla="*/ 0 w 215"/>
                <a:gd name="T9" fmla="*/ 23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3" name="Freeform 65"/>
            <p:cNvSpPr>
              <a:spLocks/>
            </p:cNvSpPr>
            <p:nvPr/>
          </p:nvSpPr>
          <p:spPr bwMode="auto">
            <a:xfrm>
              <a:off x="721" y="1726"/>
              <a:ext cx="405" cy="26"/>
            </a:xfrm>
            <a:custGeom>
              <a:avLst/>
              <a:gdLst>
                <a:gd name="T0" fmla="*/ 36922 w 219"/>
                <a:gd name="T1" fmla="*/ 0 h 23"/>
                <a:gd name="T2" fmla="*/ 0 w 219"/>
                <a:gd name="T3" fmla="*/ 0 h 23"/>
                <a:gd name="T4" fmla="*/ 0 w 219"/>
                <a:gd name="T5" fmla="*/ 76 h 23"/>
                <a:gd name="T6" fmla="*/ 101921 w 219"/>
                <a:gd name="T7" fmla="*/ 76 h 23"/>
                <a:gd name="T8" fmla="*/ 100693 w 219"/>
                <a:gd name="T9" fmla="*/ 0 h 23"/>
                <a:gd name="T10" fmla="*/ 63997 w 219"/>
                <a:gd name="T11" fmla="*/ 0 h 23"/>
                <a:gd name="T12" fmla="*/ 36922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4" name="Freeform 66"/>
            <p:cNvSpPr>
              <a:spLocks/>
            </p:cNvSpPr>
            <p:nvPr/>
          </p:nvSpPr>
          <p:spPr bwMode="auto">
            <a:xfrm>
              <a:off x="999" y="1733"/>
              <a:ext cx="103" cy="19"/>
            </a:xfrm>
            <a:custGeom>
              <a:avLst/>
              <a:gdLst>
                <a:gd name="T0" fmla="*/ 0 w 56"/>
                <a:gd name="T1" fmla="*/ 19 h 17"/>
                <a:gd name="T2" fmla="*/ 7977 w 56"/>
                <a:gd name="T3" fmla="*/ 19 h 17"/>
                <a:gd name="T4" fmla="*/ 7977 w 56"/>
                <a:gd name="T5" fmla="*/ 0 h 17"/>
                <a:gd name="T6" fmla="*/ 15450 w 56"/>
                <a:gd name="T7" fmla="*/ 0 h 17"/>
                <a:gd name="T8" fmla="*/ 15450 w 56"/>
                <a:gd name="T9" fmla="*/ 19 h 17"/>
                <a:gd name="T10" fmla="*/ 24354 w 56"/>
                <a:gd name="T11" fmla="*/ 19 h 17"/>
                <a:gd name="T12" fmla="*/ 24354 w 56"/>
                <a:gd name="T13" fmla="*/ 29 h 17"/>
                <a:gd name="T14" fmla="*/ 15450 w 56"/>
                <a:gd name="T15" fmla="*/ 29 h 17"/>
                <a:gd name="T16" fmla="*/ 15450 w 56"/>
                <a:gd name="T17" fmla="*/ 49 h 17"/>
                <a:gd name="T18" fmla="*/ 7977 w 56"/>
                <a:gd name="T19" fmla="*/ 49 h 17"/>
                <a:gd name="T20" fmla="*/ 7977 w 56"/>
                <a:gd name="T21" fmla="*/ 29 h 17"/>
                <a:gd name="T22" fmla="*/ 0 w 56"/>
                <a:gd name="T23" fmla="*/ 29 h 17"/>
                <a:gd name="T24" fmla="*/ 0 w 56"/>
                <a:gd name="T25" fmla="*/ 1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5" name="Freeform 67"/>
            <p:cNvSpPr>
              <a:spLocks/>
            </p:cNvSpPr>
            <p:nvPr/>
          </p:nvSpPr>
          <p:spPr bwMode="auto">
            <a:xfrm>
              <a:off x="999" y="1739"/>
              <a:ext cx="32" cy="20"/>
            </a:xfrm>
            <a:custGeom>
              <a:avLst/>
              <a:gdLst>
                <a:gd name="T0" fmla="*/ 0 w 17"/>
                <a:gd name="T1" fmla="*/ 80 h 17"/>
                <a:gd name="T2" fmla="*/ 8811 w 17"/>
                <a:gd name="T3" fmla="*/ 49 h 17"/>
                <a:gd name="T4" fmla="*/ 8811 w 17"/>
                <a:gd name="T5" fmla="*/ 2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6" name="Freeform 68"/>
            <p:cNvSpPr>
              <a:spLocks/>
            </p:cNvSpPr>
            <p:nvPr/>
          </p:nvSpPr>
          <p:spPr bwMode="auto">
            <a:xfrm>
              <a:off x="1033" y="1733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8811 w 17"/>
                <a:gd name="T3" fmla="*/ 49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7" name="Freeform 69"/>
            <p:cNvSpPr>
              <a:spLocks/>
            </p:cNvSpPr>
            <p:nvPr/>
          </p:nvSpPr>
          <p:spPr bwMode="auto">
            <a:xfrm>
              <a:off x="1100" y="1743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8811 w 17"/>
                <a:gd name="T3" fmla="*/ 80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8" name="Freeform 70"/>
            <p:cNvSpPr>
              <a:spLocks/>
            </p:cNvSpPr>
            <p:nvPr/>
          </p:nvSpPr>
          <p:spPr bwMode="auto">
            <a:xfrm>
              <a:off x="1065" y="1733"/>
              <a:ext cx="31" cy="19"/>
            </a:xfrm>
            <a:custGeom>
              <a:avLst/>
              <a:gdLst>
                <a:gd name="T0" fmla="*/ 0 w 17"/>
                <a:gd name="T1" fmla="*/ 49 h 17"/>
                <a:gd name="T2" fmla="*/ 6510 w 17"/>
                <a:gd name="T3" fmla="*/ 0 h 17"/>
                <a:gd name="T4" fmla="*/ 0 w 17"/>
                <a:gd name="T5" fmla="*/ 49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9" name="Freeform 71"/>
            <p:cNvSpPr>
              <a:spLocks/>
            </p:cNvSpPr>
            <p:nvPr/>
          </p:nvSpPr>
          <p:spPr bwMode="auto">
            <a:xfrm>
              <a:off x="1036" y="1737"/>
              <a:ext cx="30" cy="19"/>
            </a:xfrm>
            <a:custGeom>
              <a:avLst/>
              <a:gdLst>
                <a:gd name="T0" fmla="*/ 0 w 17"/>
                <a:gd name="T1" fmla="*/ 49 h 17"/>
                <a:gd name="T2" fmla="*/ 4590 w 17"/>
                <a:gd name="T3" fmla="*/ 49 h 17"/>
                <a:gd name="T4" fmla="*/ 4590 w 17"/>
                <a:gd name="T5" fmla="*/ 0 h 17"/>
                <a:gd name="T6" fmla="*/ 0 w 17"/>
                <a:gd name="T7" fmla="*/ 0 h 17"/>
                <a:gd name="T8" fmla="*/ 0 w 17"/>
                <a:gd name="T9" fmla="*/ 4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0" name="Freeform 72"/>
            <p:cNvSpPr>
              <a:spLocks/>
            </p:cNvSpPr>
            <p:nvPr/>
          </p:nvSpPr>
          <p:spPr bwMode="auto">
            <a:xfrm>
              <a:off x="1002" y="1741"/>
              <a:ext cx="100" cy="19"/>
            </a:xfrm>
            <a:custGeom>
              <a:avLst/>
              <a:gdLst>
                <a:gd name="T0" fmla="*/ 0 w 54"/>
                <a:gd name="T1" fmla="*/ 0 h 17"/>
                <a:gd name="T2" fmla="*/ 25004 w 54"/>
                <a:gd name="T3" fmla="*/ 0 h 17"/>
                <a:gd name="T4" fmla="*/ 25004 w 54"/>
                <a:gd name="T5" fmla="*/ 49 h 17"/>
                <a:gd name="T6" fmla="*/ 0 w 54"/>
                <a:gd name="T7" fmla="*/ 49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1" name="Freeform 73"/>
            <p:cNvSpPr>
              <a:spLocks/>
            </p:cNvSpPr>
            <p:nvPr/>
          </p:nvSpPr>
          <p:spPr bwMode="auto">
            <a:xfrm>
              <a:off x="1033" y="1735"/>
              <a:ext cx="36" cy="18"/>
            </a:xfrm>
            <a:custGeom>
              <a:avLst/>
              <a:gdLst>
                <a:gd name="T0" fmla="*/ 10590 w 19"/>
                <a:gd name="T1" fmla="*/ 22 h 17"/>
                <a:gd name="T2" fmla="*/ 10180 w 19"/>
                <a:gd name="T3" fmla="*/ 26 h 17"/>
                <a:gd name="T4" fmla="*/ 10180 w 19"/>
                <a:gd name="T5" fmla="*/ 0 h 17"/>
                <a:gd name="T6" fmla="*/ 0 w 19"/>
                <a:gd name="T7" fmla="*/ 0 h 17"/>
                <a:gd name="T8" fmla="*/ 0 w 19"/>
                <a:gd name="T9" fmla="*/ 26 h 17"/>
                <a:gd name="T10" fmla="*/ 0 w 19"/>
                <a:gd name="T11" fmla="*/ 2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2" name="Freeform 74"/>
            <p:cNvSpPr>
              <a:spLocks/>
            </p:cNvSpPr>
            <p:nvPr/>
          </p:nvSpPr>
          <p:spPr bwMode="auto">
            <a:xfrm>
              <a:off x="914" y="1744"/>
              <a:ext cx="31" cy="20"/>
            </a:xfrm>
            <a:custGeom>
              <a:avLst/>
              <a:gdLst>
                <a:gd name="T0" fmla="*/ 6510 w 17"/>
                <a:gd name="T1" fmla="*/ 0 h 17"/>
                <a:gd name="T2" fmla="*/ 6510 w 17"/>
                <a:gd name="T3" fmla="*/ 80 h 17"/>
                <a:gd name="T4" fmla="*/ 0 w 17"/>
                <a:gd name="T5" fmla="*/ 80 h 17"/>
                <a:gd name="T6" fmla="*/ 0 w 17"/>
                <a:gd name="T7" fmla="*/ 0 h 17"/>
                <a:gd name="T8" fmla="*/ 651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3" name="Freeform 75"/>
            <p:cNvSpPr>
              <a:spLocks/>
            </p:cNvSpPr>
            <p:nvPr/>
          </p:nvSpPr>
          <p:spPr bwMode="auto">
            <a:xfrm>
              <a:off x="914" y="1744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6510 w 17"/>
                <a:gd name="T3" fmla="*/ 0 h 17"/>
                <a:gd name="T4" fmla="*/ 6510 w 17"/>
                <a:gd name="T5" fmla="*/ 80 h 17"/>
                <a:gd name="T6" fmla="*/ 0 w 17"/>
                <a:gd name="T7" fmla="*/ 8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4" name="Freeform 76"/>
            <p:cNvSpPr>
              <a:spLocks/>
            </p:cNvSpPr>
            <p:nvPr/>
          </p:nvSpPr>
          <p:spPr bwMode="auto">
            <a:xfrm>
              <a:off x="886" y="1736"/>
              <a:ext cx="81" cy="18"/>
            </a:xfrm>
            <a:custGeom>
              <a:avLst/>
              <a:gdLst>
                <a:gd name="T0" fmla="*/ 6307 w 44"/>
                <a:gd name="T1" fmla="*/ 26 h 17"/>
                <a:gd name="T2" fmla="*/ 0 w 44"/>
                <a:gd name="T3" fmla="*/ 26 h 17"/>
                <a:gd name="T4" fmla="*/ 0 w 44"/>
                <a:gd name="T5" fmla="*/ 8 h 17"/>
                <a:gd name="T6" fmla="*/ 6307 w 44"/>
                <a:gd name="T7" fmla="*/ 8 h 17"/>
                <a:gd name="T8" fmla="*/ 6307 w 44"/>
                <a:gd name="T9" fmla="*/ 0 h 17"/>
                <a:gd name="T10" fmla="*/ 12688 w 44"/>
                <a:gd name="T11" fmla="*/ 0 h 17"/>
                <a:gd name="T12" fmla="*/ 12688 w 44"/>
                <a:gd name="T13" fmla="*/ 8 h 17"/>
                <a:gd name="T14" fmla="*/ 19158 w 44"/>
                <a:gd name="T15" fmla="*/ 8 h 17"/>
                <a:gd name="T16" fmla="*/ 19158 w 44"/>
                <a:gd name="T17" fmla="*/ 26 h 17"/>
                <a:gd name="T18" fmla="*/ 12688 w 44"/>
                <a:gd name="T19" fmla="*/ 26 h 17"/>
                <a:gd name="T20" fmla="*/ 6307 w 44"/>
                <a:gd name="T21" fmla="*/ 2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5" name="Freeform 77"/>
            <p:cNvSpPr>
              <a:spLocks/>
            </p:cNvSpPr>
            <p:nvPr/>
          </p:nvSpPr>
          <p:spPr bwMode="auto">
            <a:xfrm>
              <a:off x="914" y="1736"/>
              <a:ext cx="31" cy="18"/>
            </a:xfrm>
            <a:custGeom>
              <a:avLst/>
              <a:gdLst>
                <a:gd name="T0" fmla="*/ 0 w 17"/>
                <a:gd name="T1" fmla="*/ 0 h 17"/>
                <a:gd name="T2" fmla="*/ 6510 w 17"/>
                <a:gd name="T3" fmla="*/ 0 h 17"/>
                <a:gd name="T4" fmla="*/ 6510 w 17"/>
                <a:gd name="T5" fmla="*/ 26 h 17"/>
                <a:gd name="T6" fmla="*/ 0 w 17"/>
                <a:gd name="T7" fmla="*/ 2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6" name="Freeform 78"/>
            <p:cNvSpPr>
              <a:spLocks/>
            </p:cNvSpPr>
            <p:nvPr/>
          </p:nvSpPr>
          <p:spPr bwMode="auto">
            <a:xfrm>
              <a:off x="825" y="1732"/>
              <a:ext cx="37" cy="20"/>
            </a:xfrm>
            <a:custGeom>
              <a:avLst/>
              <a:gdLst>
                <a:gd name="T0" fmla="*/ 2272 w 20"/>
                <a:gd name="T1" fmla="*/ 80 h 17"/>
                <a:gd name="T2" fmla="*/ 1474 w 20"/>
                <a:gd name="T3" fmla="*/ 76 h 17"/>
                <a:gd name="T4" fmla="*/ 951 w 20"/>
                <a:gd name="T5" fmla="*/ 76 h 17"/>
                <a:gd name="T6" fmla="*/ 514 w 20"/>
                <a:gd name="T7" fmla="*/ 68 h 17"/>
                <a:gd name="T8" fmla="*/ 514 w 20"/>
                <a:gd name="T9" fmla="*/ 58 h 17"/>
                <a:gd name="T10" fmla="*/ 0 w 20"/>
                <a:gd name="T11" fmla="*/ 58 h 17"/>
                <a:gd name="T12" fmla="*/ 0 w 20"/>
                <a:gd name="T13" fmla="*/ 49 h 17"/>
                <a:gd name="T14" fmla="*/ 0 w 20"/>
                <a:gd name="T15" fmla="*/ 40 h 17"/>
                <a:gd name="T16" fmla="*/ 0 w 20"/>
                <a:gd name="T17" fmla="*/ 29 h 17"/>
                <a:gd name="T18" fmla="*/ 0 w 20"/>
                <a:gd name="T19" fmla="*/ 21 h 17"/>
                <a:gd name="T20" fmla="*/ 0 w 20"/>
                <a:gd name="T21" fmla="*/ 18 h 17"/>
                <a:gd name="T22" fmla="*/ 514 w 20"/>
                <a:gd name="T23" fmla="*/ 2 h 17"/>
                <a:gd name="T24" fmla="*/ 951 w 20"/>
                <a:gd name="T25" fmla="*/ 1 h 17"/>
                <a:gd name="T26" fmla="*/ 1474 w 20"/>
                <a:gd name="T27" fmla="*/ 0 h 17"/>
                <a:gd name="T28" fmla="*/ 1759 w 20"/>
                <a:gd name="T29" fmla="*/ 0 h 17"/>
                <a:gd name="T30" fmla="*/ 2272 w 20"/>
                <a:gd name="T31" fmla="*/ 0 h 17"/>
                <a:gd name="T32" fmla="*/ 5661 w 20"/>
                <a:gd name="T33" fmla="*/ 0 h 17"/>
                <a:gd name="T34" fmla="*/ 6020 w 20"/>
                <a:gd name="T35" fmla="*/ 0 h 17"/>
                <a:gd name="T36" fmla="*/ 7135 w 20"/>
                <a:gd name="T37" fmla="*/ 0 h 17"/>
                <a:gd name="T38" fmla="*/ 7578 w 20"/>
                <a:gd name="T39" fmla="*/ 1 h 17"/>
                <a:gd name="T40" fmla="*/ 7776 w 20"/>
                <a:gd name="T41" fmla="*/ 18 h 17"/>
                <a:gd name="T42" fmla="*/ 7776 w 20"/>
                <a:gd name="T43" fmla="*/ 18 h 17"/>
                <a:gd name="T44" fmla="*/ 8388 w 20"/>
                <a:gd name="T45" fmla="*/ 25 h 17"/>
                <a:gd name="T46" fmla="*/ 8388 w 20"/>
                <a:gd name="T47" fmla="*/ 34 h 17"/>
                <a:gd name="T48" fmla="*/ 8388 w 20"/>
                <a:gd name="T49" fmla="*/ 40 h 17"/>
                <a:gd name="T50" fmla="*/ 8388 w 20"/>
                <a:gd name="T51" fmla="*/ 49 h 17"/>
                <a:gd name="T52" fmla="*/ 7776 w 20"/>
                <a:gd name="T53" fmla="*/ 58 h 17"/>
                <a:gd name="T54" fmla="*/ 7578 w 20"/>
                <a:gd name="T55" fmla="*/ 65 h 17"/>
                <a:gd name="T56" fmla="*/ 7135 w 20"/>
                <a:gd name="T57" fmla="*/ 76 h 17"/>
                <a:gd name="T58" fmla="*/ 6020 w 20"/>
                <a:gd name="T59" fmla="*/ 76 h 17"/>
                <a:gd name="T60" fmla="*/ 6020 w 20"/>
                <a:gd name="T61" fmla="*/ 80 h 17"/>
                <a:gd name="T62" fmla="*/ 5661 w 20"/>
                <a:gd name="T63" fmla="*/ 80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7" name="Freeform 79"/>
            <p:cNvSpPr>
              <a:spLocks/>
            </p:cNvSpPr>
            <p:nvPr/>
          </p:nvSpPr>
          <p:spPr bwMode="auto">
            <a:xfrm>
              <a:off x="870" y="1726"/>
              <a:ext cx="30" cy="43"/>
            </a:xfrm>
            <a:custGeom>
              <a:avLst/>
              <a:gdLst>
                <a:gd name="T0" fmla="*/ 2370 w 17"/>
                <a:gd name="T1" fmla="*/ 0 h 38"/>
                <a:gd name="T2" fmla="*/ 0 w 17"/>
                <a:gd name="T3" fmla="*/ 76 h 38"/>
                <a:gd name="T4" fmla="*/ 4590 w 17"/>
                <a:gd name="T5" fmla="*/ 76 h 38"/>
                <a:gd name="T6" fmla="*/ 4590 w 17"/>
                <a:gd name="T7" fmla="*/ 12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8" name="Freeform 80"/>
            <p:cNvSpPr>
              <a:spLocks/>
            </p:cNvSpPr>
            <p:nvPr/>
          </p:nvSpPr>
          <p:spPr bwMode="auto">
            <a:xfrm>
              <a:off x="977" y="1726"/>
              <a:ext cx="31" cy="81"/>
            </a:xfrm>
            <a:custGeom>
              <a:avLst/>
              <a:gdLst>
                <a:gd name="T0" fmla="*/ 0 w 17"/>
                <a:gd name="T1" fmla="*/ 0 h 72"/>
                <a:gd name="T2" fmla="*/ 6510 w 17"/>
                <a:gd name="T3" fmla="*/ 70 h 72"/>
                <a:gd name="T4" fmla="*/ 0 w 17"/>
                <a:gd name="T5" fmla="*/ 70 h 72"/>
                <a:gd name="T6" fmla="*/ 0 w 17"/>
                <a:gd name="T7" fmla="*/ 23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9" name="Freeform 81"/>
            <p:cNvSpPr>
              <a:spLocks/>
            </p:cNvSpPr>
            <p:nvPr/>
          </p:nvSpPr>
          <p:spPr bwMode="auto">
            <a:xfrm>
              <a:off x="748" y="1775"/>
              <a:ext cx="461" cy="46"/>
            </a:xfrm>
            <a:custGeom>
              <a:avLst/>
              <a:gdLst>
                <a:gd name="T0" fmla="*/ 0 w 250"/>
                <a:gd name="T1" fmla="*/ 127 h 41"/>
                <a:gd name="T2" fmla="*/ 113102 w 250"/>
                <a:gd name="T3" fmla="*/ 127 h 41"/>
                <a:gd name="T4" fmla="*/ 109253 w 250"/>
                <a:gd name="T5" fmla="*/ 0 h 41"/>
                <a:gd name="T6" fmla="*/ 4415 w 250"/>
                <a:gd name="T7" fmla="*/ 0 h 41"/>
                <a:gd name="T8" fmla="*/ 0 w 250"/>
                <a:gd name="T9" fmla="*/ 12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0" name="Freeform 82"/>
            <p:cNvSpPr>
              <a:spLocks/>
            </p:cNvSpPr>
            <p:nvPr/>
          </p:nvSpPr>
          <p:spPr bwMode="auto">
            <a:xfrm>
              <a:off x="748" y="1820"/>
              <a:ext cx="463" cy="19"/>
            </a:xfrm>
            <a:custGeom>
              <a:avLst/>
              <a:gdLst>
                <a:gd name="T0" fmla="*/ 0 w 251"/>
                <a:gd name="T1" fmla="*/ 49 h 17"/>
                <a:gd name="T2" fmla="*/ 0 w 251"/>
                <a:gd name="T3" fmla="*/ 0 h 17"/>
                <a:gd name="T4" fmla="*/ 113488 w 251"/>
                <a:gd name="T5" fmla="*/ 0 h 17"/>
                <a:gd name="T6" fmla="*/ 113937 w 251"/>
                <a:gd name="T7" fmla="*/ 49 h 17"/>
                <a:gd name="T8" fmla="*/ 0 w 251"/>
                <a:gd name="T9" fmla="*/ 4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1" name="Freeform 83"/>
            <p:cNvSpPr>
              <a:spLocks/>
            </p:cNvSpPr>
            <p:nvPr/>
          </p:nvSpPr>
          <p:spPr bwMode="auto">
            <a:xfrm>
              <a:off x="779" y="1782"/>
              <a:ext cx="411" cy="32"/>
            </a:xfrm>
            <a:custGeom>
              <a:avLst/>
              <a:gdLst>
                <a:gd name="T0" fmla="*/ 0 w 223"/>
                <a:gd name="T1" fmla="*/ 104 h 28"/>
                <a:gd name="T2" fmla="*/ 100420 w 223"/>
                <a:gd name="T3" fmla="*/ 104 h 28"/>
                <a:gd name="T4" fmla="*/ 96657 w 223"/>
                <a:gd name="T5" fmla="*/ 0 h 28"/>
                <a:gd name="T6" fmla="*/ 3764 w 223"/>
                <a:gd name="T7" fmla="*/ 0 h 28"/>
                <a:gd name="T8" fmla="*/ 0 w 223"/>
                <a:gd name="T9" fmla="*/ 10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2" name="Freeform 84"/>
            <p:cNvSpPr>
              <a:spLocks/>
            </p:cNvSpPr>
            <p:nvPr/>
          </p:nvSpPr>
          <p:spPr bwMode="auto">
            <a:xfrm>
              <a:off x="4621" y="3045"/>
              <a:ext cx="379" cy="22"/>
            </a:xfrm>
            <a:custGeom>
              <a:avLst/>
              <a:gdLst>
                <a:gd name="T0" fmla="*/ 0 w 206"/>
                <a:gd name="T1" fmla="*/ 48 h 20"/>
                <a:gd name="T2" fmla="*/ 0 w 206"/>
                <a:gd name="T3" fmla="*/ 0 h 20"/>
                <a:gd name="T4" fmla="*/ 91107 w 206"/>
                <a:gd name="T5" fmla="*/ 0 h 20"/>
                <a:gd name="T6" fmla="*/ 91107 w 206"/>
                <a:gd name="T7" fmla="*/ 48 h 20"/>
                <a:gd name="T8" fmla="*/ 0 w 206"/>
                <a:gd name="T9" fmla="*/ 4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3" name="Freeform 85"/>
            <p:cNvSpPr>
              <a:spLocks/>
            </p:cNvSpPr>
            <p:nvPr/>
          </p:nvSpPr>
          <p:spPr bwMode="auto">
            <a:xfrm>
              <a:off x="4605" y="2939"/>
              <a:ext cx="407" cy="37"/>
            </a:xfrm>
            <a:custGeom>
              <a:avLst/>
              <a:gdLst>
                <a:gd name="T0" fmla="*/ 88917 w 220"/>
                <a:gd name="T1" fmla="*/ 0 h 34"/>
                <a:gd name="T2" fmla="*/ 102788 w 220"/>
                <a:gd name="T3" fmla="*/ 76 h 34"/>
                <a:gd name="T4" fmla="*/ 0 w 220"/>
                <a:gd name="T5" fmla="*/ 76 h 34"/>
                <a:gd name="T6" fmla="*/ 13714 w 220"/>
                <a:gd name="T7" fmla="*/ 0 h 34"/>
                <a:gd name="T8" fmla="*/ 88917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4" name="Freeform 86"/>
            <p:cNvSpPr>
              <a:spLocks/>
            </p:cNvSpPr>
            <p:nvPr/>
          </p:nvSpPr>
          <p:spPr bwMode="auto">
            <a:xfrm>
              <a:off x="4710" y="2934"/>
              <a:ext cx="192" cy="26"/>
            </a:xfrm>
            <a:custGeom>
              <a:avLst/>
              <a:gdLst>
                <a:gd name="T0" fmla="*/ 46841 w 104"/>
                <a:gd name="T1" fmla="*/ 22 h 24"/>
                <a:gd name="T2" fmla="*/ 46278 w 104"/>
                <a:gd name="T3" fmla="*/ 18 h 24"/>
                <a:gd name="T4" fmla="*/ 44505 w 104"/>
                <a:gd name="T5" fmla="*/ 16 h 24"/>
                <a:gd name="T6" fmla="*/ 42914 w 104"/>
                <a:gd name="T7" fmla="*/ 4 h 24"/>
                <a:gd name="T8" fmla="*/ 40062 w 104"/>
                <a:gd name="T9" fmla="*/ 3 h 24"/>
                <a:gd name="T10" fmla="*/ 36823 w 104"/>
                <a:gd name="T11" fmla="*/ 2 h 24"/>
                <a:gd name="T12" fmla="*/ 33179 w 104"/>
                <a:gd name="T13" fmla="*/ 1 h 24"/>
                <a:gd name="T14" fmla="*/ 29380 w 104"/>
                <a:gd name="T15" fmla="*/ 0 h 24"/>
                <a:gd name="T16" fmla="*/ 25372 w 104"/>
                <a:gd name="T17" fmla="*/ 0 h 24"/>
                <a:gd name="T18" fmla="*/ 21186 w 104"/>
                <a:gd name="T19" fmla="*/ 0 h 24"/>
                <a:gd name="T20" fmla="*/ 17027 w 104"/>
                <a:gd name="T21" fmla="*/ 0 h 24"/>
                <a:gd name="T22" fmla="*/ 13534 w 104"/>
                <a:gd name="T23" fmla="*/ 1 h 24"/>
                <a:gd name="T24" fmla="*/ 9735 w 104"/>
                <a:gd name="T25" fmla="*/ 2 h 24"/>
                <a:gd name="T26" fmla="*/ 6493 w 104"/>
                <a:gd name="T27" fmla="*/ 3 h 24"/>
                <a:gd name="T28" fmla="*/ 3799 w 104"/>
                <a:gd name="T29" fmla="*/ 4 h 24"/>
                <a:gd name="T30" fmla="*/ 1741 w 104"/>
                <a:gd name="T31" fmla="*/ 16 h 24"/>
                <a:gd name="T32" fmla="*/ 511 w 104"/>
                <a:gd name="T33" fmla="*/ 18 h 24"/>
                <a:gd name="T34" fmla="*/ 0 w 104"/>
                <a:gd name="T35" fmla="*/ 22 h 24"/>
                <a:gd name="T36" fmla="*/ 0 w 104"/>
                <a:gd name="T37" fmla="*/ 26 h 24"/>
                <a:gd name="T38" fmla="*/ 511 w 104"/>
                <a:gd name="T39" fmla="*/ 30 h 24"/>
                <a:gd name="T40" fmla="*/ 1741 w 104"/>
                <a:gd name="T41" fmla="*/ 35 h 24"/>
                <a:gd name="T42" fmla="*/ 3799 w 104"/>
                <a:gd name="T43" fmla="*/ 38 h 24"/>
                <a:gd name="T44" fmla="*/ 6493 w 104"/>
                <a:gd name="T45" fmla="*/ 43 h 24"/>
                <a:gd name="T46" fmla="*/ 9735 w 104"/>
                <a:gd name="T47" fmla="*/ 44 h 24"/>
                <a:gd name="T48" fmla="*/ 13534 w 104"/>
                <a:gd name="T49" fmla="*/ 47 h 24"/>
                <a:gd name="T50" fmla="*/ 17027 w 104"/>
                <a:gd name="T51" fmla="*/ 48 h 24"/>
                <a:gd name="T52" fmla="*/ 21186 w 104"/>
                <a:gd name="T53" fmla="*/ 51 h 24"/>
                <a:gd name="T54" fmla="*/ 25372 w 104"/>
                <a:gd name="T55" fmla="*/ 51 h 24"/>
                <a:gd name="T56" fmla="*/ 29380 w 104"/>
                <a:gd name="T57" fmla="*/ 48 h 24"/>
                <a:gd name="T58" fmla="*/ 33179 w 104"/>
                <a:gd name="T59" fmla="*/ 47 h 24"/>
                <a:gd name="T60" fmla="*/ 36823 w 104"/>
                <a:gd name="T61" fmla="*/ 44 h 24"/>
                <a:gd name="T62" fmla="*/ 40062 w 104"/>
                <a:gd name="T63" fmla="*/ 43 h 24"/>
                <a:gd name="T64" fmla="*/ 42914 w 104"/>
                <a:gd name="T65" fmla="*/ 38 h 24"/>
                <a:gd name="T66" fmla="*/ 44505 w 104"/>
                <a:gd name="T67" fmla="*/ 35 h 24"/>
                <a:gd name="T68" fmla="*/ 46278 w 104"/>
                <a:gd name="T69" fmla="*/ 30 h 24"/>
                <a:gd name="T70" fmla="*/ 46841 w 104"/>
                <a:gd name="T71" fmla="*/ 26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5" name="Freeform 87"/>
            <p:cNvSpPr>
              <a:spLocks/>
            </p:cNvSpPr>
            <p:nvPr/>
          </p:nvSpPr>
          <p:spPr bwMode="auto">
            <a:xfrm>
              <a:off x="4710" y="2947"/>
              <a:ext cx="192" cy="20"/>
            </a:xfrm>
            <a:custGeom>
              <a:avLst/>
              <a:gdLst>
                <a:gd name="T0" fmla="*/ 46841 w 104"/>
                <a:gd name="T1" fmla="*/ 29 h 17"/>
                <a:gd name="T2" fmla="*/ 46278 w 104"/>
                <a:gd name="T3" fmla="*/ 40 h 17"/>
                <a:gd name="T4" fmla="*/ 44505 w 104"/>
                <a:gd name="T5" fmla="*/ 49 h 17"/>
                <a:gd name="T6" fmla="*/ 42914 w 104"/>
                <a:gd name="T7" fmla="*/ 55 h 17"/>
                <a:gd name="T8" fmla="*/ 40062 w 104"/>
                <a:gd name="T9" fmla="*/ 58 h 17"/>
                <a:gd name="T10" fmla="*/ 36823 w 104"/>
                <a:gd name="T11" fmla="*/ 68 h 17"/>
                <a:gd name="T12" fmla="*/ 33179 w 104"/>
                <a:gd name="T13" fmla="*/ 68 h 17"/>
                <a:gd name="T14" fmla="*/ 29380 w 104"/>
                <a:gd name="T15" fmla="*/ 76 h 17"/>
                <a:gd name="T16" fmla="*/ 25372 w 104"/>
                <a:gd name="T17" fmla="*/ 80 h 17"/>
                <a:gd name="T18" fmla="*/ 21186 w 104"/>
                <a:gd name="T19" fmla="*/ 80 h 17"/>
                <a:gd name="T20" fmla="*/ 17027 w 104"/>
                <a:gd name="T21" fmla="*/ 76 h 17"/>
                <a:gd name="T22" fmla="*/ 13534 w 104"/>
                <a:gd name="T23" fmla="*/ 68 h 17"/>
                <a:gd name="T24" fmla="*/ 9735 w 104"/>
                <a:gd name="T25" fmla="*/ 68 h 17"/>
                <a:gd name="T26" fmla="*/ 6493 w 104"/>
                <a:gd name="T27" fmla="*/ 58 h 17"/>
                <a:gd name="T28" fmla="*/ 3799 w 104"/>
                <a:gd name="T29" fmla="*/ 55 h 17"/>
                <a:gd name="T30" fmla="*/ 1741 w 104"/>
                <a:gd name="T31" fmla="*/ 49 h 17"/>
                <a:gd name="T32" fmla="*/ 511 w 104"/>
                <a:gd name="T33" fmla="*/ 40 h 17"/>
                <a:gd name="T34" fmla="*/ 0 w 104"/>
                <a:gd name="T35" fmla="*/ 29 h 17"/>
                <a:gd name="T36" fmla="*/ 0 w 104"/>
                <a:gd name="T37" fmla="*/ 0 h 17"/>
                <a:gd name="T38" fmla="*/ 0 w 104"/>
                <a:gd name="T39" fmla="*/ 2 h 17"/>
                <a:gd name="T40" fmla="*/ 1466 w 104"/>
                <a:gd name="T41" fmla="*/ 21 h 17"/>
                <a:gd name="T42" fmla="*/ 2706 w 104"/>
                <a:gd name="T43" fmla="*/ 25 h 17"/>
                <a:gd name="T44" fmla="*/ 5531 w 104"/>
                <a:gd name="T45" fmla="*/ 29 h 17"/>
                <a:gd name="T46" fmla="*/ 7676 w 104"/>
                <a:gd name="T47" fmla="*/ 40 h 17"/>
                <a:gd name="T48" fmla="*/ 11476 w 104"/>
                <a:gd name="T49" fmla="*/ 47 h 17"/>
                <a:gd name="T50" fmla="*/ 15290 w 104"/>
                <a:gd name="T51" fmla="*/ 49 h 17"/>
                <a:gd name="T52" fmla="*/ 19438 w 104"/>
                <a:gd name="T53" fmla="*/ 49 h 17"/>
                <a:gd name="T54" fmla="*/ 23490 w 104"/>
                <a:gd name="T55" fmla="*/ 49 h 17"/>
                <a:gd name="T56" fmla="*/ 27648 w 104"/>
                <a:gd name="T57" fmla="*/ 49 h 17"/>
                <a:gd name="T58" fmla="*/ 31588 w 104"/>
                <a:gd name="T59" fmla="*/ 49 h 17"/>
                <a:gd name="T60" fmla="*/ 34802 w 104"/>
                <a:gd name="T61" fmla="*/ 47 h 17"/>
                <a:gd name="T62" fmla="*/ 38603 w 104"/>
                <a:gd name="T63" fmla="*/ 40 h 17"/>
                <a:gd name="T64" fmla="*/ 41308 w 104"/>
                <a:gd name="T65" fmla="*/ 29 h 17"/>
                <a:gd name="T66" fmla="*/ 43562 w 104"/>
                <a:gd name="T67" fmla="*/ 25 h 17"/>
                <a:gd name="T68" fmla="*/ 45620 w 104"/>
                <a:gd name="T69" fmla="*/ 21 h 17"/>
                <a:gd name="T70" fmla="*/ 46841 w 104"/>
                <a:gd name="T71" fmla="*/ 2 h 17"/>
                <a:gd name="T72" fmla="*/ 47348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6" name="Freeform 88"/>
            <p:cNvSpPr>
              <a:spLocks/>
            </p:cNvSpPr>
            <p:nvPr/>
          </p:nvSpPr>
          <p:spPr bwMode="auto">
            <a:xfrm>
              <a:off x="4605" y="2975"/>
              <a:ext cx="407" cy="87"/>
            </a:xfrm>
            <a:custGeom>
              <a:avLst/>
              <a:gdLst>
                <a:gd name="T0" fmla="*/ 0 w 220"/>
                <a:gd name="T1" fmla="*/ 258 h 77"/>
                <a:gd name="T2" fmla="*/ 102788 w 220"/>
                <a:gd name="T3" fmla="*/ 258 h 77"/>
                <a:gd name="T4" fmla="*/ 102788 w 220"/>
                <a:gd name="T5" fmla="*/ 0 h 77"/>
                <a:gd name="T6" fmla="*/ 0 w 220"/>
                <a:gd name="T7" fmla="*/ 0 h 77"/>
                <a:gd name="T8" fmla="*/ 0 w 220"/>
                <a:gd name="T9" fmla="*/ 258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7" name="Freeform 89"/>
            <p:cNvSpPr>
              <a:spLocks/>
            </p:cNvSpPr>
            <p:nvPr/>
          </p:nvSpPr>
          <p:spPr bwMode="auto">
            <a:xfrm>
              <a:off x="4670" y="2934"/>
              <a:ext cx="127" cy="19"/>
            </a:xfrm>
            <a:custGeom>
              <a:avLst/>
              <a:gdLst>
                <a:gd name="T0" fmla="*/ 0 w 69"/>
                <a:gd name="T1" fmla="*/ 49 h 17"/>
                <a:gd name="T2" fmla="*/ 0 w 69"/>
                <a:gd name="T3" fmla="*/ 0 h 17"/>
                <a:gd name="T4" fmla="*/ 30287 w 69"/>
                <a:gd name="T5" fmla="*/ 0 h 17"/>
                <a:gd name="T6" fmla="*/ 30287 w 69"/>
                <a:gd name="T7" fmla="*/ 49 h 17"/>
                <a:gd name="T8" fmla="*/ 0 w 69"/>
                <a:gd name="T9" fmla="*/ 4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8" name="Freeform 90"/>
            <p:cNvSpPr>
              <a:spLocks/>
            </p:cNvSpPr>
            <p:nvPr/>
          </p:nvSpPr>
          <p:spPr bwMode="auto">
            <a:xfrm>
              <a:off x="4773" y="2935"/>
              <a:ext cx="173" cy="19"/>
            </a:xfrm>
            <a:custGeom>
              <a:avLst/>
              <a:gdLst>
                <a:gd name="T0" fmla="*/ 0 w 94"/>
                <a:gd name="T1" fmla="*/ 49 h 17"/>
                <a:gd name="T2" fmla="*/ 0 w 94"/>
                <a:gd name="T3" fmla="*/ 0 h 17"/>
                <a:gd name="T4" fmla="*/ 41472 w 94"/>
                <a:gd name="T5" fmla="*/ 0 h 17"/>
                <a:gd name="T6" fmla="*/ 41472 w 94"/>
                <a:gd name="T7" fmla="*/ 49 h 17"/>
                <a:gd name="T8" fmla="*/ 0 w 94"/>
                <a:gd name="T9" fmla="*/ 4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9" name="Freeform 91"/>
            <p:cNvSpPr>
              <a:spLocks/>
            </p:cNvSpPr>
            <p:nvPr/>
          </p:nvSpPr>
          <p:spPr bwMode="auto">
            <a:xfrm>
              <a:off x="4673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4442 w 17"/>
                <a:gd name="T5" fmla="*/ 80 h 17"/>
                <a:gd name="T6" fmla="*/ 8811 w 17"/>
                <a:gd name="T7" fmla="*/ 80 h 17"/>
                <a:gd name="T8" fmla="*/ 8811 w 17"/>
                <a:gd name="T9" fmla="*/ 68 h 17"/>
                <a:gd name="T10" fmla="*/ 881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0" name="Freeform 92"/>
            <p:cNvSpPr>
              <a:spLocks/>
            </p:cNvSpPr>
            <p:nvPr/>
          </p:nvSpPr>
          <p:spPr bwMode="auto">
            <a:xfrm>
              <a:off x="4679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612 w 17"/>
                <a:gd name="T5" fmla="*/ 68 h 17"/>
                <a:gd name="T6" fmla="*/ 1612 w 17"/>
                <a:gd name="T7" fmla="*/ 80 h 17"/>
                <a:gd name="T8" fmla="*/ 3262 w 17"/>
                <a:gd name="T9" fmla="*/ 80 h 17"/>
                <a:gd name="T10" fmla="*/ 4898 w 17"/>
                <a:gd name="T11" fmla="*/ 68 h 17"/>
                <a:gd name="T12" fmla="*/ 6510 w 17"/>
                <a:gd name="T13" fmla="*/ 68 h 17"/>
                <a:gd name="T14" fmla="*/ 651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1" name="Freeform 93"/>
            <p:cNvSpPr>
              <a:spLocks/>
            </p:cNvSpPr>
            <p:nvPr/>
          </p:nvSpPr>
          <p:spPr bwMode="auto">
            <a:xfrm>
              <a:off x="4684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4442 w 17"/>
                <a:gd name="T5" fmla="*/ 80 h 17"/>
                <a:gd name="T6" fmla="*/ 8811 w 17"/>
                <a:gd name="T7" fmla="*/ 80 h 17"/>
                <a:gd name="T8" fmla="*/ 8811 w 17"/>
                <a:gd name="T9" fmla="*/ 68 h 17"/>
                <a:gd name="T10" fmla="*/ 881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2" name="Freeform 94"/>
            <p:cNvSpPr>
              <a:spLocks/>
            </p:cNvSpPr>
            <p:nvPr/>
          </p:nvSpPr>
          <p:spPr bwMode="auto">
            <a:xfrm>
              <a:off x="4688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2675 w 17"/>
                <a:gd name="T5" fmla="*/ 80 h 17"/>
                <a:gd name="T6" fmla="*/ 5702 w 17"/>
                <a:gd name="T7" fmla="*/ 80 h 17"/>
                <a:gd name="T8" fmla="*/ 5702 w 17"/>
                <a:gd name="T9" fmla="*/ 68 h 17"/>
                <a:gd name="T10" fmla="*/ 8811 w 17"/>
                <a:gd name="T11" fmla="*/ 68 h 17"/>
                <a:gd name="T12" fmla="*/ 8811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3" name="Freeform 95"/>
            <p:cNvSpPr>
              <a:spLocks/>
            </p:cNvSpPr>
            <p:nvPr/>
          </p:nvSpPr>
          <p:spPr bwMode="auto">
            <a:xfrm>
              <a:off x="4693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2675 w 17"/>
                <a:gd name="T5" fmla="*/ 68 h 17"/>
                <a:gd name="T6" fmla="*/ 2675 w 17"/>
                <a:gd name="T7" fmla="*/ 80 h 17"/>
                <a:gd name="T8" fmla="*/ 5702 w 17"/>
                <a:gd name="T9" fmla="*/ 80 h 17"/>
                <a:gd name="T10" fmla="*/ 5702 w 17"/>
                <a:gd name="T11" fmla="*/ 68 h 17"/>
                <a:gd name="T12" fmla="*/ 8811 w 17"/>
                <a:gd name="T13" fmla="*/ 68 h 17"/>
                <a:gd name="T14" fmla="*/ 8811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4" name="Freeform 96"/>
            <p:cNvSpPr>
              <a:spLocks/>
            </p:cNvSpPr>
            <p:nvPr/>
          </p:nvSpPr>
          <p:spPr bwMode="auto">
            <a:xfrm>
              <a:off x="4697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2675 w 17"/>
                <a:gd name="T5" fmla="*/ 80 h 17"/>
                <a:gd name="T6" fmla="*/ 5702 w 17"/>
                <a:gd name="T7" fmla="*/ 80 h 17"/>
                <a:gd name="T8" fmla="*/ 8811 w 17"/>
                <a:gd name="T9" fmla="*/ 68 h 17"/>
                <a:gd name="T10" fmla="*/ 881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5" name="Freeform 97"/>
            <p:cNvSpPr>
              <a:spLocks/>
            </p:cNvSpPr>
            <p:nvPr/>
          </p:nvSpPr>
          <p:spPr bwMode="auto">
            <a:xfrm>
              <a:off x="4704" y="2937"/>
              <a:ext cx="30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474 w 17"/>
                <a:gd name="T5" fmla="*/ 80 h 17"/>
                <a:gd name="T6" fmla="*/ 2996 w 17"/>
                <a:gd name="T7" fmla="*/ 80 h 17"/>
                <a:gd name="T8" fmla="*/ 2996 w 17"/>
                <a:gd name="T9" fmla="*/ 68 h 17"/>
                <a:gd name="T10" fmla="*/ 4590 w 17"/>
                <a:gd name="T11" fmla="*/ 68 h 17"/>
                <a:gd name="T12" fmla="*/ 4590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6" name="Freeform 98"/>
            <p:cNvSpPr>
              <a:spLocks/>
            </p:cNvSpPr>
            <p:nvPr/>
          </p:nvSpPr>
          <p:spPr bwMode="auto">
            <a:xfrm>
              <a:off x="4705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612 w 17"/>
                <a:gd name="T5" fmla="*/ 68 h 17"/>
                <a:gd name="T6" fmla="*/ 3262 w 17"/>
                <a:gd name="T7" fmla="*/ 80 h 17"/>
                <a:gd name="T8" fmla="*/ 4898 w 17"/>
                <a:gd name="T9" fmla="*/ 80 h 17"/>
                <a:gd name="T10" fmla="*/ 4898 w 17"/>
                <a:gd name="T11" fmla="*/ 68 h 17"/>
                <a:gd name="T12" fmla="*/ 6510 w 17"/>
                <a:gd name="T13" fmla="*/ 68 h 17"/>
                <a:gd name="T14" fmla="*/ 651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7" name="Freeform 99"/>
            <p:cNvSpPr>
              <a:spLocks/>
            </p:cNvSpPr>
            <p:nvPr/>
          </p:nvSpPr>
          <p:spPr bwMode="auto">
            <a:xfrm>
              <a:off x="4713" y="2937"/>
              <a:ext cx="30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2370 w 17"/>
                <a:gd name="T5" fmla="*/ 68 h 17"/>
                <a:gd name="T6" fmla="*/ 2370 w 17"/>
                <a:gd name="T7" fmla="*/ 80 h 17"/>
                <a:gd name="T8" fmla="*/ 4590 w 17"/>
                <a:gd name="T9" fmla="*/ 80 h 17"/>
                <a:gd name="T10" fmla="*/ 4590 w 17"/>
                <a:gd name="T11" fmla="*/ 68 h 17"/>
                <a:gd name="T12" fmla="*/ 4590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8" name="Freeform 100"/>
            <p:cNvSpPr>
              <a:spLocks/>
            </p:cNvSpPr>
            <p:nvPr/>
          </p:nvSpPr>
          <p:spPr bwMode="auto">
            <a:xfrm>
              <a:off x="4716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3262 w 17"/>
                <a:gd name="T5" fmla="*/ 80 h 17"/>
                <a:gd name="T6" fmla="*/ 6510 w 17"/>
                <a:gd name="T7" fmla="*/ 80 h 17"/>
                <a:gd name="T8" fmla="*/ 6510 w 17"/>
                <a:gd name="T9" fmla="*/ 68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9" name="Freeform 101"/>
            <p:cNvSpPr>
              <a:spLocks/>
            </p:cNvSpPr>
            <p:nvPr/>
          </p:nvSpPr>
          <p:spPr bwMode="auto">
            <a:xfrm>
              <a:off x="4720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0 w 17"/>
                <a:gd name="T5" fmla="*/ 80 h 17"/>
                <a:gd name="T6" fmla="*/ 3262 w 17"/>
                <a:gd name="T7" fmla="*/ 80 h 17"/>
                <a:gd name="T8" fmla="*/ 6510 w 17"/>
                <a:gd name="T9" fmla="*/ 68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0" name="Freeform 102"/>
            <p:cNvSpPr>
              <a:spLocks/>
            </p:cNvSpPr>
            <p:nvPr/>
          </p:nvSpPr>
          <p:spPr bwMode="auto">
            <a:xfrm>
              <a:off x="4725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612 w 17"/>
                <a:gd name="T5" fmla="*/ 80 h 17"/>
                <a:gd name="T6" fmla="*/ 3262 w 17"/>
                <a:gd name="T7" fmla="*/ 80 h 17"/>
                <a:gd name="T8" fmla="*/ 4898 w 17"/>
                <a:gd name="T9" fmla="*/ 80 h 17"/>
                <a:gd name="T10" fmla="*/ 6510 w 17"/>
                <a:gd name="T11" fmla="*/ 68 h 17"/>
                <a:gd name="T12" fmla="*/ 6510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1" name="Freeform 103"/>
            <p:cNvSpPr>
              <a:spLocks/>
            </p:cNvSpPr>
            <p:nvPr/>
          </p:nvSpPr>
          <p:spPr bwMode="auto">
            <a:xfrm>
              <a:off x="4730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2675 w 17"/>
                <a:gd name="T5" fmla="*/ 80 h 17"/>
                <a:gd name="T6" fmla="*/ 5702 w 17"/>
                <a:gd name="T7" fmla="*/ 80 h 17"/>
                <a:gd name="T8" fmla="*/ 5702 w 17"/>
                <a:gd name="T9" fmla="*/ 68 h 17"/>
                <a:gd name="T10" fmla="*/ 8811 w 17"/>
                <a:gd name="T11" fmla="*/ 68 h 17"/>
                <a:gd name="T12" fmla="*/ 8811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2" name="Freeform 104"/>
            <p:cNvSpPr>
              <a:spLocks/>
            </p:cNvSpPr>
            <p:nvPr/>
          </p:nvSpPr>
          <p:spPr bwMode="auto">
            <a:xfrm>
              <a:off x="4734" y="2937"/>
              <a:ext cx="32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4442 w 17"/>
                <a:gd name="T5" fmla="*/ 68 h 17"/>
                <a:gd name="T6" fmla="*/ 4442 w 17"/>
                <a:gd name="T7" fmla="*/ 80 h 17"/>
                <a:gd name="T8" fmla="*/ 8811 w 17"/>
                <a:gd name="T9" fmla="*/ 80 h 17"/>
                <a:gd name="T10" fmla="*/ 8811 w 17"/>
                <a:gd name="T11" fmla="*/ 68 h 17"/>
                <a:gd name="T12" fmla="*/ 8811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3" name="Freeform 105"/>
            <p:cNvSpPr>
              <a:spLocks/>
            </p:cNvSpPr>
            <p:nvPr/>
          </p:nvSpPr>
          <p:spPr bwMode="auto">
            <a:xfrm>
              <a:off x="4738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958 w 17"/>
                <a:gd name="T5" fmla="*/ 80 h 17"/>
                <a:gd name="T6" fmla="*/ 4014 w 17"/>
                <a:gd name="T7" fmla="*/ 80 h 17"/>
                <a:gd name="T8" fmla="*/ 6510 w 17"/>
                <a:gd name="T9" fmla="*/ 68 h 17"/>
                <a:gd name="T10" fmla="*/ 651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4" name="Freeform 106"/>
            <p:cNvSpPr>
              <a:spLocks/>
            </p:cNvSpPr>
            <p:nvPr/>
          </p:nvSpPr>
          <p:spPr bwMode="auto">
            <a:xfrm>
              <a:off x="4746" y="2937"/>
              <a:ext cx="30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474 w 17"/>
                <a:gd name="T5" fmla="*/ 80 h 17"/>
                <a:gd name="T6" fmla="*/ 2996 w 17"/>
                <a:gd name="T7" fmla="*/ 80 h 17"/>
                <a:gd name="T8" fmla="*/ 4590 w 17"/>
                <a:gd name="T9" fmla="*/ 68 h 17"/>
                <a:gd name="T10" fmla="*/ 459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5" name="Freeform 107"/>
            <p:cNvSpPr>
              <a:spLocks/>
            </p:cNvSpPr>
            <p:nvPr/>
          </p:nvSpPr>
          <p:spPr bwMode="auto">
            <a:xfrm>
              <a:off x="4750" y="2937"/>
              <a:ext cx="30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474 w 17"/>
                <a:gd name="T5" fmla="*/ 68 h 17"/>
                <a:gd name="T6" fmla="*/ 1474 w 17"/>
                <a:gd name="T7" fmla="*/ 80 h 17"/>
                <a:gd name="T8" fmla="*/ 2996 w 17"/>
                <a:gd name="T9" fmla="*/ 80 h 17"/>
                <a:gd name="T10" fmla="*/ 2996 w 17"/>
                <a:gd name="T11" fmla="*/ 68 h 17"/>
                <a:gd name="T12" fmla="*/ 4590 w 17"/>
                <a:gd name="T13" fmla="*/ 68 h 17"/>
                <a:gd name="T14" fmla="*/ 459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6" name="Freeform 108"/>
            <p:cNvSpPr>
              <a:spLocks/>
            </p:cNvSpPr>
            <p:nvPr/>
          </p:nvSpPr>
          <p:spPr bwMode="auto">
            <a:xfrm>
              <a:off x="4755" y="2937"/>
              <a:ext cx="30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2370 w 17"/>
                <a:gd name="T5" fmla="*/ 80 h 17"/>
                <a:gd name="T6" fmla="*/ 4590 w 17"/>
                <a:gd name="T7" fmla="*/ 80 h 17"/>
                <a:gd name="T8" fmla="*/ 4590 w 17"/>
                <a:gd name="T9" fmla="*/ 68 h 17"/>
                <a:gd name="T10" fmla="*/ 459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7" name="Freeform 109"/>
            <p:cNvSpPr>
              <a:spLocks/>
            </p:cNvSpPr>
            <p:nvPr/>
          </p:nvSpPr>
          <p:spPr bwMode="auto">
            <a:xfrm>
              <a:off x="4759" y="2937"/>
              <a:ext cx="30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474 w 17"/>
                <a:gd name="T5" fmla="*/ 80 h 17"/>
                <a:gd name="T6" fmla="*/ 2996 w 17"/>
                <a:gd name="T7" fmla="*/ 80 h 17"/>
                <a:gd name="T8" fmla="*/ 4590 w 17"/>
                <a:gd name="T9" fmla="*/ 68 h 17"/>
                <a:gd name="T10" fmla="*/ 4590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8" name="Freeform 110"/>
            <p:cNvSpPr>
              <a:spLocks/>
            </p:cNvSpPr>
            <p:nvPr/>
          </p:nvSpPr>
          <p:spPr bwMode="auto">
            <a:xfrm>
              <a:off x="4762" y="2937"/>
              <a:ext cx="31" cy="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8 h 17"/>
                <a:gd name="T4" fmla="*/ 1612 w 17"/>
                <a:gd name="T5" fmla="*/ 68 h 17"/>
                <a:gd name="T6" fmla="*/ 3262 w 17"/>
                <a:gd name="T7" fmla="*/ 80 h 17"/>
                <a:gd name="T8" fmla="*/ 4898 w 17"/>
                <a:gd name="T9" fmla="*/ 80 h 17"/>
                <a:gd name="T10" fmla="*/ 4898 w 17"/>
                <a:gd name="T11" fmla="*/ 68 h 17"/>
                <a:gd name="T12" fmla="*/ 6510 w 17"/>
                <a:gd name="T13" fmla="*/ 68 h 17"/>
                <a:gd name="T14" fmla="*/ 6510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19" name="Freeform 111"/>
            <p:cNvSpPr>
              <a:spLocks/>
            </p:cNvSpPr>
            <p:nvPr/>
          </p:nvSpPr>
          <p:spPr bwMode="auto">
            <a:xfrm>
              <a:off x="4633" y="2742"/>
              <a:ext cx="345" cy="197"/>
            </a:xfrm>
            <a:custGeom>
              <a:avLst/>
              <a:gdLst>
                <a:gd name="T0" fmla="*/ 82289 w 187"/>
                <a:gd name="T1" fmla="*/ 600 h 174"/>
                <a:gd name="T2" fmla="*/ 82289 w 187"/>
                <a:gd name="T3" fmla="*/ 600 h 174"/>
                <a:gd name="T4" fmla="*/ 82289 w 187"/>
                <a:gd name="T5" fmla="*/ 594 h 174"/>
                <a:gd name="T6" fmla="*/ 83256 w 187"/>
                <a:gd name="T7" fmla="*/ 594 h 174"/>
                <a:gd name="T8" fmla="*/ 83256 w 187"/>
                <a:gd name="T9" fmla="*/ 594 h 174"/>
                <a:gd name="T10" fmla="*/ 83763 w 187"/>
                <a:gd name="T11" fmla="*/ 593 h 174"/>
                <a:gd name="T12" fmla="*/ 83763 w 187"/>
                <a:gd name="T13" fmla="*/ 593 h 174"/>
                <a:gd name="T14" fmla="*/ 83865 w 187"/>
                <a:gd name="T15" fmla="*/ 593 h 174"/>
                <a:gd name="T16" fmla="*/ 83865 w 187"/>
                <a:gd name="T17" fmla="*/ 589 h 174"/>
                <a:gd name="T18" fmla="*/ 83865 w 187"/>
                <a:gd name="T19" fmla="*/ 589 h 174"/>
                <a:gd name="T20" fmla="*/ 83865 w 187"/>
                <a:gd name="T21" fmla="*/ 584 h 174"/>
                <a:gd name="T22" fmla="*/ 84385 w 187"/>
                <a:gd name="T23" fmla="*/ 584 h 174"/>
                <a:gd name="T24" fmla="*/ 84385 w 187"/>
                <a:gd name="T25" fmla="*/ 580 h 174"/>
                <a:gd name="T26" fmla="*/ 84973 w 187"/>
                <a:gd name="T27" fmla="*/ 575 h 174"/>
                <a:gd name="T28" fmla="*/ 84973 w 187"/>
                <a:gd name="T29" fmla="*/ 575 h 174"/>
                <a:gd name="T30" fmla="*/ 84973 w 187"/>
                <a:gd name="T31" fmla="*/ 20 h 174"/>
                <a:gd name="T32" fmla="*/ 84973 w 187"/>
                <a:gd name="T33" fmla="*/ 18 h 174"/>
                <a:gd name="T34" fmla="*/ 84973 w 187"/>
                <a:gd name="T35" fmla="*/ 18 h 174"/>
                <a:gd name="T36" fmla="*/ 84385 w 187"/>
                <a:gd name="T37" fmla="*/ 18 h 174"/>
                <a:gd name="T38" fmla="*/ 84385 w 187"/>
                <a:gd name="T39" fmla="*/ 3 h 174"/>
                <a:gd name="T40" fmla="*/ 83865 w 187"/>
                <a:gd name="T41" fmla="*/ 3 h 174"/>
                <a:gd name="T42" fmla="*/ 83865 w 187"/>
                <a:gd name="T43" fmla="*/ 2 h 174"/>
                <a:gd name="T44" fmla="*/ 83865 w 187"/>
                <a:gd name="T45" fmla="*/ 1 h 174"/>
                <a:gd name="T46" fmla="*/ 83763 w 187"/>
                <a:gd name="T47" fmla="*/ 1 h 174"/>
                <a:gd name="T48" fmla="*/ 83763 w 187"/>
                <a:gd name="T49" fmla="*/ 1 h 174"/>
                <a:gd name="T50" fmla="*/ 83256 w 187"/>
                <a:gd name="T51" fmla="*/ 1 h 174"/>
                <a:gd name="T52" fmla="*/ 83256 w 187"/>
                <a:gd name="T53" fmla="*/ 0 h 174"/>
                <a:gd name="T54" fmla="*/ 82289 w 187"/>
                <a:gd name="T55" fmla="*/ 0 h 174"/>
                <a:gd name="T56" fmla="*/ 82289 w 187"/>
                <a:gd name="T57" fmla="*/ 0 h 174"/>
                <a:gd name="T58" fmla="*/ 82289 w 187"/>
                <a:gd name="T59" fmla="*/ 0 h 174"/>
                <a:gd name="T60" fmla="*/ 2247 w 187"/>
                <a:gd name="T61" fmla="*/ 0 h 174"/>
                <a:gd name="T62" fmla="*/ 1725 w 187"/>
                <a:gd name="T63" fmla="*/ 0 h 174"/>
                <a:gd name="T64" fmla="*/ 1450 w 187"/>
                <a:gd name="T65" fmla="*/ 0 h 174"/>
                <a:gd name="T66" fmla="*/ 1450 w 187"/>
                <a:gd name="T67" fmla="*/ 0 h 174"/>
                <a:gd name="T68" fmla="*/ 935 w 187"/>
                <a:gd name="T69" fmla="*/ 0 h 174"/>
                <a:gd name="T70" fmla="*/ 935 w 187"/>
                <a:gd name="T71" fmla="*/ 1 h 174"/>
                <a:gd name="T72" fmla="*/ 507 w 187"/>
                <a:gd name="T73" fmla="*/ 1 h 174"/>
                <a:gd name="T74" fmla="*/ 507 w 187"/>
                <a:gd name="T75" fmla="*/ 1 h 174"/>
                <a:gd name="T76" fmla="*/ 507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18 h 174"/>
                <a:gd name="T86" fmla="*/ 0 w 187"/>
                <a:gd name="T87" fmla="*/ 18 h 174"/>
                <a:gd name="T88" fmla="*/ 0 w 187"/>
                <a:gd name="T89" fmla="*/ 20 h 174"/>
                <a:gd name="T90" fmla="*/ 0 w 187"/>
                <a:gd name="T91" fmla="*/ 575 h 174"/>
                <a:gd name="T92" fmla="*/ 0 w 187"/>
                <a:gd name="T93" fmla="*/ 575 h 174"/>
                <a:gd name="T94" fmla="*/ 0 w 187"/>
                <a:gd name="T95" fmla="*/ 580 h 174"/>
                <a:gd name="T96" fmla="*/ 0 w 187"/>
                <a:gd name="T97" fmla="*/ 584 h 174"/>
                <a:gd name="T98" fmla="*/ 0 w 187"/>
                <a:gd name="T99" fmla="*/ 584 h 174"/>
                <a:gd name="T100" fmla="*/ 0 w 187"/>
                <a:gd name="T101" fmla="*/ 589 h 174"/>
                <a:gd name="T102" fmla="*/ 507 w 187"/>
                <a:gd name="T103" fmla="*/ 589 h 174"/>
                <a:gd name="T104" fmla="*/ 507 w 187"/>
                <a:gd name="T105" fmla="*/ 593 h 174"/>
                <a:gd name="T106" fmla="*/ 507 w 187"/>
                <a:gd name="T107" fmla="*/ 593 h 174"/>
                <a:gd name="T108" fmla="*/ 935 w 187"/>
                <a:gd name="T109" fmla="*/ 593 h 174"/>
                <a:gd name="T110" fmla="*/ 935 w 187"/>
                <a:gd name="T111" fmla="*/ 594 h 174"/>
                <a:gd name="T112" fmla="*/ 935 w 187"/>
                <a:gd name="T113" fmla="*/ 594 h 174"/>
                <a:gd name="T114" fmla="*/ 1450 w 187"/>
                <a:gd name="T115" fmla="*/ 594 h 174"/>
                <a:gd name="T116" fmla="*/ 1450 w 187"/>
                <a:gd name="T117" fmla="*/ 594 h 174"/>
                <a:gd name="T118" fmla="*/ 1725 w 187"/>
                <a:gd name="T119" fmla="*/ 600 h 174"/>
                <a:gd name="T120" fmla="*/ 2247 w 187"/>
                <a:gd name="T121" fmla="*/ 600 h 174"/>
                <a:gd name="T122" fmla="*/ 82289 w 187"/>
                <a:gd name="T123" fmla="*/ 600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0" name="Freeform 112"/>
            <p:cNvSpPr>
              <a:spLocks/>
            </p:cNvSpPr>
            <p:nvPr/>
          </p:nvSpPr>
          <p:spPr bwMode="auto">
            <a:xfrm>
              <a:off x="4633" y="2744"/>
              <a:ext cx="343" cy="195"/>
            </a:xfrm>
            <a:custGeom>
              <a:avLst/>
              <a:gdLst>
                <a:gd name="T0" fmla="*/ 84133 w 186"/>
                <a:gd name="T1" fmla="*/ 577 h 172"/>
                <a:gd name="T2" fmla="*/ 84133 w 186"/>
                <a:gd name="T3" fmla="*/ 579 h 172"/>
                <a:gd name="T4" fmla="*/ 84133 w 186"/>
                <a:gd name="T5" fmla="*/ 585 h 172"/>
                <a:gd name="T6" fmla="*/ 83626 w 186"/>
                <a:gd name="T7" fmla="*/ 585 h 172"/>
                <a:gd name="T8" fmla="*/ 83626 w 186"/>
                <a:gd name="T9" fmla="*/ 588 h 172"/>
                <a:gd name="T10" fmla="*/ 83024 w 186"/>
                <a:gd name="T11" fmla="*/ 593 h 172"/>
                <a:gd name="T12" fmla="*/ 83024 w 186"/>
                <a:gd name="T13" fmla="*/ 593 h 172"/>
                <a:gd name="T14" fmla="*/ 82892 w 186"/>
                <a:gd name="T15" fmla="*/ 597 h 172"/>
                <a:gd name="T16" fmla="*/ 82892 w 186"/>
                <a:gd name="T17" fmla="*/ 597 h 172"/>
                <a:gd name="T18" fmla="*/ 82385 w 186"/>
                <a:gd name="T19" fmla="*/ 597 h 172"/>
                <a:gd name="T20" fmla="*/ 82385 w 186"/>
                <a:gd name="T21" fmla="*/ 600 h 172"/>
                <a:gd name="T22" fmla="*/ 81865 w 186"/>
                <a:gd name="T23" fmla="*/ 600 h 172"/>
                <a:gd name="T24" fmla="*/ 81450 w 186"/>
                <a:gd name="T25" fmla="*/ 600 h 172"/>
                <a:gd name="T26" fmla="*/ 1724 w 186"/>
                <a:gd name="T27" fmla="*/ 600 h 172"/>
                <a:gd name="T28" fmla="*/ 1449 w 186"/>
                <a:gd name="T29" fmla="*/ 600 h 172"/>
                <a:gd name="T30" fmla="*/ 1449 w 186"/>
                <a:gd name="T31" fmla="*/ 600 h 172"/>
                <a:gd name="T32" fmla="*/ 1449 w 186"/>
                <a:gd name="T33" fmla="*/ 597 h 172"/>
                <a:gd name="T34" fmla="*/ 935 w 186"/>
                <a:gd name="T35" fmla="*/ 597 h 172"/>
                <a:gd name="T36" fmla="*/ 935 w 186"/>
                <a:gd name="T37" fmla="*/ 597 h 172"/>
                <a:gd name="T38" fmla="*/ 507 w 186"/>
                <a:gd name="T39" fmla="*/ 593 h 172"/>
                <a:gd name="T40" fmla="*/ 507 w 186"/>
                <a:gd name="T41" fmla="*/ 593 h 172"/>
                <a:gd name="T42" fmla="*/ 0 w 186"/>
                <a:gd name="T43" fmla="*/ 593 h 172"/>
                <a:gd name="T44" fmla="*/ 0 w 186"/>
                <a:gd name="T45" fmla="*/ 588 h 172"/>
                <a:gd name="T46" fmla="*/ 0 w 186"/>
                <a:gd name="T47" fmla="*/ 585 h 172"/>
                <a:gd name="T48" fmla="*/ 0 w 186"/>
                <a:gd name="T49" fmla="*/ 585 h 172"/>
                <a:gd name="T50" fmla="*/ 0 w 186"/>
                <a:gd name="T51" fmla="*/ 579 h 172"/>
                <a:gd name="T52" fmla="*/ 0 w 186"/>
                <a:gd name="T53" fmla="*/ 577 h 172"/>
                <a:gd name="T54" fmla="*/ 0 w 186"/>
                <a:gd name="T55" fmla="*/ 18 h 172"/>
                <a:gd name="T56" fmla="*/ 0 w 186"/>
                <a:gd name="T57" fmla="*/ 16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507 w 186"/>
                <a:gd name="T67" fmla="*/ 1 h 172"/>
                <a:gd name="T68" fmla="*/ 507 w 186"/>
                <a:gd name="T69" fmla="*/ 1 h 172"/>
                <a:gd name="T70" fmla="*/ 935 w 186"/>
                <a:gd name="T71" fmla="*/ 1 h 172"/>
                <a:gd name="T72" fmla="*/ 935 w 186"/>
                <a:gd name="T73" fmla="*/ 0 h 172"/>
                <a:gd name="T74" fmla="*/ 935 w 186"/>
                <a:gd name="T75" fmla="*/ 0 h 172"/>
                <a:gd name="T76" fmla="*/ 1449 w 186"/>
                <a:gd name="T77" fmla="*/ 0 h 172"/>
                <a:gd name="T78" fmla="*/ 1449 w 186"/>
                <a:gd name="T79" fmla="*/ 0 h 172"/>
                <a:gd name="T80" fmla="*/ 1724 w 186"/>
                <a:gd name="T81" fmla="*/ 0 h 172"/>
                <a:gd name="T82" fmla="*/ 81450 w 186"/>
                <a:gd name="T83" fmla="*/ 0 h 172"/>
                <a:gd name="T84" fmla="*/ 81865 w 186"/>
                <a:gd name="T85" fmla="*/ 0 h 172"/>
                <a:gd name="T86" fmla="*/ 82385 w 186"/>
                <a:gd name="T87" fmla="*/ 0 h 172"/>
                <a:gd name="T88" fmla="*/ 82385 w 186"/>
                <a:gd name="T89" fmla="*/ 0 h 172"/>
                <a:gd name="T90" fmla="*/ 82892 w 186"/>
                <a:gd name="T91" fmla="*/ 0 h 172"/>
                <a:gd name="T92" fmla="*/ 82892 w 186"/>
                <a:gd name="T93" fmla="*/ 1 h 172"/>
                <a:gd name="T94" fmla="*/ 83024 w 186"/>
                <a:gd name="T95" fmla="*/ 1 h 172"/>
                <a:gd name="T96" fmla="*/ 83024 w 186"/>
                <a:gd name="T97" fmla="*/ 1 h 172"/>
                <a:gd name="T98" fmla="*/ 83024 w 186"/>
                <a:gd name="T99" fmla="*/ 2 h 172"/>
                <a:gd name="T100" fmla="*/ 83626 w 186"/>
                <a:gd name="T101" fmla="*/ 2 h 172"/>
                <a:gd name="T102" fmla="*/ 83626 w 186"/>
                <a:gd name="T103" fmla="*/ 3 h 172"/>
                <a:gd name="T104" fmla="*/ 84133 w 186"/>
                <a:gd name="T105" fmla="*/ 3 h 172"/>
                <a:gd name="T106" fmla="*/ 84133 w 186"/>
                <a:gd name="T107" fmla="*/ 16 h 172"/>
                <a:gd name="T108" fmla="*/ 84133 w 186"/>
                <a:gd name="T109" fmla="*/ 18 h 172"/>
                <a:gd name="T110" fmla="*/ 84133 w 186"/>
                <a:gd name="T111" fmla="*/ 577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1" name="Freeform 113"/>
            <p:cNvSpPr>
              <a:spLocks/>
            </p:cNvSpPr>
            <p:nvPr/>
          </p:nvSpPr>
          <p:spPr bwMode="auto">
            <a:xfrm>
              <a:off x="4637" y="2744"/>
              <a:ext cx="334" cy="193"/>
            </a:xfrm>
            <a:custGeom>
              <a:avLst/>
              <a:gdLst>
                <a:gd name="T0" fmla="*/ 82395 w 181"/>
                <a:gd name="T1" fmla="*/ 3 h 171"/>
                <a:gd name="T2" fmla="*/ 82395 w 181"/>
                <a:gd name="T3" fmla="*/ 3 h 171"/>
                <a:gd name="T4" fmla="*/ 82395 w 181"/>
                <a:gd name="T5" fmla="*/ 2 h 171"/>
                <a:gd name="T6" fmla="*/ 81887 w 181"/>
                <a:gd name="T7" fmla="*/ 2 h 171"/>
                <a:gd name="T8" fmla="*/ 81887 w 181"/>
                <a:gd name="T9" fmla="*/ 1 h 171"/>
                <a:gd name="T10" fmla="*/ 81284 w 181"/>
                <a:gd name="T11" fmla="*/ 1 h 171"/>
                <a:gd name="T12" fmla="*/ 81284 w 181"/>
                <a:gd name="T13" fmla="*/ 0 h 171"/>
                <a:gd name="T14" fmla="*/ 81094 w 181"/>
                <a:gd name="T15" fmla="*/ 0 h 171"/>
                <a:gd name="T16" fmla="*/ 81094 w 181"/>
                <a:gd name="T17" fmla="*/ 0 h 171"/>
                <a:gd name="T18" fmla="*/ 81094 w 181"/>
                <a:gd name="T19" fmla="*/ 0 h 171"/>
                <a:gd name="T20" fmla="*/ 80667 w 181"/>
                <a:gd name="T21" fmla="*/ 0 h 171"/>
                <a:gd name="T22" fmla="*/ 80667 w 181"/>
                <a:gd name="T23" fmla="*/ 0 h 171"/>
                <a:gd name="T24" fmla="*/ 1450 w 181"/>
                <a:gd name="T25" fmla="*/ 0 h 171"/>
                <a:gd name="T26" fmla="*/ 1450 w 181"/>
                <a:gd name="T27" fmla="*/ 0 h 171"/>
                <a:gd name="T28" fmla="*/ 936 w 181"/>
                <a:gd name="T29" fmla="*/ 0 h 171"/>
                <a:gd name="T30" fmla="*/ 936 w 181"/>
                <a:gd name="T31" fmla="*/ 0 h 171"/>
                <a:gd name="T32" fmla="*/ 507 w 181"/>
                <a:gd name="T33" fmla="*/ 0 h 171"/>
                <a:gd name="T34" fmla="*/ 507 w 181"/>
                <a:gd name="T35" fmla="*/ 0 h 171"/>
                <a:gd name="T36" fmla="*/ 507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556 h 171"/>
                <a:gd name="T50" fmla="*/ 0 w 181"/>
                <a:gd name="T51" fmla="*/ 556 h 171"/>
                <a:gd name="T52" fmla="*/ 0 w 181"/>
                <a:gd name="T53" fmla="*/ 558 h 171"/>
                <a:gd name="T54" fmla="*/ 0 w 181"/>
                <a:gd name="T55" fmla="*/ 565 h 171"/>
                <a:gd name="T56" fmla="*/ 0 w 181"/>
                <a:gd name="T57" fmla="*/ 565 h 171"/>
                <a:gd name="T58" fmla="*/ 507 w 181"/>
                <a:gd name="T59" fmla="*/ 565 h 171"/>
                <a:gd name="T60" fmla="*/ 507 w 181"/>
                <a:gd name="T61" fmla="*/ 568 h 171"/>
                <a:gd name="T62" fmla="*/ 936 w 181"/>
                <a:gd name="T63" fmla="*/ 568 h 171"/>
                <a:gd name="T64" fmla="*/ 936 w 181"/>
                <a:gd name="T65" fmla="*/ 568 h 171"/>
                <a:gd name="T66" fmla="*/ 1450 w 181"/>
                <a:gd name="T67" fmla="*/ 572 h 171"/>
                <a:gd name="T68" fmla="*/ 1450 w 181"/>
                <a:gd name="T69" fmla="*/ 572 h 171"/>
                <a:gd name="T70" fmla="*/ 80667 w 181"/>
                <a:gd name="T71" fmla="*/ 572 h 171"/>
                <a:gd name="T72" fmla="*/ 80667 w 181"/>
                <a:gd name="T73" fmla="*/ 568 h 171"/>
                <a:gd name="T74" fmla="*/ 81094 w 181"/>
                <a:gd name="T75" fmla="*/ 568 h 171"/>
                <a:gd name="T76" fmla="*/ 81094 w 181"/>
                <a:gd name="T77" fmla="*/ 568 h 171"/>
                <a:gd name="T78" fmla="*/ 81284 w 181"/>
                <a:gd name="T79" fmla="*/ 568 h 171"/>
                <a:gd name="T80" fmla="*/ 81284 w 181"/>
                <a:gd name="T81" fmla="*/ 565 h 171"/>
                <a:gd name="T82" fmla="*/ 81284 w 181"/>
                <a:gd name="T83" fmla="*/ 565 h 171"/>
                <a:gd name="T84" fmla="*/ 81887 w 181"/>
                <a:gd name="T85" fmla="*/ 565 h 171"/>
                <a:gd name="T86" fmla="*/ 81887 w 181"/>
                <a:gd name="T87" fmla="*/ 558 h 171"/>
                <a:gd name="T88" fmla="*/ 82395 w 181"/>
                <a:gd name="T89" fmla="*/ 556 h 171"/>
                <a:gd name="T90" fmla="*/ 82395 w 181"/>
                <a:gd name="T91" fmla="*/ 556 h 171"/>
                <a:gd name="T92" fmla="*/ 82395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2" name="Freeform 114"/>
            <p:cNvSpPr>
              <a:spLocks/>
            </p:cNvSpPr>
            <p:nvPr/>
          </p:nvSpPr>
          <p:spPr bwMode="auto">
            <a:xfrm>
              <a:off x="4638" y="2746"/>
              <a:ext cx="333" cy="189"/>
            </a:xfrm>
            <a:custGeom>
              <a:avLst/>
              <a:gdLst>
                <a:gd name="T0" fmla="*/ 83951 w 180"/>
                <a:gd name="T1" fmla="*/ 529 h 168"/>
                <a:gd name="T2" fmla="*/ 83951 w 180"/>
                <a:gd name="T3" fmla="*/ 534 h 168"/>
                <a:gd name="T4" fmla="*/ 83577 w 180"/>
                <a:gd name="T5" fmla="*/ 535 h 168"/>
                <a:gd name="T6" fmla="*/ 83577 w 180"/>
                <a:gd name="T7" fmla="*/ 535 h 168"/>
                <a:gd name="T8" fmla="*/ 82989 w 180"/>
                <a:gd name="T9" fmla="*/ 537 h 168"/>
                <a:gd name="T10" fmla="*/ 82989 w 180"/>
                <a:gd name="T11" fmla="*/ 537 h 168"/>
                <a:gd name="T12" fmla="*/ 82780 w 180"/>
                <a:gd name="T13" fmla="*/ 540 h 168"/>
                <a:gd name="T14" fmla="*/ 82780 w 180"/>
                <a:gd name="T15" fmla="*/ 540 h 168"/>
                <a:gd name="T16" fmla="*/ 951 w 180"/>
                <a:gd name="T17" fmla="*/ 540 h 168"/>
                <a:gd name="T18" fmla="*/ 951 w 180"/>
                <a:gd name="T19" fmla="*/ 540 h 168"/>
                <a:gd name="T20" fmla="*/ 514 w 180"/>
                <a:gd name="T21" fmla="*/ 540 h 168"/>
                <a:gd name="T22" fmla="*/ 514 w 180"/>
                <a:gd name="T23" fmla="*/ 537 h 168"/>
                <a:gd name="T24" fmla="*/ 514 w 180"/>
                <a:gd name="T25" fmla="*/ 537 h 168"/>
                <a:gd name="T26" fmla="*/ 0 w 180"/>
                <a:gd name="T27" fmla="*/ 537 h 168"/>
                <a:gd name="T28" fmla="*/ 0 w 180"/>
                <a:gd name="T29" fmla="*/ 535 h 168"/>
                <a:gd name="T30" fmla="*/ 0 w 180"/>
                <a:gd name="T31" fmla="*/ 535 h 168"/>
                <a:gd name="T32" fmla="*/ 0 w 180"/>
                <a:gd name="T33" fmla="*/ 535 h 168"/>
                <a:gd name="T34" fmla="*/ 0 w 180"/>
                <a:gd name="T35" fmla="*/ 534 h 168"/>
                <a:gd name="T36" fmla="*/ 0 w 180"/>
                <a:gd name="T37" fmla="*/ 529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514 w 180"/>
                <a:gd name="T49" fmla="*/ 0 h 168"/>
                <a:gd name="T50" fmla="*/ 514 w 180"/>
                <a:gd name="T51" fmla="*/ 0 h 168"/>
                <a:gd name="T52" fmla="*/ 951 w 180"/>
                <a:gd name="T53" fmla="*/ 0 h 168"/>
                <a:gd name="T54" fmla="*/ 951 w 180"/>
                <a:gd name="T55" fmla="*/ 0 h 168"/>
                <a:gd name="T56" fmla="*/ 82780 w 180"/>
                <a:gd name="T57" fmla="*/ 0 h 168"/>
                <a:gd name="T58" fmla="*/ 82780 w 180"/>
                <a:gd name="T59" fmla="*/ 0 h 168"/>
                <a:gd name="T60" fmla="*/ 82780 w 180"/>
                <a:gd name="T61" fmla="*/ 0 h 168"/>
                <a:gd name="T62" fmla="*/ 82989 w 180"/>
                <a:gd name="T63" fmla="*/ 0 h 168"/>
                <a:gd name="T64" fmla="*/ 82989 w 180"/>
                <a:gd name="T65" fmla="*/ 0 h 168"/>
                <a:gd name="T66" fmla="*/ 82989 w 180"/>
                <a:gd name="T67" fmla="*/ 1 h 168"/>
                <a:gd name="T68" fmla="*/ 83577 w 180"/>
                <a:gd name="T69" fmla="*/ 1 h 168"/>
                <a:gd name="T70" fmla="*/ 83577 w 180"/>
                <a:gd name="T71" fmla="*/ 1 h 168"/>
                <a:gd name="T72" fmla="*/ 83951 w 180"/>
                <a:gd name="T73" fmla="*/ 2 h 168"/>
                <a:gd name="T74" fmla="*/ 83951 w 180"/>
                <a:gd name="T75" fmla="*/ 3 h 168"/>
                <a:gd name="T76" fmla="*/ 83951 w 180"/>
                <a:gd name="T77" fmla="*/ 529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3" name="Freeform 115"/>
            <p:cNvSpPr>
              <a:spLocks/>
            </p:cNvSpPr>
            <p:nvPr/>
          </p:nvSpPr>
          <p:spPr bwMode="auto">
            <a:xfrm>
              <a:off x="4673" y="2770"/>
              <a:ext cx="262" cy="140"/>
            </a:xfrm>
            <a:custGeom>
              <a:avLst/>
              <a:gdLst>
                <a:gd name="T0" fmla="*/ 0 w 142"/>
                <a:gd name="T1" fmla="*/ 1 h 124"/>
                <a:gd name="T2" fmla="*/ 507 w 142"/>
                <a:gd name="T3" fmla="*/ 1 h 124"/>
                <a:gd name="T4" fmla="*/ 507 w 142"/>
                <a:gd name="T5" fmla="*/ 1 h 124"/>
                <a:gd name="T6" fmla="*/ 935 w 142"/>
                <a:gd name="T7" fmla="*/ 0 h 124"/>
                <a:gd name="T8" fmla="*/ 935 w 142"/>
                <a:gd name="T9" fmla="*/ 0 h 124"/>
                <a:gd name="T10" fmla="*/ 1450 w 142"/>
                <a:gd name="T11" fmla="*/ 0 h 124"/>
                <a:gd name="T12" fmla="*/ 1450 w 142"/>
                <a:gd name="T13" fmla="*/ 0 h 124"/>
                <a:gd name="T14" fmla="*/ 1725 w 142"/>
                <a:gd name="T15" fmla="*/ 0 h 124"/>
                <a:gd name="T16" fmla="*/ 61668 w 142"/>
                <a:gd name="T17" fmla="*/ 0 h 124"/>
                <a:gd name="T18" fmla="*/ 62175 w 142"/>
                <a:gd name="T19" fmla="*/ 0 h 124"/>
                <a:gd name="T20" fmla="*/ 62731 w 142"/>
                <a:gd name="T21" fmla="*/ 0 h 124"/>
                <a:gd name="T22" fmla="*/ 62731 w 142"/>
                <a:gd name="T23" fmla="*/ 0 h 124"/>
                <a:gd name="T24" fmla="*/ 63125 w 142"/>
                <a:gd name="T25" fmla="*/ 0 h 124"/>
                <a:gd name="T26" fmla="*/ 63125 w 142"/>
                <a:gd name="T27" fmla="*/ 1 h 124"/>
                <a:gd name="T28" fmla="*/ 63402 w 142"/>
                <a:gd name="T29" fmla="*/ 1 h 124"/>
                <a:gd name="T30" fmla="*/ 63402 w 142"/>
                <a:gd name="T31" fmla="*/ 1 h 124"/>
                <a:gd name="T32" fmla="*/ 63915 w 142"/>
                <a:gd name="T33" fmla="*/ 2 h 124"/>
                <a:gd name="T34" fmla="*/ 63915 w 142"/>
                <a:gd name="T35" fmla="*/ 3 h 124"/>
                <a:gd name="T36" fmla="*/ 64522 w 142"/>
                <a:gd name="T37" fmla="*/ 3 h 124"/>
                <a:gd name="T38" fmla="*/ 64522 w 142"/>
                <a:gd name="T39" fmla="*/ 16 h 124"/>
                <a:gd name="T40" fmla="*/ 64522 w 142"/>
                <a:gd name="T41" fmla="*/ 18 h 124"/>
                <a:gd name="T42" fmla="*/ 64522 w 142"/>
                <a:gd name="T43" fmla="*/ 394 h 124"/>
                <a:gd name="T44" fmla="*/ 64522 w 142"/>
                <a:gd name="T45" fmla="*/ 399 h 124"/>
                <a:gd name="T46" fmla="*/ 63915 w 142"/>
                <a:gd name="T47" fmla="*/ 399 h 124"/>
                <a:gd name="T48" fmla="*/ 63915 w 142"/>
                <a:gd name="T49" fmla="*/ 402 h 124"/>
                <a:gd name="T50" fmla="*/ 63402 w 142"/>
                <a:gd name="T51" fmla="*/ 412 h 124"/>
                <a:gd name="T52" fmla="*/ 63402 w 142"/>
                <a:gd name="T53" fmla="*/ 412 h 124"/>
                <a:gd name="T54" fmla="*/ 63125 w 142"/>
                <a:gd name="T55" fmla="*/ 413 h 124"/>
                <a:gd name="T56" fmla="*/ 63125 w 142"/>
                <a:gd name="T57" fmla="*/ 413 h 124"/>
                <a:gd name="T58" fmla="*/ 62731 w 142"/>
                <a:gd name="T59" fmla="*/ 413 h 124"/>
                <a:gd name="T60" fmla="*/ 62731 w 142"/>
                <a:gd name="T61" fmla="*/ 414 h 124"/>
                <a:gd name="T62" fmla="*/ 62175 w 142"/>
                <a:gd name="T63" fmla="*/ 414 h 124"/>
                <a:gd name="T64" fmla="*/ 61668 w 142"/>
                <a:gd name="T65" fmla="*/ 414 h 124"/>
                <a:gd name="T66" fmla="*/ 1725 w 142"/>
                <a:gd name="T67" fmla="*/ 414 h 124"/>
                <a:gd name="T68" fmla="*/ 1450 w 142"/>
                <a:gd name="T69" fmla="*/ 414 h 124"/>
                <a:gd name="T70" fmla="*/ 1450 w 142"/>
                <a:gd name="T71" fmla="*/ 414 h 124"/>
                <a:gd name="T72" fmla="*/ 935 w 142"/>
                <a:gd name="T73" fmla="*/ 413 h 124"/>
                <a:gd name="T74" fmla="*/ 935 w 142"/>
                <a:gd name="T75" fmla="*/ 413 h 124"/>
                <a:gd name="T76" fmla="*/ 507 w 142"/>
                <a:gd name="T77" fmla="*/ 413 h 124"/>
                <a:gd name="T78" fmla="*/ 507 w 142"/>
                <a:gd name="T79" fmla="*/ 412 h 124"/>
                <a:gd name="T80" fmla="*/ 0 w 142"/>
                <a:gd name="T81" fmla="*/ 412 h 124"/>
                <a:gd name="T82" fmla="*/ 0 w 142"/>
                <a:gd name="T83" fmla="*/ 402 h 124"/>
                <a:gd name="T84" fmla="*/ 0 w 142"/>
                <a:gd name="T85" fmla="*/ 399 h 124"/>
                <a:gd name="T86" fmla="*/ 0 w 142"/>
                <a:gd name="T87" fmla="*/ 399 h 124"/>
                <a:gd name="T88" fmla="*/ 0 w 142"/>
                <a:gd name="T89" fmla="*/ 394 h 124"/>
                <a:gd name="T90" fmla="*/ 0 w 142"/>
                <a:gd name="T91" fmla="*/ 18 h 124"/>
                <a:gd name="T92" fmla="*/ 0 w 142"/>
                <a:gd name="T93" fmla="*/ 16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4" name="Freeform 116"/>
            <p:cNvSpPr>
              <a:spLocks/>
            </p:cNvSpPr>
            <p:nvPr/>
          </p:nvSpPr>
          <p:spPr bwMode="auto">
            <a:xfrm>
              <a:off x="4664" y="2764"/>
              <a:ext cx="282" cy="18"/>
            </a:xfrm>
            <a:custGeom>
              <a:avLst/>
              <a:gdLst>
                <a:gd name="T0" fmla="*/ 68725 w 153"/>
                <a:gd name="T1" fmla="*/ 4 h 17"/>
                <a:gd name="T2" fmla="*/ 68218 w 153"/>
                <a:gd name="T3" fmla="*/ 3 h 17"/>
                <a:gd name="T4" fmla="*/ 68218 w 153"/>
                <a:gd name="T5" fmla="*/ 2 h 17"/>
                <a:gd name="T6" fmla="*/ 67794 w 153"/>
                <a:gd name="T7" fmla="*/ 2 h 17"/>
                <a:gd name="T8" fmla="*/ 67794 w 153"/>
                <a:gd name="T9" fmla="*/ 2 h 17"/>
                <a:gd name="T10" fmla="*/ 67794 w 153"/>
                <a:gd name="T11" fmla="*/ 1 h 17"/>
                <a:gd name="T12" fmla="*/ 67468 w 153"/>
                <a:gd name="T13" fmla="*/ 1 h 17"/>
                <a:gd name="T14" fmla="*/ 67468 w 153"/>
                <a:gd name="T15" fmla="*/ 1 h 17"/>
                <a:gd name="T16" fmla="*/ 67002 w 153"/>
                <a:gd name="T17" fmla="*/ 0 h 17"/>
                <a:gd name="T18" fmla="*/ 67002 w 153"/>
                <a:gd name="T19" fmla="*/ 0 h 17"/>
                <a:gd name="T20" fmla="*/ 66497 w 153"/>
                <a:gd name="T21" fmla="*/ 0 h 17"/>
                <a:gd name="T22" fmla="*/ 66071 w 153"/>
                <a:gd name="T23" fmla="*/ 0 h 17"/>
                <a:gd name="T24" fmla="*/ 1439 w 153"/>
                <a:gd name="T25" fmla="*/ 0 h 17"/>
                <a:gd name="T26" fmla="*/ 1439 w 153"/>
                <a:gd name="T27" fmla="*/ 0 h 17"/>
                <a:gd name="T28" fmla="*/ 934 w 153"/>
                <a:gd name="T29" fmla="*/ 0 h 17"/>
                <a:gd name="T30" fmla="*/ 507 w 153"/>
                <a:gd name="T31" fmla="*/ 1 h 17"/>
                <a:gd name="T32" fmla="*/ 507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2652 w 153"/>
                <a:gd name="T41" fmla="*/ 26 h 17"/>
                <a:gd name="T42" fmla="*/ 3172 w 153"/>
                <a:gd name="T43" fmla="*/ 24 h 17"/>
                <a:gd name="T44" fmla="*/ 3172 w 153"/>
                <a:gd name="T45" fmla="*/ 24 h 17"/>
                <a:gd name="T46" fmla="*/ 3764 w 153"/>
                <a:gd name="T47" fmla="*/ 23 h 17"/>
                <a:gd name="T48" fmla="*/ 3764 w 153"/>
                <a:gd name="T49" fmla="*/ 23 h 17"/>
                <a:gd name="T50" fmla="*/ 3764 w 153"/>
                <a:gd name="T51" fmla="*/ 22 h 17"/>
                <a:gd name="T52" fmla="*/ 4130 w 153"/>
                <a:gd name="T53" fmla="*/ 22 h 17"/>
                <a:gd name="T54" fmla="*/ 4383 w 153"/>
                <a:gd name="T55" fmla="*/ 22 h 17"/>
                <a:gd name="T56" fmla="*/ 63371 w 153"/>
                <a:gd name="T57" fmla="*/ 22 h 17"/>
                <a:gd name="T58" fmla="*/ 63798 w 153"/>
                <a:gd name="T59" fmla="*/ 22 h 17"/>
                <a:gd name="T60" fmla="*/ 64305 w 153"/>
                <a:gd name="T61" fmla="*/ 22 h 17"/>
                <a:gd name="T62" fmla="*/ 64305 w 153"/>
                <a:gd name="T63" fmla="*/ 23 h 17"/>
                <a:gd name="T64" fmla="*/ 64882 w 153"/>
                <a:gd name="T65" fmla="*/ 23 h 17"/>
                <a:gd name="T66" fmla="*/ 64882 w 153"/>
                <a:gd name="T67" fmla="*/ 24 h 17"/>
                <a:gd name="T68" fmla="*/ 64882 w 153"/>
                <a:gd name="T69" fmla="*/ 24 h 17"/>
                <a:gd name="T70" fmla="*/ 64963 w 153"/>
                <a:gd name="T71" fmla="*/ 24 h 17"/>
                <a:gd name="T72" fmla="*/ 68725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5" name="Freeform 117"/>
            <p:cNvSpPr>
              <a:spLocks/>
            </p:cNvSpPr>
            <p:nvPr/>
          </p:nvSpPr>
          <p:spPr bwMode="auto">
            <a:xfrm>
              <a:off x="4660" y="2765"/>
              <a:ext cx="32" cy="152"/>
            </a:xfrm>
            <a:custGeom>
              <a:avLst/>
              <a:gdLst>
                <a:gd name="T0" fmla="*/ 1254 w 17"/>
                <a:gd name="T1" fmla="*/ 0 h 135"/>
                <a:gd name="T2" fmla="*/ 666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16 h 135"/>
                <a:gd name="T14" fmla="*/ 0 w 17"/>
                <a:gd name="T15" fmla="*/ 422 h 135"/>
                <a:gd name="T16" fmla="*/ 0 w 17"/>
                <a:gd name="T17" fmla="*/ 422 h 135"/>
                <a:gd name="T18" fmla="*/ 0 w 17"/>
                <a:gd name="T19" fmla="*/ 431 h 135"/>
                <a:gd name="T20" fmla="*/ 0 w 17"/>
                <a:gd name="T21" fmla="*/ 433 h 135"/>
                <a:gd name="T22" fmla="*/ 0 w 17"/>
                <a:gd name="T23" fmla="*/ 433 h 135"/>
                <a:gd name="T24" fmla="*/ 666 w 17"/>
                <a:gd name="T25" fmla="*/ 435 h 135"/>
                <a:gd name="T26" fmla="*/ 1254 w 17"/>
                <a:gd name="T27" fmla="*/ 435 h 135"/>
                <a:gd name="T28" fmla="*/ 1254 w 17"/>
                <a:gd name="T29" fmla="*/ 437 h 135"/>
                <a:gd name="T30" fmla="*/ 1768 w 17"/>
                <a:gd name="T31" fmla="*/ 437 h 135"/>
                <a:gd name="T32" fmla="*/ 8811 w 17"/>
                <a:gd name="T33" fmla="*/ 417 h 135"/>
                <a:gd name="T34" fmla="*/ 8361 w 17"/>
                <a:gd name="T35" fmla="*/ 414 h 135"/>
                <a:gd name="T36" fmla="*/ 8361 w 17"/>
                <a:gd name="T37" fmla="*/ 414 h 135"/>
                <a:gd name="T38" fmla="*/ 7710 w 17"/>
                <a:gd name="T39" fmla="*/ 414 h 135"/>
                <a:gd name="T40" fmla="*/ 7710 w 17"/>
                <a:gd name="T41" fmla="*/ 411 h 135"/>
                <a:gd name="T42" fmla="*/ 7115 w 17"/>
                <a:gd name="T43" fmla="*/ 406 h 135"/>
                <a:gd name="T44" fmla="*/ 7115 w 17"/>
                <a:gd name="T45" fmla="*/ 406 h 135"/>
                <a:gd name="T46" fmla="*/ 7115 w 17"/>
                <a:gd name="T47" fmla="*/ 33 h 135"/>
                <a:gd name="T48" fmla="*/ 7115 w 17"/>
                <a:gd name="T49" fmla="*/ 29 h 135"/>
                <a:gd name="T50" fmla="*/ 7115 w 17"/>
                <a:gd name="T51" fmla="*/ 26 h 135"/>
                <a:gd name="T52" fmla="*/ 7710 w 17"/>
                <a:gd name="T53" fmla="*/ 26 h 135"/>
                <a:gd name="T54" fmla="*/ 8361 w 17"/>
                <a:gd name="T55" fmla="*/ 23 h 135"/>
                <a:gd name="T56" fmla="*/ 8361 w 17"/>
                <a:gd name="T57" fmla="*/ 20 h 135"/>
                <a:gd name="T58" fmla="*/ 1254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6" name="Freeform 118"/>
            <p:cNvSpPr>
              <a:spLocks/>
            </p:cNvSpPr>
            <p:nvPr/>
          </p:nvSpPr>
          <p:spPr bwMode="auto">
            <a:xfrm>
              <a:off x="4664" y="2766"/>
              <a:ext cx="286" cy="153"/>
            </a:xfrm>
            <a:custGeom>
              <a:avLst/>
              <a:gdLst>
                <a:gd name="T0" fmla="*/ 0 w 155"/>
                <a:gd name="T1" fmla="*/ 434 h 136"/>
                <a:gd name="T2" fmla="*/ 0 w 155"/>
                <a:gd name="T3" fmla="*/ 435 h 136"/>
                <a:gd name="T4" fmla="*/ 0 w 155"/>
                <a:gd name="T5" fmla="*/ 435 h 136"/>
                <a:gd name="T6" fmla="*/ 507 w 155"/>
                <a:gd name="T7" fmla="*/ 435 h 136"/>
                <a:gd name="T8" fmla="*/ 507 w 155"/>
                <a:gd name="T9" fmla="*/ 435 h 136"/>
                <a:gd name="T10" fmla="*/ 935 w 155"/>
                <a:gd name="T11" fmla="*/ 436 h 136"/>
                <a:gd name="T12" fmla="*/ 935 w 155"/>
                <a:gd name="T13" fmla="*/ 436 h 136"/>
                <a:gd name="T14" fmla="*/ 1450 w 155"/>
                <a:gd name="T15" fmla="*/ 436 h 136"/>
                <a:gd name="T16" fmla="*/ 67714 w 155"/>
                <a:gd name="T17" fmla="*/ 436 h 136"/>
                <a:gd name="T18" fmla="*/ 68681 w 155"/>
                <a:gd name="T19" fmla="*/ 435 h 136"/>
                <a:gd name="T20" fmla="*/ 69192 w 155"/>
                <a:gd name="T21" fmla="*/ 435 h 136"/>
                <a:gd name="T22" fmla="*/ 69192 w 155"/>
                <a:gd name="T23" fmla="*/ 434 h 136"/>
                <a:gd name="T24" fmla="*/ 69441 w 155"/>
                <a:gd name="T25" fmla="*/ 434 h 136"/>
                <a:gd name="T26" fmla="*/ 69441 w 155"/>
                <a:gd name="T27" fmla="*/ 434 h 136"/>
                <a:gd name="T28" fmla="*/ 69849 w 155"/>
                <a:gd name="T29" fmla="*/ 433 h 136"/>
                <a:gd name="T30" fmla="*/ 69849 w 155"/>
                <a:gd name="T31" fmla="*/ 423 h 136"/>
                <a:gd name="T32" fmla="*/ 70411 w 155"/>
                <a:gd name="T33" fmla="*/ 423 h 136"/>
                <a:gd name="T34" fmla="*/ 70411 w 155"/>
                <a:gd name="T35" fmla="*/ 418 h 136"/>
                <a:gd name="T36" fmla="*/ 70411 w 155"/>
                <a:gd name="T37" fmla="*/ 418 h 136"/>
                <a:gd name="T38" fmla="*/ 70411 w 155"/>
                <a:gd name="T39" fmla="*/ 3 h 136"/>
                <a:gd name="T40" fmla="*/ 70411 w 155"/>
                <a:gd name="T41" fmla="*/ 2 h 136"/>
                <a:gd name="T42" fmla="*/ 70411 w 155"/>
                <a:gd name="T43" fmla="*/ 1 h 136"/>
                <a:gd name="T44" fmla="*/ 70411 w 155"/>
                <a:gd name="T45" fmla="*/ 1 h 136"/>
                <a:gd name="T46" fmla="*/ 69849 w 155"/>
                <a:gd name="T47" fmla="*/ 1 h 136"/>
                <a:gd name="T48" fmla="*/ 69849 w 155"/>
                <a:gd name="T49" fmla="*/ 0 h 136"/>
                <a:gd name="T50" fmla="*/ 69849 w 155"/>
                <a:gd name="T51" fmla="*/ 0 h 136"/>
                <a:gd name="T52" fmla="*/ 66503 w 155"/>
                <a:gd name="T53" fmla="*/ 17 h 136"/>
                <a:gd name="T54" fmla="*/ 66503 w 155"/>
                <a:gd name="T55" fmla="*/ 17 h 136"/>
                <a:gd name="T56" fmla="*/ 66629 w 155"/>
                <a:gd name="T57" fmla="*/ 19 h 136"/>
                <a:gd name="T58" fmla="*/ 66629 w 155"/>
                <a:gd name="T59" fmla="*/ 21 h 136"/>
                <a:gd name="T60" fmla="*/ 66629 w 155"/>
                <a:gd name="T61" fmla="*/ 21 h 136"/>
                <a:gd name="T62" fmla="*/ 66629 w 155"/>
                <a:gd name="T63" fmla="*/ 21 h 136"/>
                <a:gd name="T64" fmla="*/ 66629 w 155"/>
                <a:gd name="T65" fmla="*/ 24 h 136"/>
                <a:gd name="T66" fmla="*/ 66629 w 155"/>
                <a:gd name="T67" fmla="*/ 27 h 136"/>
                <a:gd name="T68" fmla="*/ 66629 w 155"/>
                <a:gd name="T69" fmla="*/ 27 h 136"/>
                <a:gd name="T70" fmla="*/ 66629 w 155"/>
                <a:gd name="T71" fmla="*/ 396 h 136"/>
                <a:gd name="T72" fmla="*/ 66629 w 155"/>
                <a:gd name="T73" fmla="*/ 396 h 136"/>
                <a:gd name="T74" fmla="*/ 66629 w 155"/>
                <a:gd name="T75" fmla="*/ 399 h 136"/>
                <a:gd name="T76" fmla="*/ 66629 w 155"/>
                <a:gd name="T77" fmla="*/ 407 h 136"/>
                <a:gd name="T78" fmla="*/ 66629 w 155"/>
                <a:gd name="T79" fmla="*/ 407 h 136"/>
                <a:gd name="T80" fmla="*/ 66503 w 155"/>
                <a:gd name="T81" fmla="*/ 408 h 136"/>
                <a:gd name="T82" fmla="*/ 66503 w 155"/>
                <a:gd name="T83" fmla="*/ 413 h 136"/>
                <a:gd name="T84" fmla="*/ 65981 w 155"/>
                <a:gd name="T85" fmla="*/ 413 h 136"/>
                <a:gd name="T86" fmla="*/ 65464 w 155"/>
                <a:gd name="T87" fmla="*/ 413 h 136"/>
                <a:gd name="T88" fmla="*/ 65464 w 155"/>
                <a:gd name="T89" fmla="*/ 417 h 136"/>
                <a:gd name="T90" fmla="*/ 64868 w 155"/>
                <a:gd name="T91" fmla="*/ 417 h 136"/>
                <a:gd name="T92" fmla="*/ 64868 w 155"/>
                <a:gd name="T93" fmla="*/ 417 h 136"/>
                <a:gd name="T94" fmla="*/ 4153 w 155"/>
                <a:gd name="T95" fmla="*/ 417 h 136"/>
                <a:gd name="T96" fmla="*/ 3790 w 155"/>
                <a:gd name="T97" fmla="*/ 417 h 136"/>
                <a:gd name="T98" fmla="*/ 3790 w 155"/>
                <a:gd name="T99" fmla="*/ 417 h 136"/>
                <a:gd name="T100" fmla="*/ 3790 w 155"/>
                <a:gd name="T101" fmla="*/ 413 h 136"/>
                <a:gd name="T102" fmla="*/ 3183 w 155"/>
                <a:gd name="T103" fmla="*/ 413 h 136"/>
                <a:gd name="T104" fmla="*/ 3183 w 155"/>
                <a:gd name="T105" fmla="*/ 413 h 136"/>
                <a:gd name="T106" fmla="*/ 2675 w 155"/>
                <a:gd name="T107" fmla="*/ 413 h 136"/>
                <a:gd name="T108" fmla="*/ 2675 w 155"/>
                <a:gd name="T109" fmla="*/ 413 h 136"/>
                <a:gd name="T110" fmla="*/ 0 w 155"/>
                <a:gd name="T111" fmla="*/ 43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7" name="Freeform 119"/>
            <p:cNvSpPr>
              <a:spLocks/>
            </p:cNvSpPr>
            <p:nvPr/>
          </p:nvSpPr>
          <p:spPr bwMode="auto">
            <a:xfrm>
              <a:off x="4664" y="2764"/>
              <a:ext cx="282" cy="18"/>
            </a:xfrm>
            <a:custGeom>
              <a:avLst/>
              <a:gdLst>
                <a:gd name="T0" fmla="*/ 68725 w 153"/>
                <a:gd name="T1" fmla="*/ 26 h 17"/>
                <a:gd name="T2" fmla="*/ 68218 w 153"/>
                <a:gd name="T3" fmla="*/ 26 h 17"/>
                <a:gd name="T4" fmla="*/ 68218 w 153"/>
                <a:gd name="T5" fmla="*/ 20 h 17"/>
                <a:gd name="T6" fmla="*/ 67794 w 153"/>
                <a:gd name="T7" fmla="*/ 20 h 17"/>
                <a:gd name="T8" fmla="*/ 67794 w 153"/>
                <a:gd name="T9" fmla="*/ 20 h 17"/>
                <a:gd name="T10" fmla="*/ 67794 w 153"/>
                <a:gd name="T11" fmla="*/ 5 h 17"/>
                <a:gd name="T12" fmla="*/ 67468 w 153"/>
                <a:gd name="T13" fmla="*/ 5 h 17"/>
                <a:gd name="T14" fmla="*/ 67468 w 153"/>
                <a:gd name="T15" fmla="*/ 5 h 17"/>
                <a:gd name="T16" fmla="*/ 67002 w 153"/>
                <a:gd name="T17" fmla="*/ 0 h 17"/>
                <a:gd name="T18" fmla="*/ 67002 w 153"/>
                <a:gd name="T19" fmla="*/ 0 h 17"/>
                <a:gd name="T20" fmla="*/ 66497 w 153"/>
                <a:gd name="T21" fmla="*/ 0 h 17"/>
                <a:gd name="T22" fmla="*/ 66071 w 153"/>
                <a:gd name="T23" fmla="*/ 0 h 17"/>
                <a:gd name="T24" fmla="*/ 1439 w 153"/>
                <a:gd name="T25" fmla="*/ 0 h 17"/>
                <a:gd name="T26" fmla="*/ 1439 w 153"/>
                <a:gd name="T27" fmla="*/ 0 h 17"/>
                <a:gd name="T28" fmla="*/ 934 w 153"/>
                <a:gd name="T29" fmla="*/ 0 h 17"/>
                <a:gd name="T30" fmla="*/ 507 w 153"/>
                <a:gd name="T31" fmla="*/ 5 h 17"/>
                <a:gd name="T32" fmla="*/ 507 w 153"/>
                <a:gd name="T33" fmla="*/ 5 h 17"/>
                <a:gd name="T34" fmla="*/ 0 w 153"/>
                <a:gd name="T35" fmla="*/ 20 h 17"/>
                <a:gd name="T36" fmla="*/ 0 w 153"/>
                <a:gd name="T37" fmla="*/ 20 h 17"/>
                <a:gd name="T38" fmla="*/ 0 w 153"/>
                <a:gd name="T39" fmla="*/ 2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8" name="Freeform 120"/>
            <p:cNvSpPr>
              <a:spLocks/>
            </p:cNvSpPr>
            <p:nvPr/>
          </p:nvSpPr>
          <p:spPr bwMode="auto">
            <a:xfrm>
              <a:off x="4610" y="2979"/>
              <a:ext cx="398" cy="81"/>
            </a:xfrm>
            <a:custGeom>
              <a:avLst/>
              <a:gdLst>
                <a:gd name="T0" fmla="*/ 0 w 215"/>
                <a:gd name="T1" fmla="*/ 231 h 72"/>
                <a:gd name="T2" fmla="*/ 0 w 215"/>
                <a:gd name="T3" fmla="*/ 0 h 72"/>
                <a:gd name="T4" fmla="*/ 101085 w 215"/>
                <a:gd name="T5" fmla="*/ 0 h 72"/>
                <a:gd name="T6" fmla="*/ 101085 w 215"/>
                <a:gd name="T7" fmla="*/ 231 h 72"/>
                <a:gd name="T8" fmla="*/ 0 w 215"/>
                <a:gd name="T9" fmla="*/ 23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29" name="Freeform 121"/>
            <p:cNvSpPr>
              <a:spLocks/>
            </p:cNvSpPr>
            <p:nvPr/>
          </p:nvSpPr>
          <p:spPr bwMode="auto">
            <a:xfrm>
              <a:off x="4607" y="2979"/>
              <a:ext cx="405" cy="25"/>
            </a:xfrm>
            <a:custGeom>
              <a:avLst/>
              <a:gdLst>
                <a:gd name="T0" fmla="*/ 36922 w 219"/>
                <a:gd name="T1" fmla="*/ 0 h 23"/>
                <a:gd name="T2" fmla="*/ 0 w 219"/>
                <a:gd name="T3" fmla="*/ 0 h 23"/>
                <a:gd name="T4" fmla="*/ 0 w 219"/>
                <a:gd name="T5" fmla="*/ 50 h 23"/>
                <a:gd name="T6" fmla="*/ 101921 w 219"/>
                <a:gd name="T7" fmla="*/ 50 h 23"/>
                <a:gd name="T8" fmla="*/ 100693 w 219"/>
                <a:gd name="T9" fmla="*/ 0 h 23"/>
                <a:gd name="T10" fmla="*/ 63997 w 219"/>
                <a:gd name="T11" fmla="*/ 0 h 23"/>
                <a:gd name="T12" fmla="*/ 36922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0" name="Freeform 122"/>
            <p:cNvSpPr>
              <a:spLocks/>
            </p:cNvSpPr>
            <p:nvPr/>
          </p:nvSpPr>
          <p:spPr bwMode="auto">
            <a:xfrm>
              <a:off x="4884" y="2986"/>
              <a:ext cx="103" cy="18"/>
            </a:xfrm>
            <a:custGeom>
              <a:avLst/>
              <a:gdLst>
                <a:gd name="T0" fmla="*/ 0 w 56"/>
                <a:gd name="T1" fmla="*/ 6 h 17"/>
                <a:gd name="T2" fmla="*/ 7977 w 56"/>
                <a:gd name="T3" fmla="*/ 6 h 17"/>
                <a:gd name="T4" fmla="*/ 7977 w 56"/>
                <a:gd name="T5" fmla="*/ 0 h 17"/>
                <a:gd name="T6" fmla="*/ 15450 w 56"/>
                <a:gd name="T7" fmla="*/ 0 h 17"/>
                <a:gd name="T8" fmla="*/ 15450 w 56"/>
                <a:gd name="T9" fmla="*/ 6 h 17"/>
                <a:gd name="T10" fmla="*/ 24354 w 56"/>
                <a:gd name="T11" fmla="*/ 6 h 17"/>
                <a:gd name="T12" fmla="*/ 24354 w 56"/>
                <a:gd name="T13" fmla="*/ 20 h 17"/>
                <a:gd name="T14" fmla="*/ 15450 w 56"/>
                <a:gd name="T15" fmla="*/ 20 h 17"/>
                <a:gd name="T16" fmla="*/ 15450 w 56"/>
                <a:gd name="T17" fmla="*/ 26 h 17"/>
                <a:gd name="T18" fmla="*/ 7977 w 56"/>
                <a:gd name="T19" fmla="*/ 26 h 17"/>
                <a:gd name="T20" fmla="*/ 7977 w 56"/>
                <a:gd name="T21" fmla="*/ 20 h 17"/>
                <a:gd name="T22" fmla="*/ 0 w 56"/>
                <a:gd name="T23" fmla="*/ 2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1" name="Freeform 123"/>
            <p:cNvSpPr>
              <a:spLocks/>
            </p:cNvSpPr>
            <p:nvPr/>
          </p:nvSpPr>
          <p:spPr bwMode="auto">
            <a:xfrm>
              <a:off x="4884" y="2992"/>
              <a:ext cx="32" cy="19"/>
            </a:xfrm>
            <a:custGeom>
              <a:avLst/>
              <a:gdLst>
                <a:gd name="T0" fmla="*/ 0 w 17"/>
                <a:gd name="T1" fmla="*/ 49 h 17"/>
                <a:gd name="T2" fmla="*/ 8811 w 17"/>
                <a:gd name="T3" fmla="*/ 29 h 17"/>
                <a:gd name="T4" fmla="*/ 8811 w 17"/>
                <a:gd name="T5" fmla="*/ 17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2" name="Freeform 124"/>
            <p:cNvSpPr>
              <a:spLocks/>
            </p:cNvSpPr>
            <p:nvPr/>
          </p:nvSpPr>
          <p:spPr bwMode="auto">
            <a:xfrm>
              <a:off x="4918" y="2986"/>
              <a:ext cx="32" cy="18"/>
            </a:xfrm>
            <a:custGeom>
              <a:avLst/>
              <a:gdLst>
                <a:gd name="T0" fmla="*/ 0 w 17"/>
                <a:gd name="T1" fmla="*/ 0 h 17"/>
                <a:gd name="T2" fmla="*/ 8811 w 17"/>
                <a:gd name="T3" fmla="*/ 2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3" name="Freeform 125"/>
            <p:cNvSpPr>
              <a:spLocks/>
            </p:cNvSpPr>
            <p:nvPr/>
          </p:nvSpPr>
          <p:spPr bwMode="auto">
            <a:xfrm>
              <a:off x="4985" y="2996"/>
              <a:ext cx="32" cy="19"/>
            </a:xfrm>
            <a:custGeom>
              <a:avLst/>
              <a:gdLst>
                <a:gd name="T0" fmla="*/ 0 w 17"/>
                <a:gd name="T1" fmla="*/ 0 h 17"/>
                <a:gd name="T2" fmla="*/ 8811 w 17"/>
                <a:gd name="T3" fmla="*/ 49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4" name="Freeform 126"/>
            <p:cNvSpPr>
              <a:spLocks/>
            </p:cNvSpPr>
            <p:nvPr/>
          </p:nvSpPr>
          <p:spPr bwMode="auto">
            <a:xfrm>
              <a:off x="4950" y="2986"/>
              <a:ext cx="31" cy="18"/>
            </a:xfrm>
            <a:custGeom>
              <a:avLst/>
              <a:gdLst>
                <a:gd name="T0" fmla="*/ 0 w 17"/>
                <a:gd name="T1" fmla="*/ 26 h 17"/>
                <a:gd name="T2" fmla="*/ 6510 w 17"/>
                <a:gd name="T3" fmla="*/ 0 h 17"/>
                <a:gd name="T4" fmla="*/ 0 w 17"/>
                <a:gd name="T5" fmla="*/ 2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5" name="Freeform 127"/>
            <p:cNvSpPr>
              <a:spLocks/>
            </p:cNvSpPr>
            <p:nvPr/>
          </p:nvSpPr>
          <p:spPr bwMode="auto">
            <a:xfrm>
              <a:off x="4921" y="2990"/>
              <a:ext cx="31" cy="19"/>
            </a:xfrm>
            <a:custGeom>
              <a:avLst/>
              <a:gdLst>
                <a:gd name="T0" fmla="*/ 0 w 17"/>
                <a:gd name="T1" fmla="*/ 49 h 17"/>
                <a:gd name="T2" fmla="*/ 6510 w 17"/>
                <a:gd name="T3" fmla="*/ 49 h 17"/>
                <a:gd name="T4" fmla="*/ 6510 w 17"/>
                <a:gd name="T5" fmla="*/ 0 h 17"/>
                <a:gd name="T6" fmla="*/ 0 w 17"/>
                <a:gd name="T7" fmla="*/ 0 h 17"/>
                <a:gd name="T8" fmla="*/ 0 w 17"/>
                <a:gd name="T9" fmla="*/ 4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6" name="Freeform 128"/>
            <p:cNvSpPr>
              <a:spLocks/>
            </p:cNvSpPr>
            <p:nvPr/>
          </p:nvSpPr>
          <p:spPr bwMode="auto">
            <a:xfrm>
              <a:off x="4888" y="2993"/>
              <a:ext cx="99" cy="20"/>
            </a:xfrm>
            <a:custGeom>
              <a:avLst/>
              <a:gdLst>
                <a:gd name="T0" fmla="*/ 0 w 54"/>
                <a:gd name="T1" fmla="*/ 0 h 17"/>
                <a:gd name="T2" fmla="*/ 22695 w 54"/>
                <a:gd name="T3" fmla="*/ 0 h 17"/>
                <a:gd name="T4" fmla="*/ 22695 w 54"/>
                <a:gd name="T5" fmla="*/ 80 h 17"/>
                <a:gd name="T6" fmla="*/ 0 w 54"/>
                <a:gd name="T7" fmla="*/ 80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7" name="Freeform 129"/>
            <p:cNvSpPr>
              <a:spLocks/>
            </p:cNvSpPr>
            <p:nvPr/>
          </p:nvSpPr>
          <p:spPr bwMode="auto">
            <a:xfrm>
              <a:off x="4918" y="2987"/>
              <a:ext cx="36" cy="18"/>
            </a:xfrm>
            <a:custGeom>
              <a:avLst/>
              <a:gdLst>
                <a:gd name="T0" fmla="*/ 10590 w 19"/>
                <a:gd name="T1" fmla="*/ 22 h 17"/>
                <a:gd name="T2" fmla="*/ 10180 w 19"/>
                <a:gd name="T3" fmla="*/ 26 h 17"/>
                <a:gd name="T4" fmla="*/ 10180 w 19"/>
                <a:gd name="T5" fmla="*/ 0 h 17"/>
                <a:gd name="T6" fmla="*/ 0 w 19"/>
                <a:gd name="T7" fmla="*/ 0 h 17"/>
                <a:gd name="T8" fmla="*/ 0 w 19"/>
                <a:gd name="T9" fmla="*/ 26 h 17"/>
                <a:gd name="T10" fmla="*/ 0 w 19"/>
                <a:gd name="T11" fmla="*/ 2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8" name="Freeform 130"/>
            <p:cNvSpPr>
              <a:spLocks/>
            </p:cNvSpPr>
            <p:nvPr/>
          </p:nvSpPr>
          <p:spPr bwMode="auto">
            <a:xfrm>
              <a:off x="4799" y="2997"/>
              <a:ext cx="31" cy="19"/>
            </a:xfrm>
            <a:custGeom>
              <a:avLst/>
              <a:gdLst>
                <a:gd name="T0" fmla="*/ 6510 w 17"/>
                <a:gd name="T1" fmla="*/ 0 h 17"/>
                <a:gd name="T2" fmla="*/ 6510 w 17"/>
                <a:gd name="T3" fmla="*/ 49 h 17"/>
                <a:gd name="T4" fmla="*/ 0 w 17"/>
                <a:gd name="T5" fmla="*/ 49 h 17"/>
                <a:gd name="T6" fmla="*/ 0 w 17"/>
                <a:gd name="T7" fmla="*/ 0 h 17"/>
                <a:gd name="T8" fmla="*/ 651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39" name="Freeform 131"/>
            <p:cNvSpPr>
              <a:spLocks/>
            </p:cNvSpPr>
            <p:nvPr/>
          </p:nvSpPr>
          <p:spPr bwMode="auto">
            <a:xfrm>
              <a:off x="4799" y="2997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6510 w 17"/>
                <a:gd name="T3" fmla="*/ 0 h 17"/>
                <a:gd name="T4" fmla="*/ 6510 w 17"/>
                <a:gd name="T5" fmla="*/ 49 h 17"/>
                <a:gd name="T6" fmla="*/ 0 w 17"/>
                <a:gd name="T7" fmla="*/ 49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0" name="Freeform 132"/>
            <p:cNvSpPr>
              <a:spLocks/>
            </p:cNvSpPr>
            <p:nvPr/>
          </p:nvSpPr>
          <p:spPr bwMode="auto">
            <a:xfrm>
              <a:off x="4771" y="2988"/>
              <a:ext cx="81" cy="19"/>
            </a:xfrm>
            <a:custGeom>
              <a:avLst/>
              <a:gdLst>
                <a:gd name="T0" fmla="*/ 6307 w 44"/>
                <a:gd name="T1" fmla="*/ 49 h 17"/>
                <a:gd name="T2" fmla="*/ 0 w 44"/>
                <a:gd name="T3" fmla="*/ 49 h 17"/>
                <a:gd name="T4" fmla="*/ 0 w 44"/>
                <a:gd name="T5" fmla="*/ 23 h 17"/>
                <a:gd name="T6" fmla="*/ 6307 w 44"/>
                <a:gd name="T7" fmla="*/ 23 h 17"/>
                <a:gd name="T8" fmla="*/ 6307 w 44"/>
                <a:gd name="T9" fmla="*/ 0 h 17"/>
                <a:gd name="T10" fmla="*/ 12688 w 44"/>
                <a:gd name="T11" fmla="*/ 0 h 17"/>
                <a:gd name="T12" fmla="*/ 12688 w 44"/>
                <a:gd name="T13" fmla="*/ 23 h 17"/>
                <a:gd name="T14" fmla="*/ 19158 w 44"/>
                <a:gd name="T15" fmla="*/ 23 h 17"/>
                <a:gd name="T16" fmla="*/ 19158 w 44"/>
                <a:gd name="T17" fmla="*/ 49 h 17"/>
                <a:gd name="T18" fmla="*/ 12688 w 44"/>
                <a:gd name="T19" fmla="*/ 49 h 17"/>
                <a:gd name="T20" fmla="*/ 6307 w 44"/>
                <a:gd name="T21" fmla="*/ 49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1" name="Freeform 133"/>
            <p:cNvSpPr>
              <a:spLocks/>
            </p:cNvSpPr>
            <p:nvPr/>
          </p:nvSpPr>
          <p:spPr bwMode="auto">
            <a:xfrm>
              <a:off x="4799" y="2988"/>
              <a:ext cx="31" cy="19"/>
            </a:xfrm>
            <a:custGeom>
              <a:avLst/>
              <a:gdLst>
                <a:gd name="T0" fmla="*/ 0 w 17"/>
                <a:gd name="T1" fmla="*/ 0 h 17"/>
                <a:gd name="T2" fmla="*/ 6510 w 17"/>
                <a:gd name="T3" fmla="*/ 0 h 17"/>
                <a:gd name="T4" fmla="*/ 6510 w 17"/>
                <a:gd name="T5" fmla="*/ 49 h 17"/>
                <a:gd name="T6" fmla="*/ 0 w 17"/>
                <a:gd name="T7" fmla="*/ 49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2" name="Freeform 134"/>
            <p:cNvSpPr>
              <a:spLocks/>
            </p:cNvSpPr>
            <p:nvPr/>
          </p:nvSpPr>
          <p:spPr bwMode="auto">
            <a:xfrm>
              <a:off x="4710" y="2985"/>
              <a:ext cx="37" cy="19"/>
            </a:xfrm>
            <a:custGeom>
              <a:avLst/>
              <a:gdLst>
                <a:gd name="T0" fmla="*/ 2272 w 20"/>
                <a:gd name="T1" fmla="*/ 49 h 17"/>
                <a:gd name="T2" fmla="*/ 1474 w 20"/>
                <a:gd name="T3" fmla="*/ 45 h 17"/>
                <a:gd name="T4" fmla="*/ 951 w 20"/>
                <a:gd name="T5" fmla="*/ 45 h 17"/>
                <a:gd name="T6" fmla="*/ 514 w 20"/>
                <a:gd name="T7" fmla="*/ 44 h 17"/>
                <a:gd name="T8" fmla="*/ 514 w 20"/>
                <a:gd name="T9" fmla="*/ 36 h 17"/>
                <a:gd name="T10" fmla="*/ 0 w 20"/>
                <a:gd name="T11" fmla="*/ 36 h 17"/>
                <a:gd name="T12" fmla="*/ 0 w 20"/>
                <a:gd name="T13" fmla="*/ 29 h 17"/>
                <a:gd name="T14" fmla="*/ 0 w 20"/>
                <a:gd name="T15" fmla="*/ 23 h 17"/>
                <a:gd name="T16" fmla="*/ 0 w 20"/>
                <a:gd name="T17" fmla="*/ 19 h 17"/>
                <a:gd name="T18" fmla="*/ 0 w 20"/>
                <a:gd name="T19" fmla="*/ 4 h 17"/>
                <a:gd name="T20" fmla="*/ 0 w 20"/>
                <a:gd name="T21" fmla="*/ 3 h 17"/>
                <a:gd name="T22" fmla="*/ 514 w 20"/>
                <a:gd name="T23" fmla="*/ 2 h 17"/>
                <a:gd name="T24" fmla="*/ 951 w 20"/>
                <a:gd name="T25" fmla="*/ 1 h 17"/>
                <a:gd name="T26" fmla="*/ 1474 w 20"/>
                <a:gd name="T27" fmla="*/ 0 h 17"/>
                <a:gd name="T28" fmla="*/ 1759 w 20"/>
                <a:gd name="T29" fmla="*/ 0 h 17"/>
                <a:gd name="T30" fmla="*/ 2272 w 20"/>
                <a:gd name="T31" fmla="*/ 0 h 17"/>
                <a:gd name="T32" fmla="*/ 5661 w 20"/>
                <a:gd name="T33" fmla="*/ 0 h 17"/>
                <a:gd name="T34" fmla="*/ 6020 w 20"/>
                <a:gd name="T35" fmla="*/ 0 h 17"/>
                <a:gd name="T36" fmla="*/ 7135 w 20"/>
                <a:gd name="T37" fmla="*/ 0 h 17"/>
                <a:gd name="T38" fmla="*/ 7578 w 20"/>
                <a:gd name="T39" fmla="*/ 1 h 17"/>
                <a:gd name="T40" fmla="*/ 7776 w 20"/>
                <a:gd name="T41" fmla="*/ 3 h 17"/>
                <a:gd name="T42" fmla="*/ 7776 w 20"/>
                <a:gd name="T43" fmla="*/ 3 h 17"/>
                <a:gd name="T44" fmla="*/ 8388 w 20"/>
                <a:gd name="T45" fmla="*/ 17 h 17"/>
                <a:gd name="T46" fmla="*/ 8388 w 20"/>
                <a:gd name="T47" fmla="*/ 21 h 17"/>
                <a:gd name="T48" fmla="*/ 8388 w 20"/>
                <a:gd name="T49" fmla="*/ 23 h 17"/>
                <a:gd name="T50" fmla="*/ 8388 w 20"/>
                <a:gd name="T51" fmla="*/ 29 h 17"/>
                <a:gd name="T52" fmla="*/ 7776 w 20"/>
                <a:gd name="T53" fmla="*/ 36 h 17"/>
                <a:gd name="T54" fmla="*/ 7578 w 20"/>
                <a:gd name="T55" fmla="*/ 40 h 17"/>
                <a:gd name="T56" fmla="*/ 7135 w 20"/>
                <a:gd name="T57" fmla="*/ 45 h 17"/>
                <a:gd name="T58" fmla="*/ 6020 w 20"/>
                <a:gd name="T59" fmla="*/ 45 h 17"/>
                <a:gd name="T60" fmla="*/ 6020 w 20"/>
                <a:gd name="T61" fmla="*/ 49 h 17"/>
                <a:gd name="T62" fmla="*/ 5661 w 20"/>
                <a:gd name="T63" fmla="*/ 49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3" name="Freeform 135"/>
            <p:cNvSpPr>
              <a:spLocks/>
            </p:cNvSpPr>
            <p:nvPr/>
          </p:nvSpPr>
          <p:spPr bwMode="auto">
            <a:xfrm>
              <a:off x="4755" y="2979"/>
              <a:ext cx="30" cy="42"/>
            </a:xfrm>
            <a:custGeom>
              <a:avLst/>
              <a:gdLst>
                <a:gd name="T0" fmla="*/ 2370 w 17"/>
                <a:gd name="T1" fmla="*/ 0 h 38"/>
                <a:gd name="T2" fmla="*/ 0 w 17"/>
                <a:gd name="T3" fmla="*/ 60 h 38"/>
                <a:gd name="T4" fmla="*/ 4590 w 17"/>
                <a:gd name="T5" fmla="*/ 60 h 38"/>
                <a:gd name="T6" fmla="*/ 4590 w 17"/>
                <a:gd name="T7" fmla="*/ 10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4" name="Freeform 136"/>
            <p:cNvSpPr>
              <a:spLocks/>
            </p:cNvSpPr>
            <p:nvPr/>
          </p:nvSpPr>
          <p:spPr bwMode="auto">
            <a:xfrm>
              <a:off x="4862" y="2979"/>
              <a:ext cx="31" cy="81"/>
            </a:xfrm>
            <a:custGeom>
              <a:avLst/>
              <a:gdLst>
                <a:gd name="T0" fmla="*/ 0 w 17"/>
                <a:gd name="T1" fmla="*/ 0 h 72"/>
                <a:gd name="T2" fmla="*/ 6510 w 17"/>
                <a:gd name="T3" fmla="*/ 70 h 72"/>
                <a:gd name="T4" fmla="*/ 0 w 17"/>
                <a:gd name="T5" fmla="*/ 70 h 72"/>
                <a:gd name="T6" fmla="*/ 0 w 17"/>
                <a:gd name="T7" fmla="*/ 23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5" name="Freeform 137"/>
            <p:cNvSpPr>
              <a:spLocks/>
            </p:cNvSpPr>
            <p:nvPr/>
          </p:nvSpPr>
          <p:spPr bwMode="auto">
            <a:xfrm>
              <a:off x="4633" y="3027"/>
              <a:ext cx="462" cy="46"/>
            </a:xfrm>
            <a:custGeom>
              <a:avLst/>
              <a:gdLst>
                <a:gd name="T0" fmla="*/ 0 w 250"/>
                <a:gd name="T1" fmla="*/ 127 h 41"/>
                <a:gd name="T2" fmla="*/ 115639 w 250"/>
                <a:gd name="T3" fmla="*/ 127 h 41"/>
                <a:gd name="T4" fmla="*/ 111651 w 250"/>
                <a:gd name="T5" fmla="*/ 0 h 41"/>
                <a:gd name="T6" fmla="*/ 4502 w 250"/>
                <a:gd name="T7" fmla="*/ 0 h 41"/>
                <a:gd name="T8" fmla="*/ 0 w 250"/>
                <a:gd name="T9" fmla="*/ 12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6" name="Freeform 138"/>
            <p:cNvSpPr>
              <a:spLocks/>
            </p:cNvSpPr>
            <p:nvPr/>
          </p:nvSpPr>
          <p:spPr bwMode="auto">
            <a:xfrm>
              <a:off x="4633" y="3072"/>
              <a:ext cx="463" cy="20"/>
            </a:xfrm>
            <a:custGeom>
              <a:avLst/>
              <a:gdLst>
                <a:gd name="T0" fmla="*/ 0 w 251"/>
                <a:gd name="T1" fmla="*/ 80 h 17"/>
                <a:gd name="T2" fmla="*/ 0 w 251"/>
                <a:gd name="T3" fmla="*/ 0 h 17"/>
                <a:gd name="T4" fmla="*/ 113488 w 251"/>
                <a:gd name="T5" fmla="*/ 0 h 17"/>
                <a:gd name="T6" fmla="*/ 113937 w 251"/>
                <a:gd name="T7" fmla="*/ 80 h 17"/>
                <a:gd name="T8" fmla="*/ 0 w 251"/>
                <a:gd name="T9" fmla="*/ 8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7" name="Freeform 139"/>
            <p:cNvSpPr>
              <a:spLocks/>
            </p:cNvSpPr>
            <p:nvPr/>
          </p:nvSpPr>
          <p:spPr bwMode="auto">
            <a:xfrm>
              <a:off x="4664" y="3035"/>
              <a:ext cx="412" cy="31"/>
            </a:xfrm>
            <a:custGeom>
              <a:avLst/>
              <a:gdLst>
                <a:gd name="T0" fmla="*/ 0 w 223"/>
                <a:gd name="T1" fmla="*/ 75 h 28"/>
                <a:gd name="T2" fmla="*/ 102812 w 223"/>
                <a:gd name="T3" fmla="*/ 75 h 28"/>
                <a:gd name="T4" fmla="*/ 99104 w 223"/>
                <a:gd name="T5" fmla="*/ 0 h 28"/>
                <a:gd name="T6" fmla="*/ 3810 w 223"/>
                <a:gd name="T7" fmla="*/ 0 h 28"/>
                <a:gd name="T8" fmla="*/ 0 w 223"/>
                <a:gd name="T9" fmla="*/ 7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48" name="Freeform 140"/>
            <p:cNvSpPr>
              <a:spLocks/>
            </p:cNvSpPr>
            <p:nvPr/>
          </p:nvSpPr>
          <p:spPr bwMode="auto">
            <a:xfrm rot="388125">
              <a:off x="1234" y="618"/>
              <a:ext cx="3303" cy="2953"/>
            </a:xfrm>
            <a:custGeom>
              <a:avLst/>
              <a:gdLst>
                <a:gd name="T0" fmla="*/ 2949716 w 1082"/>
                <a:gd name="T1" fmla="*/ 669696293 h 670"/>
                <a:gd name="T2" fmla="*/ 135982 w 1082"/>
                <a:gd name="T3" fmla="*/ 821518306 h 670"/>
                <a:gd name="T4" fmla="*/ 551174 w 1082"/>
                <a:gd name="T5" fmla="*/ 965319728 h 670"/>
                <a:gd name="T6" fmla="*/ 2949716 w 1082"/>
                <a:gd name="T7" fmla="*/ 1070708399 h 670"/>
                <a:gd name="T8" fmla="*/ 2186558 w 1082"/>
                <a:gd name="T9" fmla="*/ 1167375233 h 670"/>
                <a:gd name="T10" fmla="*/ 1818277 w 1082"/>
                <a:gd name="T11" fmla="*/ 1311090057 h 670"/>
                <a:gd name="T12" fmla="*/ 3935372 w 1082"/>
                <a:gd name="T13" fmla="*/ 1438515751 h 670"/>
                <a:gd name="T14" fmla="*/ 9342885 w 1082"/>
                <a:gd name="T15" fmla="*/ 1513146690 h 670"/>
                <a:gd name="T16" fmla="*/ 11168534 w 1082"/>
                <a:gd name="T17" fmla="*/ 1562838592 h 670"/>
                <a:gd name="T18" fmla="*/ 16801132 w 1082"/>
                <a:gd name="T19" fmla="*/ 1706516464 h 670"/>
                <a:gd name="T20" fmla="*/ 23829364 w 1082"/>
                <a:gd name="T21" fmla="*/ 1739695549 h 670"/>
                <a:gd name="T22" fmla="*/ 28958530 w 1082"/>
                <a:gd name="T23" fmla="*/ 1676337555 h 670"/>
                <a:gd name="T24" fmla="*/ 33241951 w 1082"/>
                <a:gd name="T25" fmla="*/ 1806350464 h 670"/>
                <a:gd name="T26" fmla="*/ 38859857 w 1082"/>
                <a:gd name="T27" fmla="*/ 1853324268 h 670"/>
                <a:gd name="T28" fmla="*/ 45949667 w 1082"/>
                <a:gd name="T29" fmla="*/ 1776139963 h 670"/>
                <a:gd name="T30" fmla="*/ 49885034 w 1082"/>
                <a:gd name="T31" fmla="*/ 1601705488 h 670"/>
                <a:gd name="T32" fmla="*/ 52856792 w 1082"/>
                <a:gd name="T33" fmla="*/ 1612950226 h 670"/>
                <a:gd name="T34" fmla="*/ 57691308 w 1082"/>
                <a:gd name="T35" fmla="*/ 1621086470 h 670"/>
                <a:gd name="T36" fmla="*/ 61281063 w 1082"/>
                <a:gd name="T37" fmla="*/ 1568395519 h 670"/>
                <a:gd name="T38" fmla="*/ 64576442 w 1082"/>
                <a:gd name="T39" fmla="*/ 1452339805 h 670"/>
                <a:gd name="T40" fmla="*/ 65700511 w 1082"/>
                <a:gd name="T41" fmla="*/ 1324887032 h 670"/>
                <a:gd name="T42" fmla="*/ 67886962 w 1082"/>
                <a:gd name="T43" fmla="*/ 1272185927 h 670"/>
                <a:gd name="T44" fmla="*/ 73158523 w 1082"/>
                <a:gd name="T45" fmla="*/ 1156138957 h 670"/>
                <a:gd name="T46" fmla="*/ 75256226 w 1082"/>
                <a:gd name="T47" fmla="*/ 1039951796 h 670"/>
                <a:gd name="T48" fmla="*/ 76038787 w 1082"/>
                <a:gd name="T49" fmla="*/ 898670454 h 670"/>
                <a:gd name="T50" fmla="*/ 75421413 w 1082"/>
                <a:gd name="T51" fmla="*/ 771956160 h 670"/>
                <a:gd name="T52" fmla="*/ 73504233 w 1082"/>
                <a:gd name="T53" fmla="*/ 658320107 h 670"/>
                <a:gd name="T54" fmla="*/ 74289919 w 1082"/>
                <a:gd name="T55" fmla="*/ 534126598 h 670"/>
                <a:gd name="T56" fmla="*/ 72383338 w 1082"/>
                <a:gd name="T57" fmla="*/ 345895994 h 670"/>
                <a:gd name="T58" fmla="*/ 67404834 w 1082"/>
                <a:gd name="T59" fmla="*/ 232264948 h 670"/>
                <a:gd name="T60" fmla="*/ 65498253 w 1082"/>
                <a:gd name="T61" fmla="*/ 99833260 h 670"/>
                <a:gd name="T62" fmla="*/ 60497672 w 1082"/>
                <a:gd name="T63" fmla="*/ 5688302 h 670"/>
                <a:gd name="T64" fmla="*/ 56287906 w 1082"/>
                <a:gd name="T65" fmla="*/ 13824509 h 670"/>
                <a:gd name="T66" fmla="*/ 53135929 w 1082"/>
                <a:gd name="T67" fmla="*/ 77182365 h 670"/>
                <a:gd name="T68" fmla="*/ 51221191 w 1082"/>
                <a:gd name="T69" fmla="*/ 58379660 h 670"/>
                <a:gd name="T70" fmla="*/ 48135336 w 1082"/>
                <a:gd name="T71" fmla="*/ 5688302 h 670"/>
                <a:gd name="T72" fmla="*/ 44267372 w 1082"/>
                <a:gd name="T73" fmla="*/ 11244910 h 670"/>
                <a:gd name="T74" fmla="*/ 40699938 w 1082"/>
                <a:gd name="T75" fmla="*/ 82870176 h 670"/>
                <a:gd name="T76" fmla="*/ 38098275 w 1082"/>
                <a:gd name="T77" fmla="*/ 107941225 h 670"/>
                <a:gd name="T78" fmla="*/ 33861718 w 1082"/>
                <a:gd name="T79" fmla="*/ 58379660 h 670"/>
                <a:gd name="T80" fmla="*/ 29236861 w 1082"/>
                <a:gd name="T81" fmla="*/ 80320760 h 670"/>
                <a:gd name="T82" fmla="*/ 25368512 w 1082"/>
                <a:gd name="T83" fmla="*/ 185130220 h 670"/>
                <a:gd name="T84" fmla="*/ 21712331 w 1082"/>
                <a:gd name="T85" fmla="*/ 182705340 h 670"/>
                <a:gd name="T86" fmla="*/ 16227974 w 1082"/>
                <a:gd name="T87" fmla="*/ 176987065 h 670"/>
                <a:gd name="T88" fmla="*/ 11944812 w 1082"/>
                <a:gd name="T89" fmla="*/ 235403343 h 670"/>
                <a:gd name="T90" fmla="*/ 8791694 w 1082"/>
                <a:gd name="T91" fmla="*/ 343314703 h 670"/>
                <a:gd name="T92" fmla="*/ 6954073 w 1082"/>
                <a:gd name="T93" fmla="*/ 483891132 h 670"/>
                <a:gd name="T94" fmla="*/ 6818064 w 1082"/>
                <a:gd name="T95" fmla="*/ 617034679 h 6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2"/>
                <a:gd name="T145" fmla="*/ 0 h 670"/>
                <a:gd name="T146" fmla="*/ 1082 w 1082"/>
                <a:gd name="T147" fmla="*/ 670 h 6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2" h="670">
                  <a:moveTo>
                    <a:pt x="98" y="223"/>
                  </a:moveTo>
                  <a:lnTo>
                    <a:pt x="78" y="226"/>
                  </a:lnTo>
                  <a:lnTo>
                    <a:pt x="59" y="233"/>
                  </a:lnTo>
                  <a:lnTo>
                    <a:pt x="42" y="242"/>
                  </a:lnTo>
                  <a:lnTo>
                    <a:pt x="28" y="253"/>
                  </a:lnTo>
                  <a:lnTo>
                    <a:pt x="16" y="266"/>
                  </a:lnTo>
                  <a:lnTo>
                    <a:pt x="7" y="281"/>
                  </a:lnTo>
                  <a:lnTo>
                    <a:pt x="2" y="297"/>
                  </a:lnTo>
                  <a:lnTo>
                    <a:pt x="0" y="314"/>
                  </a:lnTo>
                  <a:lnTo>
                    <a:pt x="1" y="326"/>
                  </a:lnTo>
                  <a:lnTo>
                    <a:pt x="4" y="338"/>
                  </a:lnTo>
                  <a:lnTo>
                    <a:pt x="8" y="349"/>
                  </a:lnTo>
                  <a:lnTo>
                    <a:pt x="14" y="360"/>
                  </a:lnTo>
                  <a:lnTo>
                    <a:pt x="22" y="370"/>
                  </a:lnTo>
                  <a:lnTo>
                    <a:pt x="31" y="379"/>
                  </a:lnTo>
                  <a:lnTo>
                    <a:pt x="42" y="387"/>
                  </a:lnTo>
                  <a:lnTo>
                    <a:pt x="54" y="394"/>
                  </a:lnTo>
                  <a:lnTo>
                    <a:pt x="53" y="393"/>
                  </a:lnTo>
                  <a:lnTo>
                    <a:pt x="40" y="407"/>
                  </a:lnTo>
                  <a:lnTo>
                    <a:pt x="31" y="422"/>
                  </a:lnTo>
                  <a:lnTo>
                    <a:pt x="26" y="438"/>
                  </a:lnTo>
                  <a:lnTo>
                    <a:pt x="24" y="456"/>
                  </a:lnTo>
                  <a:lnTo>
                    <a:pt x="25" y="465"/>
                  </a:lnTo>
                  <a:lnTo>
                    <a:pt x="26" y="474"/>
                  </a:lnTo>
                  <a:lnTo>
                    <a:pt x="29" y="483"/>
                  </a:lnTo>
                  <a:lnTo>
                    <a:pt x="33" y="491"/>
                  </a:lnTo>
                  <a:lnTo>
                    <a:pt x="43" y="507"/>
                  </a:lnTo>
                  <a:lnTo>
                    <a:pt x="56" y="520"/>
                  </a:lnTo>
                  <a:lnTo>
                    <a:pt x="72" y="531"/>
                  </a:lnTo>
                  <a:lnTo>
                    <a:pt x="91" y="540"/>
                  </a:lnTo>
                  <a:lnTo>
                    <a:pt x="111" y="545"/>
                  </a:lnTo>
                  <a:lnTo>
                    <a:pt x="133" y="547"/>
                  </a:lnTo>
                  <a:lnTo>
                    <a:pt x="139" y="547"/>
                  </a:lnTo>
                  <a:lnTo>
                    <a:pt x="146" y="547"/>
                  </a:lnTo>
                  <a:lnTo>
                    <a:pt x="145" y="547"/>
                  </a:lnTo>
                  <a:lnTo>
                    <a:pt x="159" y="565"/>
                  </a:lnTo>
                  <a:lnTo>
                    <a:pt x="176" y="582"/>
                  </a:lnTo>
                  <a:lnTo>
                    <a:pt x="195" y="596"/>
                  </a:lnTo>
                  <a:lnTo>
                    <a:pt x="216" y="608"/>
                  </a:lnTo>
                  <a:lnTo>
                    <a:pt x="239" y="617"/>
                  </a:lnTo>
                  <a:lnTo>
                    <a:pt x="263" y="624"/>
                  </a:lnTo>
                  <a:lnTo>
                    <a:pt x="287" y="629"/>
                  </a:lnTo>
                  <a:lnTo>
                    <a:pt x="313" y="630"/>
                  </a:lnTo>
                  <a:lnTo>
                    <a:pt x="339" y="629"/>
                  </a:lnTo>
                  <a:lnTo>
                    <a:pt x="365" y="624"/>
                  </a:lnTo>
                  <a:lnTo>
                    <a:pt x="389" y="617"/>
                  </a:lnTo>
                  <a:lnTo>
                    <a:pt x="413" y="606"/>
                  </a:lnTo>
                  <a:lnTo>
                    <a:pt x="412" y="606"/>
                  </a:lnTo>
                  <a:lnTo>
                    <a:pt x="425" y="620"/>
                  </a:lnTo>
                  <a:lnTo>
                    <a:pt x="440" y="633"/>
                  </a:lnTo>
                  <a:lnTo>
                    <a:pt x="456" y="644"/>
                  </a:lnTo>
                  <a:lnTo>
                    <a:pt x="473" y="653"/>
                  </a:lnTo>
                  <a:lnTo>
                    <a:pt x="492" y="660"/>
                  </a:lnTo>
                  <a:lnTo>
                    <a:pt x="511" y="666"/>
                  </a:lnTo>
                  <a:lnTo>
                    <a:pt x="532" y="669"/>
                  </a:lnTo>
                  <a:lnTo>
                    <a:pt x="553" y="670"/>
                  </a:lnTo>
                  <a:lnTo>
                    <a:pt x="580" y="668"/>
                  </a:lnTo>
                  <a:lnTo>
                    <a:pt x="606" y="663"/>
                  </a:lnTo>
                  <a:lnTo>
                    <a:pt x="631" y="654"/>
                  </a:lnTo>
                  <a:lnTo>
                    <a:pt x="654" y="642"/>
                  </a:lnTo>
                  <a:lnTo>
                    <a:pt x="674" y="627"/>
                  </a:lnTo>
                  <a:lnTo>
                    <a:pt x="691" y="610"/>
                  </a:lnTo>
                  <a:lnTo>
                    <a:pt x="705" y="590"/>
                  </a:lnTo>
                  <a:lnTo>
                    <a:pt x="710" y="579"/>
                  </a:lnTo>
                  <a:lnTo>
                    <a:pt x="715" y="568"/>
                  </a:lnTo>
                  <a:lnTo>
                    <a:pt x="715" y="569"/>
                  </a:lnTo>
                  <a:lnTo>
                    <a:pt x="733" y="577"/>
                  </a:lnTo>
                  <a:lnTo>
                    <a:pt x="752" y="583"/>
                  </a:lnTo>
                  <a:lnTo>
                    <a:pt x="771" y="587"/>
                  </a:lnTo>
                  <a:lnTo>
                    <a:pt x="792" y="588"/>
                  </a:lnTo>
                  <a:lnTo>
                    <a:pt x="807" y="587"/>
                  </a:lnTo>
                  <a:lnTo>
                    <a:pt x="821" y="586"/>
                  </a:lnTo>
                  <a:lnTo>
                    <a:pt x="835" y="583"/>
                  </a:lnTo>
                  <a:lnTo>
                    <a:pt x="848" y="579"/>
                  </a:lnTo>
                  <a:lnTo>
                    <a:pt x="860" y="573"/>
                  </a:lnTo>
                  <a:lnTo>
                    <a:pt x="872" y="567"/>
                  </a:lnTo>
                  <a:lnTo>
                    <a:pt x="894" y="553"/>
                  </a:lnTo>
                  <a:lnTo>
                    <a:pt x="903" y="544"/>
                  </a:lnTo>
                  <a:lnTo>
                    <a:pt x="911" y="535"/>
                  </a:lnTo>
                  <a:lnTo>
                    <a:pt x="919" y="525"/>
                  </a:lnTo>
                  <a:lnTo>
                    <a:pt x="925" y="514"/>
                  </a:lnTo>
                  <a:lnTo>
                    <a:pt x="930" y="503"/>
                  </a:lnTo>
                  <a:lnTo>
                    <a:pt x="933" y="491"/>
                  </a:lnTo>
                  <a:lnTo>
                    <a:pt x="935" y="479"/>
                  </a:lnTo>
                  <a:lnTo>
                    <a:pt x="936" y="467"/>
                  </a:lnTo>
                  <a:lnTo>
                    <a:pt x="936" y="466"/>
                  </a:lnTo>
                  <a:lnTo>
                    <a:pt x="952" y="464"/>
                  </a:lnTo>
                  <a:lnTo>
                    <a:pt x="966" y="460"/>
                  </a:lnTo>
                  <a:lnTo>
                    <a:pt x="981" y="455"/>
                  </a:lnTo>
                  <a:lnTo>
                    <a:pt x="994" y="450"/>
                  </a:lnTo>
                  <a:lnTo>
                    <a:pt x="1019" y="436"/>
                  </a:lnTo>
                  <a:lnTo>
                    <a:pt x="1041" y="418"/>
                  </a:lnTo>
                  <a:lnTo>
                    <a:pt x="1050" y="409"/>
                  </a:lnTo>
                  <a:lnTo>
                    <a:pt x="1058" y="398"/>
                  </a:lnTo>
                  <a:lnTo>
                    <a:pt x="1065" y="387"/>
                  </a:lnTo>
                  <a:lnTo>
                    <a:pt x="1071" y="376"/>
                  </a:lnTo>
                  <a:lnTo>
                    <a:pt x="1076" y="364"/>
                  </a:lnTo>
                  <a:lnTo>
                    <a:pt x="1079" y="351"/>
                  </a:lnTo>
                  <a:lnTo>
                    <a:pt x="1081" y="338"/>
                  </a:lnTo>
                  <a:lnTo>
                    <a:pt x="1082" y="325"/>
                  </a:lnTo>
                  <a:lnTo>
                    <a:pt x="1081" y="313"/>
                  </a:lnTo>
                  <a:lnTo>
                    <a:pt x="1080" y="301"/>
                  </a:lnTo>
                  <a:lnTo>
                    <a:pt x="1077" y="290"/>
                  </a:lnTo>
                  <a:lnTo>
                    <a:pt x="1073" y="279"/>
                  </a:lnTo>
                  <a:lnTo>
                    <a:pt x="1068" y="268"/>
                  </a:lnTo>
                  <a:lnTo>
                    <a:pt x="1062" y="258"/>
                  </a:lnTo>
                  <a:lnTo>
                    <a:pt x="1047" y="238"/>
                  </a:lnTo>
                  <a:lnTo>
                    <a:pt x="1046" y="238"/>
                  </a:lnTo>
                  <a:lnTo>
                    <a:pt x="1051" y="227"/>
                  </a:lnTo>
                  <a:lnTo>
                    <a:pt x="1054" y="216"/>
                  </a:lnTo>
                  <a:lnTo>
                    <a:pt x="1056" y="204"/>
                  </a:lnTo>
                  <a:lnTo>
                    <a:pt x="1057" y="193"/>
                  </a:lnTo>
                  <a:lnTo>
                    <a:pt x="1055" y="174"/>
                  </a:lnTo>
                  <a:lnTo>
                    <a:pt x="1050" y="156"/>
                  </a:lnTo>
                  <a:lnTo>
                    <a:pt x="1041" y="140"/>
                  </a:lnTo>
                  <a:lnTo>
                    <a:pt x="1030" y="125"/>
                  </a:lnTo>
                  <a:lnTo>
                    <a:pt x="1016" y="111"/>
                  </a:lnTo>
                  <a:lnTo>
                    <a:pt x="999" y="100"/>
                  </a:lnTo>
                  <a:lnTo>
                    <a:pt x="980" y="91"/>
                  </a:lnTo>
                  <a:lnTo>
                    <a:pt x="959" y="84"/>
                  </a:lnTo>
                  <a:lnTo>
                    <a:pt x="953" y="66"/>
                  </a:lnTo>
                  <a:lnTo>
                    <a:pt x="944" y="50"/>
                  </a:lnTo>
                  <a:lnTo>
                    <a:pt x="932" y="36"/>
                  </a:lnTo>
                  <a:lnTo>
                    <a:pt x="917" y="24"/>
                  </a:lnTo>
                  <a:lnTo>
                    <a:pt x="900" y="14"/>
                  </a:lnTo>
                  <a:lnTo>
                    <a:pt x="881" y="6"/>
                  </a:lnTo>
                  <a:lnTo>
                    <a:pt x="861" y="2"/>
                  </a:lnTo>
                  <a:lnTo>
                    <a:pt x="839" y="0"/>
                  </a:lnTo>
                  <a:lnTo>
                    <a:pt x="826" y="1"/>
                  </a:lnTo>
                  <a:lnTo>
                    <a:pt x="813" y="2"/>
                  </a:lnTo>
                  <a:lnTo>
                    <a:pt x="801" y="5"/>
                  </a:lnTo>
                  <a:lnTo>
                    <a:pt x="789" y="9"/>
                  </a:lnTo>
                  <a:lnTo>
                    <a:pt x="777" y="15"/>
                  </a:lnTo>
                  <a:lnTo>
                    <a:pt x="766" y="21"/>
                  </a:lnTo>
                  <a:lnTo>
                    <a:pt x="756" y="28"/>
                  </a:lnTo>
                  <a:lnTo>
                    <a:pt x="747" y="36"/>
                  </a:lnTo>
                  <a:lnTo>
                    <a:pt x="739" y="28"/>
                  </a:lnTo>
                  <a:lnTo>
                    <a:pt x="729" y="21"/>
                  </a:lnTo>
                  <a:lnTo>
                    <a:pt x="719" y="15"/>
                  </a:lnTo>
                  <a:lnTo>
                    <a:pt x="708" y="9"/>
                  </a:lnTo>
                  <a:lnTo>
                    <a:pt x="697" y="5"/>
                  </a:lnTo>
                  <a:lnTo>
                    <a:pt x="685" y="2"/>
                  </a:lnTo>
                  <a:lnTo>
                    <a:pt x="673" y="1"/>
                  </a:lnTo>
                  <a:lnTo>
                    <a:pt x="660" y="0"/>
                  </a:lnTo>
                  <a:lnTo>
                    <a:pt x="645" y="1"/>
                  </a:lnTo>
                  <a:lnTo>
                    <a:pt x="630" y="4"/>
                  </a:lnTo>
                  <a:lnTo>
                    <a:pt x="616" y="8"/>
                  </a:lnTo>
                  <a:lnTo>
                    <a:pt x="602" y="14"/>
                  </a:lnTo>
                  <a:lnTo>
                    <a:pt x="590" y="21"/>
                  </a:lnTo>
                  <a:lnTo>
                    <a:pt x="579" y="30"/>
                  </a:lnTo>
                  <a:lnTo>
                    <a:pt x="570" y="40"/>
                  </a:lnTo>
                  <a:lnTo>
                    <a:pt x="562" y="51"/>
                  </a:lnTo>
                  <a:lnTo>
                    <a:pt x="562" y="53"/>
                  </a:lnTo>
                  <a:lnTo>
                    <a:pt x="542" y="39"/>
                  </a:lnTo>
                  <a:lnTo>
                    <a:pt x="519" y="29"/>
                  </a:lnTo>
                  <a:lnTo>
                    <a:pt x="507" y="25"/>
                  </a:lnTo>
                  <a:lnTo>
                    <a:pt x="495" y="22"/>
                  </a:lnTo>
                  <a:lnTo>
                    <a:pt x="482" y="21"/>
                  </a:lnTo>
                  <a:lnTo>
                    <a:pt x="469" y="20"/>
                  </a:lnTo>
                  <a:lnTo>
                    <a:pt x="451" y="21"/>
                  </a:lnTo>
                  <a:lnTo>
                    <a:pt x="433" y="24"/>
                  </a:lnTo>
                  <a:lnTo>
                    <a:pt x="416" y="29"/>
                  </a:lnTo>
                  <a:lnTo>
                    <a:pt x="400" y="36"/>
                  </a:lnTo>
                  <a:lnTo>
                    <a:pt x="385" y="45"/>
                  </a:lnTo>
                  <a:lnTo>
                    <a:pt x="372" y="55"/>
                  </a:lnTo>
                  <a:lnTo>
                    <a:pt x="361" y="67"/>
                  </a:lnTo>
                  <a:lnTo>
                    <a:pt x="351" y="80"/>
                  </a:lnTo>
                  <a:lnTo>
                    <a:pt x="350" y="81"/>
                  </a:lnTo>
                  <a:lnTo>
                    <a:pt x="330" y="72"/>
                  </a:lnTo>
                  <a:lnTo>
                    <a:pt x="309" y="66"/>
                  </a:lnTo>
                  <a:lnTo>
                    <a:pt x="287" y="62"/>
                  </a:lnTo>
                  <a:lnTo>
                    <a:pt x="265" y="61"/>
                  </a:lnTo>
                  <a:lnTo>
                    <a:pt x="248" y="62"/>
                  </a:lnTo>
                  <a:lnTo>
                    <a:pt x="231" y="64"/>
                  </a:lnTo>
                  <a:lnTo>
                    <a:pt x="215" y="67"/>
                  </a:lnTo>
                  <a:lnTo>
                    <a:pt x="199" y="72"/>
                  </a:lnTo>
                  <a:lnTo>
                    <a:pt x="184" y="78"/>
                  </a:lnTo>
                  <a:lnTo>
                    <a:pt x="170" y="85"/>
                  </a:lnTo>
                  <a:lnTo>
                    <a:pt x="157" y="94"/>
                  </a:lnTo>
                  <a:lnTo>
                    <a:pt x="145" y="103"/>
                  </a:lnTo>
                  <a:lnTo>
                    <a:pt x="134" y="113"/>
                  </a:lnTo>
                  <a:lnTo>
                    <a:pt x="125" y="124"/>
                  </a:lnTo>
                  <a:lnTo>
                    <a:pt x="116" y="136"/>
                  </a:lnTo>
                  <a:lnTo>
                    <a:pt x="109" y="148"/>
                  </a:lnTo>
                  <a:lnTo>
                    <a:pt x="104" y="161"/>
                  </a:lnTo>
                  <a:lnTo>
                    <a:pt x="99" y="175"/>
                  </a:lnTo>
                  <a:lnTo>
                    <a:pt x="97" y="189"/>
                  </a:lnTo>
                  <a:lnTo>
                    <a:pt x="96" y="204"/>
                  </a:lnTo>
                  <a:lnTo>
                    <a:pt x="96" y="214"/>
                  </a:lnTo>
                  <a:lnTo>
                    <a:pt x="97" y="223"/>
                  </a:lnTo>
                  <a:lnTo>
                    <a:pt x="98" y="223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3" name="Rectangle 141"/>
            <p:cNvSpPr>
              <a:spLocks noChangeArrowheads="1"/>
            </p:cNvSpPr>
            <p:nvPr/>
          </p:nvSpPr>
          <p:spPr bwMode="auto">
            <a:xfrm>
              <a:off x="2038" y="1111"/>
              <a:ext cx="245" cy="2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574" name="Rectangle 142"/>
            <p:cNvSpPr>
              <a:spLocks noChangeArrowheads="1"/>
            </p:cNvSpPr>
            <p:nvPr/>
          </p:nvSpPr>
          <p:spPr bwMode="auto">
            <a:xfrm>
              <a:off x="3019" y="2567"/>
              <a:ext cx="245" cy="2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575" name="Rectangle 143"/>
            <p:cNvSpPr>
              <a:spLocks noChangeArrowheads="1"/>
            </p:cNvSpPr>
            <p:nvPr/>
          </p:nvSpPr>
          <p:spPr bwMode="auto">
            <a:xfrm>
              <a:off x="3920" y="2014"/>
              <a:ext cx="245" cy="2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576" name="Rectangle 144"/>
            <p:cNvSpPr>
              <a:spLocks noChangeArrowheads="1"/>
            </p:cNvSpPr>
            <p:nvPr/>
          </p:nvSpPr>
          <p:spPr bwMode="auto">
            <a:xfrm>
              <a:off x="2029" y="2753"/>
              <a:ext cx="245" cy="2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577" name="Rectangle 145"/>
            <p:cNvSpPr>
              <a:spLocks noChangeArrowheads="1"/>
            </p:cNvSpPr>
            <p:nvPr/>
          </p:nvSpPr>
          <p:spPr bwMode="auto">
            <a:xfrm>
              <a:off x="2335" y="2004"/>
              <a:ext cx="246" cy="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578" name="Rectangle 146"/>
            <p:cNvSpPr>
              <a:spLocks noChangeArrowheads="1"/>
            </p:cNvSpPr>
            <p:nvPr/>
          </p:nvSpPr>
          <p:spPr bwMode="auto">
            <a:xfrm>
              <a:off x="3010" y="1528"/>
              <a:ext cx="246" cy="2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69900" y="1595438"/>
            <a:ext cx="4108450" cy="4756150"/>
            <a:chOff x="1590" y="638"/>
            <a:chExt cx="2588" cy="2996"/>
          </a:xfrm>
        </p:grpSpPr>
        <p:sp>
          <p:nvSpPr>
            <p:cNvPr id="18437" name="Rectangle 3"/>
            <p:cNvSpPr>
              <a:spLocks noChangeArrowheads="1"/>
            </p:cNvSpPr>
            <p:nvPr/>
          </p:nvSpPr>
          <p:spPr bwMode="auto">
            <a:xfrm>
              <a:off x="1590" y="1091"/>
              <a:ext cx="2585" cy="254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38" name="Line 4"/>
            <p:cNvSpPr>
              <a:spLocks noChangeShapeType="1"/>
            </p:cNvSpPr>
            <p:nvPr/>
          </p:nvSpPr>
          <p:spPr bwMode="auto">
            <a:xfrm>
              <a:off x="2861" y="1091"/>
              <a:ext cx="3" cy="25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1590" y="1851"/>
              <a:ext cx="2588" cy="171"/>
            </a:xfrm>
            <a:prstGeom prst="rect">
              <a:avLst/>
            </a:prstGeom>
            <a:solidFill>
              <a:schemeClr val="accent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1625" y="655"/>
              <a:ext cx="1127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1974" y="694"/>
              <a:ext cx="6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Destination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2052" y="880"/>
              <a:ext cx="4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address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3113" y="638"/>
              <a:ext cx="735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371" y="701"/>
              <a:ext cx="3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Output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3448" y="890"/>
              <a:ext cx="2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port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>
              <a:off x="1948" y="1824"/>
              <a:ext cx="53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2134" y="1851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1345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3233" y="1851"/>
              <a:ext cx="34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3391" y="187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1590" y="1292"/>
              <a:ext cx="2585" cy="172"/>
            </a:xfrm>
            <a:prstGeom prst="rect">
              <a:avLst/>
            </a:prstGeom>
            <a:solidFill>
              <a:schemeClr val="accent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1590" y="2289"/>
              <a:ext cx="2585" cy="174"/>
            </a:xfrm>
            <a:prstGeom prst="rect">
              <a:avLst/>
            </a:prstGeom>
            <a:solidFill>
              <a:schemeClr val="accent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2" name="Rectangle 18"/>
            <p:cNvSpPr>
              <a:spLocks noChangeArrowheads="1"/>
            </p:cNvSpPr>
            <p:nvPr/>
          </p:nvSpPr>
          <p:spPr bwMode="auto">
            <a:xfrm>
              <a:off x="1590" y="3286"/>
              <a:ext cx="2585" cy="174"/>
            </a:xfrm>
            <a:prstGeom prst="rect">
              <a:avLst/>
            </a:prstGeom>
            <a:solidFill>
              <a:schemeClr val="accent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3" name="Rectangle 19"/>
            <p:cNvSpPr>
              <a:spLocks noChangeArrowheads="1"/>
            </p:cNvSpPr>
            <p:nvPr/>
          </p:nvSpPr>
          <p:spPr bwMode="auto">
            <a:xfrm>
              <a:off x="1983" y="3274"/>
              <a:ext cx="53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4" name="Rectangle 20"/>
            <p:cNvSpPr>
              <a:spLocks noChangeArrowheads="1"/>
            </p:cNvSpPr>
            <p:nvPr/>
          </p:nvSpPr>
          <p:spPr bwMode="auto">
            <a:xfrm>
              <a:off x="2172" y="3301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2458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3283" y="1292"/>
              <a:ext cx="25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6" name="Rectangle 22"/>
            <p:cNvSpPr>
              <a:spLocks noChangeArrowheads="1"/>
            </p:cNvSpPr>
            <p:nvPr/>
          </p:nvSpPr>
          <p:spPr bwMode="auto">
            <a:xfrm>
              <a:off x="3430" y="131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57" name="Rectangle 23"/>
            <p:cNvSpPr>
              <a:spLocks noChangeArrowheads="1"/>
            </p:cNvSpPr>
            <p:nvPr/>
          </p:nvSpPr>
          <p:spPr bwMode="auto">
            <a:xfrm>
              <a:off x="1914" y="1278"/>
              <a:ext cx="53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8" name="Rectangle 24"/>
            <p:cNvSpPr>
              <a:spLocks noChangeArrowheads="1"/>
            </p:cNvSpPr>
            <p:nvPr/>
          </p:nvSpPr>
          <p:spPr bwMode="auto">
            <a:xfrm>
              <a:off x="2106" y="1304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0785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59" name="Rectangle 25"/>
            <p:cNvSpPr>
              <a:spLocks noChangeArrowheads="1"/>
            </p:cNvSpPr>
            <p:nvPr/>
          </p:nvSpPr>
          <p:spPr bwMode="auto">
            <a:xfrm>
              <a:off x="3267" y="2301"/>
              <a:ext cx="25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0" name="Rectangle 26"/>
            <p:cNvSpPr>
              <a:spLocks noChangeArrowheads="1"/>
            </p:cNvSpPr>
            <p:nvPr/>
          </p:nvSpPr>
          <p:spPr bwMode="auto">
            <a:xfrm>
              <a:off x="3408" y="233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61" name="Rectangle 27"/>
            <p:cNvSpPr>
              <a:spLocks noChangeArrowheads="1"/>
            </p:cNvSpPr>
            <p:nvPr/>
          </p:nvSpPr>
          <p:spPr bwMode="auto">
            <a:xfrm>
              <a:off x="3283" y="3274"/>
              <a:ext cx="3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2" name="Rectangle 28"/>
            <p:cNvSpPr>
              <a:spLocks noChangeArrowheads="1"/>
            </p:cNvSpPr>
            <p:nvPr/>
          </p:nvSpPr>
          <p:spPr bwMode="auto">
            <a:xfrm>
              <a:off x="3444" y="3301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sz="4000">
                <a:latin typeface="Arial" charset="0"/>
              </a:endParaRPr>
            </a:p>
          </p:txBody>
        </p:sp>
        <p:sp>
          <p:nvSpPr>
            <p:cNvPr id="18463" name="Rectangle 29"/>
            <p:cNvSpPr>
              <a:spLocks noChangeArrowheads="1"/>
            </p:cNvSpPr>
            <p:nvPr/>
          </p:nvSpPr>
          <p:spPr bwMode="auto">
            <a:xfrm>
              <a:off x="1967" y="2301"/>
              <a:ext cx="53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4" name="Rectangle 30"/>
            <p:cNvSpPr>
              <a:spLocks noChangeArrowheads="1"/>
            </p:cNvSpPr>
            <p:nvPr/>
          </p:nvSpPr>
          <p:spPr bwMode="auto">
            <a:xfrm>
              <a:off x="2156" y="2331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1566</a:t>
              </a:r>
              <a:endParaRPr lang="en-US" sz="4000">
                <a:latin typeface="Arial" charset="0"/>
              </a:endParaRPr>
            </a:p>
          </p:txBody>
        </p:sp>
      </p:grpSp>
      <p:sp>
        <p:nvSpPr>
          <p:cNvPr id="1843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Tables in Datagram Networks</a:t>
            </a:r>
          </a:p>
        </p:txBody>
      </p:sp>
      <p:sp>
        <p:nvSpPr>
          <p:cNvPr id="18436" name="Rectangle 3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/>
              <a:t>Route is determined by table lookup.</a:t>
            </a:r>
          </a:p>
          <a:p>
            <a:r>
              <a:rPr lang="en-US" sz="2000" smtClean="0"/>
              <a:t>Routing decision involves finding next hop along the route to given destination.</a:t>
            </a:r>
          </a:p>
          <a:p>
            <a:r>
              <a:rPr lang="en-US" sz="2000" smtClean="0"/>
              <a:t>Routing table has an entry for each destination specifying the output port that leads to the next hop.</a:t>
            </a:r>
          </a:p>
          <a:p>
            <a:r>
              <a:rPr lang="en-US" sz="2000" smtClean="0"/>
              <a:t>Table size becomes problematic for very large numbers of destinations.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 Internet Routing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Internet protocol uses datagram packet switching across networks</a:t>
            </a:r>
          </a:p>
          <a:p>
            <a:pPr lvl="1"/>
            <a:r>
              <a:rPr lang="en-US" smtClean="0"/>
              <a:t>Networks are treated as data links</a:t>
            </a:r>
          </a:p>
          <a:p>
            <a:r>
              <a:rPr lang="en-US" smtClean="0"/>
              <a:t>Hosts have two-part IP address:</a:t>
            </a:r>
          </a:p>
          <a:p>
            <a:pPr lvl="1"/>
            <a:r>
              <a:rPr lang="en-US" smtClean="0"/>
              <a:t>Network address + Host address</a:t>
            </a:r>
          </a:p>
          <a:p>
            <a:r>
              <a:rPr lang="en-US" smtClean="0"/>
              <a:t>Routers do table lookup on network address</a:t>
            </a:r>
          </a:p>
          <a:p>
            <a:pPr lvl="1"/>
            <a:r>
              <a:rPr lang="en-US" smtClean="0"/>
              <a:t>This reduces size of routing table</a:t>
            </a:r>
          </a:p>
          <a:p>
            <a:r>
              <a:rPr lang="en-US" smtClean="0"/>
              <a:t>In addition, network addresses are assigned so that they can also be aggregated</a:t>
            </a:r>
          </a:p>
          <a:p>
            <a:pPr lvl="1"/>
            <a:r>
              <a:rPr lang="en-US" smtClean="0"/>
              <a:t>Discussed as CIDR in TCP/IP lectures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Circuit Packet Switching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14400"/>
            <a:ext cx="4246563" cy="5181600"/>
          </a:xfrm>
        </p:spPr>
        <p:txBody>
          <a:bodyPr/>
          <a:lstStyle/>
          <a:p>
            <a:r>
              <a:rPr lang="en-US" sz="2000" smtClean="0"/>
              <a:t>Virtual-circuit packet switching involves establishing a fixed path between source and destination. This is established prior to packet flow.</a:t>
            </a:r>
          </a:p>
          <a:p>
            <a:r>
              <a:rPr lang="en-US" sz="2000" smtClean="0"/>
              <a:t>Routing tables are configured in every switch along the path.</a:t>
            </a:r>
          </a:p>
          <a:p>
            <a:r>
              <a:rPr lang="en-US" sz="2000" smtClean="0"/>
              <a:t>All packets for a connection follow the same path.  Packets arrive in sequence.</a:t>
            </a:r>
          </a:p>
          <a:p>
            <a:r>
              <a:rPr lang="en-US" sz="2000" smtClean="0"/>
              <a:t>An abbreviated header identifies connection on each link.</a:t>
            </a:r>
          </a:p>
          <a:p>
            <a:r>
              <a:rPr lang="en-US" sz="2000" smtClean="0"/>
              <a:t>Packets queue for transmission.</a:t>
            </a:r>
          </a:p>
          <a:p>
            <a:r>
              <a:rPr lang="en-US" sz="2000" smtClean="0"/>
              <a:t>Variable bit rates possible, negotiated during call set-up.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932363" y="2492375"/>
            <a:ext cx="4032250" cy="1793875"/>
            <a:chOff x="370" y="502"/>
            <a:chExt cx="5018" cy="2397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1728" y="1283"/>
              <a:ext cx="1137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3069" y="1492"/>
              <a:ext cx="1004" cy="3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2967" y="2037"/>
              <a:ext cx="1167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2103" y="2389"/>
              <a:ext cx="658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1652" y="1406"/>
              <a:ext cx="288" cy="8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2168" y="2004"/>
              <a:ext cx="1150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Virtual circuit</a:t>
              </a:r>
            </a:p>
          </p:txBody>
        </p:sp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370" y="1195"/>
              <a:ext cx="463" cy="381"/>
              <a:chOff x="3840" y="1279"/>
              <a:chExt cx="266" cy="310"/>
            </a:xfrm>
          </p:grpSpPr>
          <p:sp>
            <p:nvSpPr>
              <p:cNvPr id="20567" name="Freeform 12"/>
              <p:cNvSpPr>
                <a:spLocks/>
              </p:cNvSpPr>
              <p:nvPr/>
            </p:nvSpPr>
            <p:spPr bwMode="auto">
              <a:xfrm>
                <a:off x="3848" y="1548"/>
                <a:ext cx="206" cy="20"/>
              </a:xfrm>
              <a:custGeom>
                <a:avLst/>
                <a:gdLst>
                  <a:gd name="T0" fmla="*/ 0 w 206"/>
                  <a:gd name="T1" fmla="*/ 19 h 20"/>
                  <a:gd name="T2" fmla="*/ 0 w 206"/>
                  <a:gd name="T3" fmla="*/ 0 h 20"/>
                  <a:gd name="T4" fmla="*/ 205 w 206"/>
                  <a:gd name="T5" fmla="*/ 0 h 20"/>
                  <a:gd name="T6" fmla="*/ 205 w 206"/>
                  <a:gd name="T7" fmla="*/ 19 h 20"/>
                  <a:gd name="T8" fmla="*/ 0 w 206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"/>
                  <a:gd name="T17" fmla="*/ 206 w 20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">
                    <a:moveTo>
                      <a:pt x="0" y="19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1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8" name="Freeform 13"/>
              <p:cNvSpPr>
                <a:spLocks/>
              </p:cNvSpPr>
              <p:nvPr/>
            </p:nvSpPr>
            <p:spPr bwMode="auto">
              <a:xfrm>
                <a:off x="3840" y="1453"/>
                <a:ext cx="220" cy="34"/>
              </a:xfrm>
              <a:custGeom>
                <a:avLst/>
                <a:gdLst>
                  <a:gd name="T0" fmla="*/ 189 w 220"/>
                  <a:gd name="T1" fmla="*/ 0 h 34"/>
                  <a:gd name="T2" fmla="*/ 219 w 220"/>
                  <a:gd name="T3" fmla="*/ 33 h 34"/>
                  <a:gd name="T4" fmla="*/ 0 w 220"/>
                  <a:gd name="T5" fmla="*/ 33 h 34"/>
                  <a:gd name="T6" fmla="*/ 29 w 220"/>
                  <a:gd name="T7" fmla="*/ 0 h 34"/>
                  <a:gd name="T8" fmla="*/ 189 w 2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4"/>
                  <a:gd name="T17" fmla="*/ 220 w 22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4">
                    <a:moveTo>
                      <a:pt x="189" y="0"/>
                    </a:moveTo>
                    <a:lnTo>
                      <a:pt x="219" y="33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9" name="Freeform 14"/>
              <p:cNvSpPr>
                <a:spLocks/>
              </p:cNvSpPr>
              <p:nvPr/>
            </p:nvSpPr>
            <p:spPr bwMode="auto">
              <a:xfrm>
                <a:off x="3897" y="1449"/>
                <a:ext cx="104" cy="24"/>
              </a:xfrm>
              <a:custGeom>
                <a:avLst/>
                <a:gdLst>
                  <a:gd name="T0" fmla="*/ 102 w 104"/>
                  <a:gd name="T1" fmla="*/ 10 h 24"/>
                  <a:gd name="T2" fmla="*/ 101 w 104"/>
                  <a:gd name="T3" fmla="*/ 8 h 24"/>
                  <a:gd name="T4" fmla="*/ 97 w 104"/>
                  <a:gd name="T5" fmla="*/ 6 h 24"/>
                  <a:gd name="T6" fmla="*/ 93 w 104"/>
                  <a:gd name="T7" fmla="*/ 4 h 24"/>
                  <a:gd name="T8" fmla="*/ 87 w 104"/>
                  <a:gd name="T9" fmla="*/ 3 h 24"/>
                  <a:gd name="T10" fmla="*/ 80 w 104"/>
                  <a:gd name="T11" fmla="*/ 2 h 24"/>
                  <a:gd name="T12" fmla="*/ 72 w 104"/>
                  <a:gd name="T13" fmla="*/ 1 h 24"/>
                  <a:gd name="T14" fmla="*/ 64 w 104"/>
                  <a:gd name="T15" fmla="*/ 0 h 24"/>
                  <a:gd name="T16" fmla="*/ 55 w 104"/>
                  <a:gd name="T17" fmla="*/ 0 h 24"/>
                  <a:gd name="T18" fmla="*/ 46 w 104"/>
                  <a:gd name="T19" fmla="*/ 0 h 24"/>
                  <a:gd name="T20" fmla="*/ 37 w 104"/>
                  <a:gd name="T21" fmla="*/ 0 h 24"/>
                  <a:gd name="T22" fmla="*/ 29 w 104"/>
                  <a:gd name="T23" fmla="*/ 1 h 24"/>
                  <a:gd name="T24" fmla="*/ 21 w 104"/>
                  <a:gd name="T25" fmla="*/ 2 h 24"/>
                  <a:gd name="T26" fmla="*/ 14 w 104"/>
                  <a:gd name="T27" fmla="*/ 3 h 24"/>
                  <a:gd name="T28" fmla="*/ 8 w 104"/>
                  <a:gd name="T29" fmla="*/ 4 h 24"/>
                  <a:gd name="T30" fmla="*/ 4 w 104"/>
                  <a:gd name="T31" fmla="*/ 6 h 24"/>
                  <a:gd name="T32" fmla="*/ 1 w 104"/>
                  <a:gd name="T33" fmla="*/ 8 h 24"/>
                  <a:gd name="T34" fmla="*/ 0 w 104"/>
                  <a:gd name="T35" fmla="*/ 10 h 24"/>
                  <a:gd name="T36" fmla="*/ 0 w 104"/>
                  <a:gd name="T37" fmla="*/ 12 h 24"/>
                  <a:gd name="T38" fmla="*/ 1 w 104"/>
                  <a:gd name="T39" fmla="*/ 14 h 24"/>
                  <a:gd name="T40" fmla="*/ 4 w 104"/>
                  <a:gd name="T41" fmla="*/ 16 h 24"/>
                  <a:gd name="T42" fmla="*/ 8 w 104"/>
                  <a:gd name="T43" fmla="*/ 17 h 24"/>
                  <a:gd name="T44" fmla="*/ 14 w 104"/>
                  <a:gd name="T45" fmla="*/ 19 h 24"/>
                  <a:gd name="T46" fmla="*/ 21 w 104"/>
                  <a:gd name="T47" fmla="*/ 20 h 24"/>
                  <a:gd name="T48" fmla="*/ 29 w 104"/>
                  <a:gd name="T49" fmla="*/ 21 h 24"/>
                  <a:gd name="T50" fmla="*/ 37 w 104"/>
                  <a:gd name="T51" fmla="*/ 22 h 24"/>
                  <a:gd name="T52" fmla="*/ 46 w 104"/>
                  <a:gd name="T53" fmla="*/ 23 h 24"/>
                  <a:gd name="T54" fmla="*/ 55 w 104"/>
                  <a:gd name="T55" fmla="*/ 23 h 24"/>
                  <a:gd name="T56" fmla="*/ 64 w 104"/>
                  <a:gd name="T57" fmla="*/ 22 h 24"/>
                  <a:gd name="T58" fmla="*/ 72 w 104"/>
                  <a:gd name="T59" fmla="*/ 21 h 24"/>
                  <a:gd name="T60" fmla="*/ 80 w 104"/>
                  <a:gd name="T61" fmla="*/ 20 h 24"/>
                  <a:gd name="T62" fmla="*/ 87 w 104"/>
                  <a:gd name="T63" fmla="*/ 19 h 24"/>
                  <a:gd name="T64" fmla="*/ 93 w 104"/>
                  <a:gd name="T65" fmla="*/ 17 h 24"/>
                  <a:gd name="T66" fmla="*/ 97 w 104"/>
                  <a:gd name="T67" fmla="*/ 16 h 24"/>
                  <a:gd name="T68" fmla="*/ 101 w 104"/>
                  <a:gd name="T69" fmla="*/ 14 h 24"/>
                  <a:gd name="T70" fmla="*/ 102 w 104"/>
                  <a:gd name="T71" fmla="*/ 12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24"/>
                  <a:gd name="T110" fmla="*/ 104 w 104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24">
                    <a:moveTo>
                      <a:pt x="103" y="11"/>
                    </a:moveTo>
                    <a:lnTo>
                      <a:pt x="102" y="10"/>
                    </a:lnTo>
                    <a:lnTo>
                      <a:pt x="102" y="9"/>
                    </a:lnTo>
                    <a:lnTo>
                      <a:pt x="101" y="8"/>
                    </a:lnTo>
                    <a:lnTo>
                      <a:pt x="99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6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60" y="22"/>
                    </a:lnTo>
                    <a:lnTo>
                      <a:pt x="64" y="22"/>
                    </a:lnTo>
                    <a:lnTo>
                      <a:pt x="69" y="22"/>
                    </a:lnTo>
                    <a:lnTo>
                      <a:pt x="72" y="21"/>
                    </a:lnTo>
                    <a:lnTo>
                      <a:pt x="76" y="21"/>
                    </a:lnTo>
                    <a:lnTo>
                      <a:pt x="80" y="20"/>
                    </a:lnTo>
                    <a:lnTo>
                      <a:pt x="84" y="20"/>
                    </a:lnTo>
                    <a:lnTo>
                      <a:pt x="87" y="19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9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3" y="11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0" name="Freeform 15"/>
              <p:cNvSpPr>
                <a:spLocks/>
              </p:cNvSpPr>
              <p:nvPr/>
            </p:nvSpPr>
            <p:spPr bwMode="auto">
              <a:xfrm>
                <a:off x="3897" y="1461"/>
                <a:ext cx="104" cy="17"/>
              </a:xfrm>
              <a:custGeom>
                <a:avLst/>
                <a:gdLst>
                  <a:gd name="T0" fmla="*/ 102 w 104"/>
                  <a:gd name="T1" fmla="*/ 6 h 17"/>
                  <a:gd name="T2" fmla="*/ 101 w 104"/>
                  <a:gd name="T3" fmla="*/ 8 h 17"/>
                  <a:gd name="T4" fmla="*/ 97 w 104"/>
                  <a:gd name="T5" fmla="*/ 10 h 17"/>
                  <a:gd name="T6" fmla="*/ 93 w 104"/>
                  <a:gd name="T7" fmla="*/ 11 h 17"/>
                  <a:gd name="T8" fmla="*/ 87 w 104"/>
                  <a:gd name="T9" fmla="*/ 12 h 17"/>
                  <a:gd name="T10" fmla="*/ 80 w 104"/>
                  <a:gd name="T11" fmla="*/ 14 h 17"/>
                  <a:gd name="T12" fmla="*/ 72 w 104"/>
                  <a:gd name="T13" fmla="*/ 14 h 17"/>
                  <a:gd name="T14" fmla="*/ 64 w 104"/>
                  <a:gd name="T15" fmla="*/ 15 h 17"/>
                  <a:gd name="T16" fmla="*/ 55 w 104"/>
                  <a:gd name="T17" fmla="*/ 16 h 17"/>
                  <a:gd name="T18" fmla="*/ 46 w 104"/>
                  <a:gd name="T19" fmla="*/ 16 h 17"/>
                  <a:gd name="T20" fmla="*/ 37 w 104"/>
                  <a:gd name="T21" fmla="*/ 15 h 17"/>
                  <a:gd name="T22" fmla="*/ 29 w 104"/>
                  <a:gd name="T23" fmla="*/ 14 h 17"/>
                  <a:gd name="T24" fmla="*/ 21 w 104"/>
                  <a:gd name="T25" fmla="*/ 14 h 17"/>
                  <a:gd name="T26" fmla="*/ 14 w 104"/>
                  <a:gd name="T27" fmla="*/ 12 h 17"/>
                  <a:gd name="T28" fmla="*/ 8 w 104"/>
                  <a:gd name="T29" fmla="*/ 11 h 17"/>
                  <a:gd name="T30" fmla="*/ 4 w 104"/>
                  <a:gd name="T31" fmla="*/ 10 h 17"/>
                  <a:gd name="T32" fmla="*/ 1 w 104"/>
                  <a:gd name="T33" fmla="*/ 8 h 17"/>
                  <a:gd name="T34" fmla="*/ 0 w 104"/>
                  <a:gd name="T35" fmla="*/ 6 h 17"/>
                  <a:gd name="T36" fmla="*/ 0 w 104"/>
                  <a:gd name="T37" fmla="*/ 0 h 17"/>
                  <a:gd name="T38" fmla="*/ 0 w 104"/>
                  <a:gd name="T39" fmla="*/ 2 h 17"/>
                  <a:gd name="T40" fmla="*/ 3 w 104"/>
                  <a:gd name="T41" fmla="*/ 4 h 17"/>
                  <a:gd name="T42" fmla="*/ 6 w 104"/>
                  <a:gd name="T43" fmla="*/ 5 h 17"/>
                  <a:gd name="T44" fmla="*/ 12 w 104"/>
                  <a:gd name="T45" fmla="*/ 6 h 17"/>
                  <a:gd name="T46" fmla="*/ 17 w 104"/>
                  <a:gd name="T47" fmla="*/ 8 h 17"/>
                  <a:gd name="T48" fmla="*/ 25 w 104"/>
                  <a:gd name="T49" fmla="*/ 9 h 17"/>
                  <a:gd name="T50" fmla="*/ 33 w 104"/>
                  <a:gd name="T51" fmla="*/ 10 h 17"/>
                  <a:gd name="T52" fmla="*/ 42 w 104"/>
                  <a:gd name="T53" fmla="*/ 10 h 17"/>
                  <a:gd name="T54" fmla="*/ 51 w 104"/>
                  <a:gd name="T55" fmla="*/ 10 h 17"/>
                  <a:gd name="T56" fmla="*/ 60 w 104"/>
                  <a:gd name="T57" fmla="*/ 10 h 17"/>
                  <a:gd name="T58" fmla="*/ 69 w 104"/>
                  <a:gd name="T59" fmla="*/ 10 h 17"/>
                  <a:gd name="T60" fmla="*/ 76 w 104"/>
                  <a:gd name="T61" fmla="*/ 9 h 17"/>
                  <a:gd name="T62" fmla="*/ 84 w 104"/>
                  <a:gd name="T63" fmla="*/ 8 h 17"/>
                  <a:gd name="T64" fmla="*/ 90 w 104"/>
                  <a:gd name="T65" fmla="*/ 6 h 17"/>
                  <a:gd name="T66" fmla="*/ 95 w 104"/>
                  <a:gd name="T67" fmla="*/ 5 h 17"/>
                  <a:gd name="T68" fmla="*/ 99 w 104"/>
                  <a:gd name="T69" fmla="*/ 4 h 17"/>
                  <a:gd name="T70" fmla="*/ 102 w 104"/>
                  <a:gd name="T71" fmla="*/ 2 h 17"/>
                  <a:gd name="T72" fmla="*/ 103 w 104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7"/>
                  <a:gd name="T113" fmla="*/ 104 w 104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7">
                    <a:moveTo>
                      <a:pt x="103" y="5"/>
                    </a:moveTo>
                    <a:lnTo>
                      <a:pt x="102" y="6"/>
                    </a:lnTo>
                    <a:lnTo>
                      <a:pt x="102" y="7"/>
                    </a:lnTo>
                    <a:lnTo>
                      <a:pt x="101" y="8"/>
                    </a:lnTo>
                    <a:lnTo>
                      <a:pt x="99" y="8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9" y="10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4" y="10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6" y="9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7" y="7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5" y="5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3" y="5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1" name="Freeform 16"/>
              <p:cNvSpPr>
                <a:spLocks/>
              </p:cNvSpPr>
              <p:nvPr/>
            </p:nvSpPr>
            <p:spPr bwMode="auto">
              <a:xfrm>
                <a:off x="3840" y="1486"/>
                <a:ext cx="220" cy="77"/>
              </a:xfrm>
              <a:custGeom>
                <a:avLst/>
                <a:gdLst>
                  <a:gd name="T0" fmla="*/ 0 w 220"/>
                  <a:gd name="T1" fmla="*/ 76 h 77"/>
                  <a:gd name="T2" fmla="*/ 219 w 220"/>
                  <a:gd name="T3" fmla="*/ 76 h 77"/>
                  <a:gd name="T4" fmla="*/ 219 w 220"/>
                  <a:gd name="T5" fmla="*/ 0 h 77"/>
                  <a:gd name="T6" fmla="*/ 0 w 220"/>
                  <a:gd name="T7" fmla="*/ 0 h 77"/>
                  <a:gd name="T8" fmla="*/ 0 w 220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77"/>
                  <a:gd name="T17" fmla="*/ 220 w 22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77">
                    <a:moveTo>
                      <a:pt x="0" y="76"/>
                    </a:moveTo>
                    <a:lnTo>
                      <a:pt x="219" y="76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2" name="Freeform 17"/>
              <p:cNvSpPr>
                <a:spLocks/>
              </p:cNvSpPr>
              <p:nvPr/>
            </p:nvSpPr>
            <p:spPr bwMode="auto">
              <a:xfrm>
                <a:off x="3875" y="1449"/>
                <a:ext cx="69" cy="17"/>
              </a:xfrm>
              <a:custGeom>
                <a:avLst/>
                <a:gdLst>
                  <a:gd name="T0" fmla="*/ 0 w 69"/>
                  <a:gd name="T1" fmla="*/ 16 h 17"/>
                  <a:gd name="T2" fmla="*/ 0 w 69"/>
                  <a:gd name="T3" fmla="*/ 0 h 17"/>
                  <a:gd name="T4" fmla="*/ 68 w 69"/>
                  <a:gd name="T5" fmla="*/ 0 h 17"/>
                  <a:gd name="T6" fmla="*/ 68 w 69"/>
                  <a:gd name="T7" fmla="*/ 16 h 17"/>
                  <a:gd name="T8" fmla="*/ 0 w 69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"/>
                  <a:gd name="T17" fmla="*/ 69 w 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">
                    <a:moveTo>
                      <a:pt x="0" y="1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3" name="Freeform 18"/>
              <p:cNvSpPr>
                <a:spLocks/>
              </p:cNvSpPr>
              <p:nvPr/>
            </p:nvSpPr>
            <p:spPr bwMode="auto">
              <a:xfrm>
                <a:off x="3931" y="1450"/>
                <a:ext cx="94" cy="17"/>
              </a:xfrm>
              <a:custGeom>
                <a:avLst/>
                <a:gdLst>
                  <a:gd name="T0" fmla="*/ 0 w 94"/>
                  <a:gd name="T1" fmla="*/ 16 h 17"/>
                  <a:gd name="T2" fmla="*/ 0 w 94"/>
                  <a:gd name="T3" fmla="*/ 0 h 17"/>
                  <a:gd name="T4" fmla="*/ 93 w 94"/>
                  <a:gd name="T5" fmla="*/ 0 h 17"/>
                  <a:gd name="T6" fmla="*/ 93 w 94"/>
                  <a:gd name="T7" fmla="*/ 16 h 17"/>
                  <a:gd name="T8" fmla="*/ 0 w 9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7"/>
                  <a:gd name="T17" fmla="*/ 94 w 9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7">
                    <a:moveTo>
                      <a:pt x="0" y="16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4" name="Freeform 19"/>
              <p:cNvSpPr>
                <a:spLocks/>
              </p:cNvSpPr>
              <p:nvPr/>
            </p:nvSpPr>
            <p:spPr bwMode="auto">
              <a:xfrm>
                <a:off x="3877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5" name="Freeform 20"/>
              <p:cNvSpPr>
                <a:spLocks/>
              </p:cNvSpPr>
              <p:nvPr/>
            </p:nvSpPr>
            <p:spPr bwMode="auto">
              <a:xfrm>
                <a:off x="388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4 h 17"/>
                  <a:gd name="T6" fmla="*/ 4 w 17"/>
                  <a:gd name="T7" fmla="*/ 16 h 17"/>
                  <a:gd name="T8" fmla="*/ 8 w 17"/>
                  <a:gd name="T9" fmla="*/ 16 h 17"/>
                  <a:gd name="T10" fmla="*/ 12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6" name="Freeform 21"/>
              <p:cNvSpPr>
                <a:spLocks/>
              </p:cNvSpPr>
              <p:nvPr/>
            </p:nvSpPr>
            <p:spPr bwMode="auto">
              <a:xfrm>
                <a:off x="3883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7" name="Freeform 22"/>
              <p:cNvSpPr>
                <a:spLocks/>
              </p:cNvSpPr>
              <p:nvPr/>
            </p:nvSpPr>
            <p:spPr bwMode="auto">
              <a:xfrm>
                <a:off x="3885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0 w 17"/>
                  <a:gd name="T9" fmla="*/ 14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8" name="Freeform 23"/>
              <p:cNvSpPr>
                <a:spLocks/>
              </p:cNvSpPr>
              <p:nvPr/>
            </p:nvSpPr>
            <p:spPr bwMode="auto">
              <a:xfrm>
                <a:off x="388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4 h 17"/>
                  <a:gd name="T6" fmla="*/ 5 w 17"/>
                  <a:gd name="T7" fmla="*/ 16 h 17"/>
                  <a:gd name="T8" fmla="*/ 10 w 17"/>
                  <a:gd name="T9" fmla="*/ 16 h 17"/>
                  <a:gd name="T10" fmla="*/ 10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9" name="Freeform 24"/>
              <p:cNvSpPr>
                <a:spLocks/>
              </p:cNvSpPr>
              <p:nvPr/>
            </p:nvSpPr>
            <p:spPr bwMode="auto">
              <a:xfrm>
                <a:off x="389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0" name="Freeform 25"/>
              <p:cNvSpPr>
                <a:spLocks/>
              </p:cNvSpPr>
              <p:nvPr/>
            </p:nvSpPr>
            <p:spPr bwMode="auto">
              <a:xfrm>
                <a:off x="3893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0 w 17"/>
                  <a:gd name="T9" fmla="*/ 14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1" name="Freeform 26"/>
              <p:cNvSpPr>
                <a:spLocks/>
              </p:cNvSpPr>
              <p:nvPr/>
            </p:nvSpPr>
            <p:spPr bwMode="auto">
              <a:xfrm>
                <a:off x="3894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4 h 17"/>
                  <a:gd name="T6" fmla="*/ 8 w 17"/>
                  <a:gd name="T7" fmla="*/ 16 h 17"/>
                  <a:gd name="T8" fmla="*/ 12 w 17"/>
                  <a:gd name="T9" fmla="*/ 16 h 17"/>
                  <a:gd name="T10" fmla="*/ 12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2" name="Freeform 27"/>
              <p:cNvSpPr>
                <a:spLocks/>
              </p:cNvSpPr>
              <p:nvPr/>
            </p:nvSpPr>
            <p:spPr bwMode="auto">
              <a:xfrm>
                <a:off x="389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4 h 17"/>
                  <a:gd name="T6" fmla="*/ 8 w 17"/>
                  <a:gd name="T7" fmla="*/ 16 h 17"/>
                  <a:gd name="T8" fmla="*/ 16 w 17"/>
                  <a:gd name="T9" fmla="*/ 16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3" name="Freeform 28"/>
              <p:cNvSpPr>
                <a:spLocks/>
              </p:cNvSpPr>
              <p:nvPr/>
            </p:nvSpPr>
            <p:spPr bwMode="auto">
              <a:xfrm>
                <a:off x="390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4" name="Freeform 29"/>
              <p:cNvSpPr>
                <a:spLocks/>
              </p:cNvSpPr>
              <p:nvPr/>
            </p:nvSpPr>
            <p:spPr bwMode="auto">
              <a:xfrm>
                <a:off x="3902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0 w 17"/>
                  <a:gd name="T5" fmla="*/ 16 h 17"/>
                  <a:gd name="T6" fmla="*/ 8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5" name="Freeform 30"/>
              <p:cNvSpPr>
                <a:spLocks/>
              </p:cNvSpPr>
              <p:nvPr/>
            </p:nvSpPr>
            <p:spPr bwMode="auto">
              <a:xfrm>
                <a:off x="3905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6 h 17"/>
                  <a:gd name="T6" fmla="*/ 8 w 17"/>
                  <a:gd name="T7" fmla="*/ 16 h 17"/>
                  <a:gd name="T8" fmla="*/ 12 w 17"/>
                  <a:gd name="T9" fmla="*/ 16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6" name="Freeform 31"/>
              <p:cNvSpPr>
                <a:spLocks/>
              </p:cNvSpPr>
              <p:nvPr/>
            </p:nvSpPr>
            <p:spPr bwMode="auto">
              <a:xfrm>
                <a:off x="390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0 w 17"/>
                  <a:gd name="T9" fmla="*/ 14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7" name="Freeform 32"/>
              <p:cNvSpPr>
                <a:spLocks/>
              </p:cNvSpPr>
              <p:nvPr/>
            </p:nvSpPr>
            <p:spPr bwMode="auto">
              <a:xfrm>
                <a:off x="391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4 h 17"/>
                  <a:gd name="T6" fmla="*/ 8 w 17"/>
                  <a:gd name="T7" fmla="*/ 16 h 17"/>
                  <a:gd name="T8" fmla="*/ 16 w 17"/>
                  <a:gd name="T9" fmla="*/ 16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8" name="Freeform 33"/>
              <p:cNvSpPr>
                <a:spLocks/>
              </p:cNvSpPr>
              <p:nvPr/>
            </p:nvSpPr>
            <p:spPr bwMode="auto">
              <a:xfrm>
                <a:off x="3912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9" name="Freeform 34"/>
              <p:cNvSpPr>
                <a:spLocks/>
              </p:cNvSpPr>
              <p:nvPr/>
            </p:nvSpPr>
            <p:spPr bwMode="auto">
              <a:xfrm>
                <a:off x="3916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0" name="Freeform 35"/>
              <p:cNvSpPr>
                <a:spLocks/>
              </p:cNvSpPr>
              <p:nvPr/>
            </p:nvSpPr>
            <p:spPr bwMode="auto">
              <a:xfrm>
                <a:off x="391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4 h 17"/>
                  <a:gd name="T6" fmla="*/ 5 w 17"/>
                  <a:gd name="T7" fmla="*/ 16 h 17"/>
                  <a:gd name="T8" fmla="*/ 10 w 17"/>
                  <a:gd name="T9" fmla="*/ 16 h 17"/>
                  <a:gd name="T10" fmla="*/ 10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1" name="Freeform 36"/>
              <p:cNvSpPr>
                <a:spLocks/>
              </p:cNvSpPr>
              <p:nvPr/>
            </p:nvSpPr>
            <p:spPr bwMode="auto">
              <a:xfrm>
                <a:off x="3921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2" name="Freeform 37"/>
              <p:cNvSpPr>
                <a:spLocks/>
              </p:cNvSpPr>
              <p:nvPr/>
            </p:nvSpPr>
            <p:spPr bwMode="auto">
              <a:xfrm>
                <a:off x="3923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3" name="Freeform 38"/>
              <p:cNvSpPr>
                <a:spLocks/>
              </p:cNvSpPr>
              <p:nvPr/>
            </p:nvSpPr>
            <p:spPr bwMode="auto">
              <a:xfrm>
                <a:off x="3925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4 h 17"/>
                  <a:gd name="T6" fmla="*/ 8 w 17"/>
                  <a:gd name="T7" fmla="*/ 16 h 17"/>
                  <a:gd name="T8" fmla="*/ 12 w 17"/>
                  <a:gd name="T9" fmla="*/ 16 h 17"/>
                  <a:gd name="T10" fmla="*/ 12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4" name="Freeform 39"/>
              <p:cNvSpPr>
                <a:spLocks/>
              </p:cNvSpPr>
              <p:nvPr/>
            </p:nvSpPr>
            <p:spPr bwMode="auto">
              <a:xfrm>
                <a:off x="3855" y="1279"/>
                <a:ext cx="187" cy="174"/>
              </a:xfrm>
              <a:custGeom>
                <a:avLst/>
                <a:gdLst>
                  <a:gd name="T0" fmla="*/ 180 w 187"/>
                  <a:gd name="T1" fmla="*/ 173 h 174"/>
                  <a:gd name="T2" fmla="*/ 180 w 187"/>
                  <a:gd name="T3" fmla="*/ 173 h 174"/>
                  <a:gd name="T4" fmla="*/ 180 w 187"/>
                  <a:gd name="T5" fmla="*/ 172 h 174"/>
                  <a:gd name="T6" fmla="*/ 182 w 187"/>
                  <a:gd name="T7" fmla="*/ 172 h 174"/>
                  <a:gd name="T8" fmla="*/ 182 w 187"/>
                  <a:gd name="T9" fmla="*/ 172 h 174"/>
                  <a:gd name="T10" fmla="*/ 183 w 187"/>
                  <a:gd name="T11" fmla="*/ 171 h 174"/>
                  <a:gd name="T12" fmla="*/ 183 w 187"/>
                  <a:gd name="T13" fmla="*/ 171 h 174"/>
                  <a:gd name="T14" fmla="*/ 184 w 187"/>
                  <a:gd name="T15" fmla="*/ 171 h 174"/>
                  <a:gd name="T16" fmla="*/ 184 w 187"/>
                  <a:gd name="T17" fmla="*/ 170 h 174"/>
                  <a:gd name="T18" fmla="*/ 184 w 187"/>
                  <a:gd name="T19" fmla="*/ 170 h 174"/>
                  <a:gd name="T20" fmla="*/ 184 w 187"/>
                  <a:gd name="T21" fmla="*/ 169 h 174"/>
                  <a:gd name="T22" fmla="*/ 185 w 187"/>
                  <a:gd name="T23" fmla="*/ 169 h 174"/>
                  <a:gd name="T24" fmla="*/ 185 w 187"/>
                  <a:gd name="T25" fmla="*/ 168 h 174"/>
                  <a:gd name="T26" fmla="*/ 186 w 187"/>
                  <a:gd name="T27" fmla="*/ 167 h 174"/>
                  <a:gd name="T28" fmla="*/ 186 w 187"/>
                  <a:gd name="T29" fmla="*/ 167 h 174"/>
                  <a:gd name="T30" fmla="*/ 186 w 187"/>
                  <a:gd name="T31" fmla="*/ 6 h 174"/>
                  <a:gd name="T32" fmla="*/ 186 w 187"/>
                  <a:gd name="T33" fmla="*/ 5 h 174"/>
                  <a:gd name="T34" fmla="*/ 186 w 187"/>
                  <a:gd name="T35" fmla="*/ 5 h 174"/>
                  <a:gd name="T36" fmla="*/ 185 w 187"/>
                  <a:gd name="T37" fmla="*/ 5 h 174"/>
                  <a:gd name="T38" fmla="*/ 185 w 187"/>
                  <a:gd name="T39" fmla="*/ 3 h 174"/>
                  <a:gd name="T40" fmla="*/ 184 w 187"/>
                  <a:gd name="T41" fmla="*/ 3 h 174"/>
                  <a:gd name="T42" fmla="*/ 184 w 187"/>
                  <a:gd name="T43" fmla="*/ 2 h 174"/>
                  <a:gd name="T44" fmla="*/ 184 w 187"/>
                  <a:gd name="T45" fmla="*/ 1 h 174"/>
                  <a:gd name="T46" fmla="*/ 183 w 187"/>
                  <a:gd name="T47" fmla="*/ 1 h 174"/>
                  <a:gd name="T48" fmla="*/ 183 w 187"/>
                  <a:gd name="T49" fmla="*/ 1 h 174"/>
                  <a:gd name="T50" fmla="*/ 182 w 187"/>
                  <a:gd name="T51" fmla="*/ 1 h 174"/>
                  <a:gd name="T52" fmla="*/ 182 w 187"/>
                  <a:gd name="T53" fmla="*/ 0 h 174"/>
                  <a:gd name="T54" fmla="*/ 180 w 187"/>
                  <a:gd name="T55" fmla="*/ 0 h 174"/>
                  <a:gd name="T56" fmla="*/ 180 w 187"/>
                  <a:gd name="T57" fmla="*/ 0 h 174"/>
                  <a:gd name="T58" fmla="*/ 180 w 187"/>
                  <a:gd name="T59" fmla="*/ 0 h 174"/>
                  <a:gd name="T60" fmla="*/ 5 w 187"/>
                  <a:gd name="T61" fmla="*/ 0 h 174"/>
                  <a:gd name="T62" fmla="*/ 4 w 187"/>
                  <a:gd name="T63" fmla="*/ 0 h 174"/>
                  <a:gd name="T64" fmla="*/ 3 w 187"/>
                  <a:gd name="T65" fmla="*/ 0 h 174"/>
                  <a:gd name="T66" fmla="*/ 3 w 187"/>
                  <a:gd name="T67" fmla="*/ 0 h 174"/>
                  <a:gd name="T68" fmla="*/ 2 w 187"/>
                  <a:gd name="T69" fmla="*/ 0 h 174"/>
                  <a:gd name="T70" fmla="*/ 2 w 187"/>
                  <a:gd name="T71" fmla="*/ 1 h 174"/>
                  <a:gd name="T72" fmla="*/ 1 w 187"/>
                  <a:gd name="T73" fmla="*/ 1 h 174"/>
                  <a:gd name="T74" fmla="*/ 1 w 187"/>
                  <a:gd name="T75" fmla="*/ 1 h 174"/>
                  <a:gd name="T76" fmla="*/ 1 w 187"/>
                  <a:gd name="T77" fmla="*/ 2 h 174"/>
                  <a:gd name="T78" fmla="*/ 0 w 187"/>
                  <a:gd name="T79" fmla="*/ 3 h 174"/>
                  <a:gd name="T80" fmla="*/ 0 w 187"/>
                  <a:gd name="T81" fmla="*/ 3 h 174"/>
                  <a:gd name="T82" fmla="*/ 0 w 187"/>
                  <a:gd name="T83" fmla="*/ 3 h 174"/>
                  <a:gd name="T84" fmla="*/ 0 w 187"/>
                  <a:gd name="T85" fmla="*/ 5 h 174"/>
                  <a:gd name="T86" fmla="*/ 0 w 187"/>
                  <a:gd name="T87" fmla="*/ 5 h 174"/>
                  <a:gd name="T88" fmla="*/ 0 w 187"/>
                  <a:gd name="T89" fmla="*/ 6 h 174"/>
                  <a:gd name="T90" fmla="*/ 0 w 187"/>
                  <a:gd name="T91" fmla="*/ 167 h 174"/>
                  <a:gd name="T92" fmla="*/ 0 w 187"/>
                  <a:gd name="T93" fmla="*/ 167 h 174"/>
                  <a:gd name="T94" fmla="*/ 0 w 187"/>
                  <a:gd name="T95" fmla="*/ 168 h 174"/>
                  <a:gd name="T96" fmla="*/ 0 w 187"/>
                  <a:gd name="T97" fmla="*/ 169 h 174"/>
                  <a:gd name="T98" fmla="*/ 0 w 187"/>
                  <a:gd name="T99" fmla="*/ 169 h 174"/>
                  <a:gd name="T100" fmla="*/ 0 w 187"/>
                  <a:gd name="T101" fmla="*/ 170 h 174"/>
                  <a:gd name="T102" fmla="*/ 1 w 187"/>
                  <a:gd name="T103" fmla="*/ 170 h 174"/>
                  <a:gd name="T104" fmla="*/ 1 w 187"/>
                  <a:gd name="T105" fmla="*/ 171 h 174"/>
                  <a:gd name="T106" fmla="*/ 1 w 187"/>
                  <a:gd name="T107" fmla="*/ 171 h 174"/>
                  <a:gd name="T108" fmla="*/ 2 w 187"/>
                  <a:gd name="T109" fmla="*/ 171 h 174"/>
                  <a:gd name="T110" fmla="*/ 2 w 187"/>
                  <a:gd name="T111" fmla="*/ 172 h 174"/>
                  <a:gd name="T112" fmla="*/ 2 w 187"/>
                  <a:gd name="T113" fmla="*/ 172 h 174"/>
                  <a:gd name="T114" fmla="*/ 3 w 187"/>
                  <a:gd name="T115" fmla="*/ 172 h 174"/>
                  <a:gd name="T116" fmla="*/ 3 w 187"/>
                  <a:gd name="T117" fmla="*/ 172 h 174"/>
                  <a:gd name="T118" fmla="*/ 4 w 187"/>
                  <a:gd name="T119" fmla="*/ 173 h 174"/>
                  <a:gd name="T120" fmla="*/ 5 w 187"/>
                  <a:gd name="T121" fmla="*/ 173 h 174"/>
                  <a:gd name="T122" fmla="*/ 180 w 187"/>
                  <a:gd name="T123" fmla="*/ 173 h 1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7"/>
                  <a:gd name="T187" fmla="*/ 0 h 174"/>
                  <a:gd name="T188" fmla="*/ 187 w 187"/>
                  <a:gd name="T189" fmla="*/ 174 h 1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7" h="174">
                    <a:moveTo>
                      <a:pt x="180" y="173"/>
                    </a:moveTo>
                    <a:lnTo>
                      <a:pt x="180" y="173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1"/>
                    </a:lnTo>
                    <a:lnTo>
                      <a:pt x="184" y="171"/>
                    </a:lnTo>
                    <a:lnTo>
                      <a:pt x="184" y="170"/>
                    </a:lnTo>
                    <a:lnTo>
                      <a:pt x="184" y="169"/>
                    </a:lnTo>
                    <a:lnTo>
                      <a:pt x="185" y="169"/>
                    </a:lnTo>
                    <a:lnTo>
                      <a:pt x="185" y="168"/>
                    </a:lnTo>
                    <a:lnTo>
                      <a:pt x="186" y="16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3"/>
                    </a:lnTo>
                    <a:lnTo>
                      <a:pt x="184" y="3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2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1" y="171"/>
                    </a:lnTo>
                    <a:lnTo>
                      <a:pt x="2" y="171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180" y="173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5" name="Freeform 40"/>
              <p:cNvSpPr>
                <a:spLocks/>
              </p:cNvSpPr>
              <p:nvPr/>
            </p:nvSpPr>
            <p:spPr bwMode="auto">
              <a:xfrm>
                <a:off x="3855" y="1281"/>
                <a:ext cx="186" cy="172"/>
              </a:xfrm>
              <a:custGeom>
                <a:avLst/>
                <a:gdLst>
                  <a:gd name="T0" fmla="*/ 185 w 186"/>
                  <a:gd name="T1" fmla="*/ 165 h 172"/>
                  <a:gd name="T2" fmla="*/ 185 w 186"/>
                  <a:gd name="T3" fmla="*/ 166 h 172"/>
                  <a:gd name="T4" fmla="*/ 185 w 186"/>
                  <a:gd name="T5" fmla="*/ 167 h 172"/>
                  <a:gd name="T6" fmla="*/ 184 w 186"/>
                  <a:gd name="T7" fmla="*/ 167 h 172"/>
                  <a:gd name="T8" fmla="*/ 184 w 186"/>
                  <a:gd name="T9" fmla="*/ 168 h 172"/>
                  <a:gd name="T10" fmla="*/ 183 w 186"/>
                  <a:gd name="T11" fmla="*/ 169 h 172"/>
                  <a:gd name="T12" fmla="*/ 183 w 186"/>
                  <a:gd name="T13" fmla="*/ 169 h 172"/>
                  <a:gd name="T14" fmla="*/ 182 w 186"/>
                  <a:gd name="T15" fmla="*/ 170 h 172"/>
                  <a:gd name="T16" fmla="*/ 182 w 186"/>
                  <a:gd name="T17" fmla="*/ 170 h 172"/>
                  <a:gd name="T18" fmla="*/ 181 w 186"/>
                  <a:gd name="T19" fmla="*/ 170 h 172"/>
                  <a:gd name="T20" fmla="*/ 181 w 186"/>
                  <a:gd name="T21" fmla="*/ 171 h 172"/>
                  <a:gd name="T22" fmla="*/ 180 w 186"/>
                  <a:gd name="T23" fmla="*/ 171 h 172"/>
                  <a:gd name="T24" fmla="*/ 179 w 186"/>
                  <a:gd name="T25" fmla="*/ 171 h 172"/>
                  <a:gd name="T26" fmla="*/ 4 w 186"/>
                  <a:gd name="T27" fmla="*/ 171 h 172"/>
                  <a:gd name="T28" fmla="*/ 3 w 186"/>
                  <a:gd name="T29" fmla="*/ 171 h 172"/>
                  <a:gd name="T30" fmla="*/ 3 w 186"/>
                  <a:gd name="T31" fmla="*/ 171 h 172"/>
                  <a:gd name="T32" fmla="*/ 3 w 186"/>
                  <a:gd name="T33" fmla="*/ 170 h 172"/>
                  <a:gd name="T34" fmla="*/ 2 w 186"/>
                  <a:gd name="T35" fmla="*/ 170 h 172"/>
                  <a:gd name="T36" fmla="*/ 2 w 186"/>
                  <a:gd name="T37" fmla="*/ 170 h 172"/>
                  <a:gd name="T38" fmla="*/ 1 w 186"/>
                  <a:gd name="T39" fmla="*/ 169 h 172"/>
                  <a:gd name="T40" fmla="*/ 1 w 186"/>
                  <a:gd name="T41" fmla="*/ 169 h 172"/>
                  <a:gd name="T42" fmla="*/ 0 w 186"/>
                  <a:gd name="T43" fmla="*/ 169 h 172"/>
                  <a:gd name="T44" fmla="*/ 0 w 186"/>
                  <a:gd name="T45" fmla="*/ 168 h 172"/>
                  <a:gd name="T46" fmla="*/ 0 w 186"/>
                  <a:gd name="T47" fmla="*/ 167 h 172"/>
                  <a:gd name="T48" fmla="*/ 0 w 186"/>
                  <a:gd name="T49" fmla="*/ 167 h 172"/>
                  <a:gd name="T50" fmla="*/ 0 w 186"/>
                  <a:gd name="T51" fmla="*/ 166 h 172"/>
                  <a:gd name="T52" fmla="*/ 0 w 186"/>
                  <a:gd name="T53" fmla="*/ 165 h 172"/>
                  <a:gd name="T54" fmla="*/ 0 w 186"/>
                  <a:gd name="T55" fmla="*/ 5 h 172"/>
                  <a:gd name="T56" fmla="*/ 0 w 186"/>
                  <a:gd name="T57" fmla="*/ 4 h 172"/>
                  <a:gd name="T58" fmla="*/ 0 w 186"/>
                  <a:gd name="T59" fmla="*/ 3 h 172"/>
                  <a:gd name="T60" fmla="*/ 0 w 186"/>
                  <a:gd name="T61" fmla="*/ 3 h 172"/>
                  <a:gd name="T62" fmla="*/ 0 w 186"/>
                  <a:gd name="T63" fmla="*/ 2 h 172"/>
                  <a:gd name="T64" fmla="*/ 0 w 186"/>
                  <a:gd name="T65" fmla="*/ 2 h 172"/>
                  <a:gd name="T66" fmla="*/ 1 w 186"/>
                  <a:gd name="T67" fmla="*/ 1 h 172"/>
                  <a:gd name="T68" fmla="*/ 1 w 186"/>
                  <a:gd name="T69" fmla="*/ 1 h 172"/>
                  <a:gd name="T70" fmla="*/ 2 w 186"/>
                  <a:gd name="T71" fmla="*/ 1 h 172"/>
                  <a:gd name="T72" fmla="*/ 2 w 186"/>
                  <a:gd name="T73" fmla="*/ 0 h 172"/>
                  <a:gd name="T74" fmla="*/ 2 w 186"/>
                  <a:gd name="T75" fmla="*/ 0 h 172"/>
                  <a:gd name="T76" fmla="*/ 3 w 186"/>
                  <a:gd name="T77" fmla="*/ 0 h 172"/>
                  <a:gd name="T78" fmla="*/ 3 w 186"/>
                  <a:gd name="T79" fmla="*/ 0 h 172"/>
                  <a:gd name="T80" fmla="*/ 4 w 186"/>
                  <a:gd name="T81" fmla="*/ 0 h 172"/>
                  <a:gd name="T82" fmla="*/ 179 w 186"/>
                  <a:gd name="T83" fmla="*/ 0 h 172"/>
                  <a:gd name="T84" fmla="*/ 180 w 186"/>
                  <a:gd name="T85" fmla="*/ 0 h 172"/>
                  <a:gd name="T86" fmla="*/ 181 w 186"/>
                  <a:gd name="T87" fmla="*/ 0 h 172"/>
                  <a:gd name="T88" fmla="*/ 181 w 186"/>
                  <a:gd name="T89" fmla="*/ 0 h 172"/>
                  <a:gd name="T90" fmla="*/ 182 w 186"/>
                  <a:gd name="T91" fmla="*/ 0 h 172"/>
                  <a:gd name="T92" fmla="*/ 182 w 186"/>
                  <a:gd name="T93" fmla="*/ 1 h 172"/>
                  <a:gd name="T94" fmla="*/ 183 w 186"/>
                  <a:gd name="T95" fmla="*/ 1 h 172"/>
                  <a:gd name="T96" fmla="*/ 183 w 186"/>
                  <a:gd name="T97" fmla="*/ 1 h 172"/>
                  <a:gd name="T98" fmla="*/ 183 w 186"/>
                  <a:gd name="T99" fmla="*/ 2 h 172"/>
                  <a:gd name="T100" fmla="*/ 184 w 186"/>
                  <a:gd name="T101" fmla="*/ 2 h 172"/>
                  <a:gd name="T102" fmla="*/ 184 w 186"/>
                  <a:gd name="T103" fmla="*/ 3 h 172"/>
                  <a:gd name="T104" fmla="*/ 185 w 186"/>
                  <a:gd name="T105" fmla="*/ 3 h 172"/>
                  <a:gd name="T106" fmla="*/ 185 w 186"/>
                  <a:gd name="T107" fmla="*/ 4 h 172"/>
                  <a:gd name="T108" fmla="*/ 185 w 186"/>
                  <a:gd name="T109" fmla="*/ 5 h 172"/>
                  <a:gd name="T110" fmla="*/ 185 w 186"/>
                  <a:gd name="T111" fmla="*/ 165 h 1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6"/>
                  <a:gd name="T169" fmla="*/ 0 h 172"/>
                  <a:gd name="T170" fmla="*/ 186 w 186"/>
                  <a:gd name="T171" fmla="*/ 172 h 1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6" h="172">
                    <a:moveTo>
                      <a:pt x="185" y="165"/>
                    </a:moveTo>
                    <a:lnTo>
                      <a:pt x="185" y="166"/>
                    </a:lnTo>
                    <a:lnTo>
                      <a:pt x="185" y="167"/>
                    </a:lnTo>
                    <a:lnTo>
                      <a:pt x="184" y="167"/>
                    </a:lnTo>
                    <a:lnTo>
                      <a:pt x="184" y="168"/>
                    </a:lnTo>
                    <a:lnTo>
                      <a:pt x="183" y="169"/>
                    </a:lnTo>
                    <a:lnTo>
                      <a:pt x="182" y="170"/>
                    </a:lnTo>
                    <a:lnTo>
                      <a:pt x="181" y="170"/>
                    </a:lnTo>
                    <a:lnTo>
                      <a:pt x="181" y="171"/>
                    </a:lnTo>
                    <a:lnTo>
                      <a:pt x="180" y="171"/>
                    </a:lnTo>
                    <a:lnTo>
                      <a:pt x="179" y="171"/>
                    </a:lnTo>
                    <a:lnTo>
                      <a:pt x="4" y="171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2" y="170"/>
                    </a:lnTo>
                    <a:lnTo>
                      <a:pt x="1" y="169"/>
                    </a:lnTo>
                    <a:lnTo>
                      <a:pt x="0" y="169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4" y="2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5" y="5"/>
                    </a:lnTo>
                    <a:lnTo>
                      <a:pt x="185" y="165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6" name="Freeform 41"/>
              <p:cNvSpPr>
                <a:spLocks/>
              </p:cNvSpPr>
              <p:nvPr/>
            </p:nvSpPr>
            <p:spPr bwMode="auto">
              <a:xfrm>
                <a:off x="3857" y="1281"/>
                <a:ext cx="181" cy="171"/>
              </a:xfrm>
              <a:custGeom>
                <a:avLst/>
                <a:gdLst>
                  <a:gd name="T0" fmla="*/ 180 w 181"/>
                  <a:gd name="T1" fmla="*/ 3 h 171"/>
                  <a:gd name="T2" fmla="*/ 180 w 181"/>
                  <a:gd name="T3" fmla="*/ 3 h 171"/>
                  <a:gd name="T4" fmla="*/ 180 w 181"/>
                  <a:gd name="T5" fmla="*/ 2 h 171"/>
                  <a:gd name="T6" fmla="*/ 179 w 181"/>
                  <a:gd name="T7" fmla="*/ 2 h 171"/>
                  <a:gd name="T8" fmla="*/ 179 w 181"/>
                  <a:gd name="T9" fmla="*/ 1 h 171"/>
                  <a:gd name="T10" fmla="*/ 178 w 181"/>
                  <a:gd name="T11" fmla="*/ 1 h 171"/>
                  <a:gd name="T12" fmla="*/ 178 w 181"/>
                  <a:gd name="T13" fmla="*/ 0 h 171"/>
                  <a:gd name="T14" fmla="*/ 177 w 181"/>
                  <a:gd name="T15" fmla="*/ 0 h 171"/>
                  <a:gd name="T16" fmla="*/ 177 w 181"/>
                  <a:gd name="T17" fmla="*/ 0 h 171"/>
                  <a:gd name="T18" fmla="*/ 177 w 181"/>
                  <a:gd name="T19" fmla="*/ 0 h 171"/>
                  <a:gd name="T20" fmla="*/ 176 w 181"/>
                  <a:gd name="T21" fmla="*/ 0 h 171"/>
                  <a:gd name="T22" fmla="*/ 176 w 181"/>
                  <a:gd name="T23" fmla="*/ 0 h 171"/>
                  <a:gd name="T24" fmla="*/ 3 w 181"/>
                  <a:gd name="T25" fmla="*/ 0 h 171"/>
                  <a:gd name="T26" fmla="*/ 3 w 181"/>
                  <a:gd name="T27" fmla="*/ 0 h 171"/>
                  <a:gd name="T28" fmla="*/ 2 w 181"/>
                  <a:gd name="T29" fmla="*/ 0 h 171"/>
                  <a:gd name="T30" fmla="*/ 2 w 181"/>
                  <a:gd name="T31" fmla="*/ 0 h 171"/>
                  <a:gd name="T32" fmla="*/ 1 w 181"/>
                  <a:gd name="T33" fmla="*/ 0 h 171"/>
                  <a:gd name="T34" fmla="*/ 1 w 181"/>
                  <a:gd name="T35" fmla="*/ 0 h 171"/>
                  <a:gd name="T36" fmla="*/ 1 w 181"/>
                  <a:gd name="T37" fmla="*/ 1 h 171"/>
                  <a:gd name="T38" fmla="*/ 0 w 181"/>
                  <a:gd name="T39" fmla="*/ 1 h 171"/>
                  <a:gd name="T40" fmla="*/ 0 w 181"/>
                  <a:gd name="T41" fmla="*/ 1 h 171"/>
                  <a:gd name="T42" fmla="*/ 0 w 181"/>
                  <a:gd name="T43" fmla="*/ 2 h 171"/>
                  <a:gd name="T44" fmla="*/ 0 w 181"/>
                  <a:gd name="T45" fmla="*/ 3 h 171"/>
                  <a:gd name="T46" fmla="*/ 0 w 181"/>
                  <a:gd name="T47" fmla="*/ 3 h 171"/>
                  <a:gd name="T48" fmla="*/ 0 w 181"/>
                  <a:gd name="T49" fmla="*/ 166 h 171"/>
                  <a:gd name="T50" fmla="*/ 0 w 181"/>
                  <a:gd name="T51" fmla="*/ 166 h 171"/>
                  <a:gd name="T52" fmla="*/ 0 w 181"/>
                  <a:gd name="T53" fmla="*/ 167 h 171"/>
                  <a:gd name="T54" fmla="*/ 0 w 181"/>
                  <a:gd name="T55" fmla="*/ 168 h 171"/>
                  <a:gd name="T56" fmla="*/ 0 w 181"/>
                  <a:gd name="T57" fmla="*/ 168 h 171"/>
                  <a:gd name="T58" fmla="*/ 1 w 181"/>
                  <a:gd name="T59" fmla="*/ 168 h 171"/>
                  <a:gd name="T60" fmla="*/ 1 w 181"/>
                  <a:gd name="T61" fmla="*/ 169 h 171"/>
                  <a:gd name="T62" fmla="*/ 2 w 181"/>
                  <a:gd name="T63" fmla="*/ 169 h 171"/>
                  <a:gd name="T64" fmla="*/ 2 w 181"/>
                  <a:gd name="T65" fmla="*/ 169 h 171"/>
                  <a:gd name="T66" fmla="*/ 3 w 181"/>
                  <a:gd name="T67" fmla="*/ 170 h 171"/>
                  <a:gd name="T68" fmla="*/ 3 w 181"/>
                  <a:gd name="T69" fmla="*/ 170 h 171"/>
                  <a:gd name="T70" fmla="*/ 176 w 181"/>
                  <a:gd name="T71" fmla="*/ 170 h 171"/>
                  <a:gd name="T72" fmla="*/ 176 w 181"/>
                  <a:gd name="T73" fmla="*/ 169 h 171"/>
                  <a:gd name="T74" fmla="*/ 177 w 181"/>
                  <a:gd name="T75" fmla="*/ 169 h 171"/>
                  <a:gd name="T76" fmla="*/ 177 w 181"/>
                  <a:gd name="T77" fmla="*/ 169 h 171"/>
                  <a:gd name="T78" fmla="*/ 178 w 181"/>
                  <a:gd name="T79" fmla="*/ 169 h 171"/>
                  <a:gd name="T80" fmla="*/ 178 w 181"/>
                  <a:gd name="T81" fmla="*/ 168 h 171"/>
                  <a:gd name="T82" fmla="*/ 178 w 181"/>
                  <a:gd name="T83" fmla="*/ 168 h 171"/>
                  <a:gd name="T84" fmla="*/ 179 w 181"/>
                  <a:gd name="T85" fmla="*/ 168 h 171"/>
                  <a:gd name="T86" fmla="*/ 179 w 181"/>
                  <a:gd name="T87" fmla="*/ 167 h 171"/>
                  <a:gd name="T88" fmla="*/ 180 w 181"/>
                  <a:gd name="T89" fmla="*/ 166 h 171"/>
                  <a:gd name="T90" fmla="*/ 180 w 181"/>
                  <a:gd name="T91" fmla="*/ 166 h 171"/>
                  <a:gd name="T92" fmla="*/ 180 w 181"/>
                  <a:gd name="T93" fmla="*/ 3 h 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1"/>
                  <a:gd name="T142" fmla="*/ 0 h 171"/>
                  <a:gd name="T143" fmla="*/ 181 w 181"/>
                  <a:gd name="T144" fmla="*/ 171 h 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1" h="171">
                    <a:moveTo>
                      <a:pt x="180" y="3"/>
                    </a:moveTo>
                    <a:lnTo>
                      <a:pt x="180" y="3"/>
                    </a:lnTo>
                    <a:lnTo>
                      <a:pt x="180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1" y="168"/>
                    </a:lnTo>
                    <a:lnTo>
                      <a:pt x="1" y="169"/>
                    </a:lnTo>
                    <a:lnTo>
                      <a:pt x="2" y="169"/>
                    </a:lnTo>
                    <a:lnTo>
                      <a:pt x="3" y="170"/>
                    </a:lnTo>
                    <a:lnTo>
                      <a:pt x="176" y="170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8" y="169"/>
                    </a:lnTo>
                    <a:lnTo>
                      <a:pt x="178" y="168"/>
                    </a:lnTo>
                    <a:lnTo>
                      <a:pt x="179" y="168"/>
                    </a:lnTo>
                    <a:lnTo>
                      <a:pt x="179" y="167"/>
                    </a:lnTo>
                    <a:lnTo>
                      <a:pt x="180" y="166"/>
                    </a:lnTo>
                    <a:lnTo>
                      <a:pt x="180" y="3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7" name="Freeform 42"/>
              <p:cNvSpPr>
                <a:spLocks/>
              </p:cNvSpPr>
              <p:nvPr/>
            </p:nvSpPr>
            <p:spPr bwMode="auto">
              <a:xfrm>
                <a:off x="3858" y="1282"/>
                <a:ext cx="180" cy="168"/>
              </a:xfrm>
              <a:custGeom>
                <a:avLst/>
                <a:gdLst>
                  <a:gd name="T0" fmla="*/ 179 w 180"/>
                  <a:gd name="T1" fmla="*/ 163 h 168"/>
                  <a:gd name="T2" fmla="*/ 179 w 180"/>
                  <a:gd name="T3" fmla="*/ 164 h 168"/>
                  <a:gd name="T4" fmla="*/ 178 w 180"/>
                  <a:gd name="T5" fmla="*/ 165 h 168"/>
                  <a:gd name="T6" fmla="*/ 178 w 180"/>
                  <a:gd name="T7" fmla="*/ 165 h 168"/>
                  <a:gd name="T8" fmla="*/ 177 w 180"/>
                  <a:gd name="T9" fmla="*/ 166 h 168"/>
                  <a:gd name="T10" fmla="*/ 177 w 180"/>
                  <a:gd name="T11" fmla="*/ 166 h 168"/>
                  <a:gd name="T12" fmla="*/ 176 w 180"/>
                  <a:gd name="T13" fmla="*/ 167 h 168"/>
                  <a:gd name="T14" fmla="*/ 176 w 180"/>
                  <a:gd name="T15" fmla="*/ 167 h 168"/>
                  <a:gd name="T16" fmla="*/ 2 w 180"/>
                  <a:gd name="T17" fmla="*/ 167 h 168"/>
                  <a:gd name="T18" fmla="*/ 2 w 180"/>
                  <a:gd name="T19" fmla="*/ 167 h 168"/>
                  <a:gd name="T20" fmla="*/ 1 w 180"/>
                  <a:gd name="T21" fmla="*/ 167 h 168"/>
                  <a:gd name="T22" fmla="*/ 1 w 180"/>
                  <a:gd name="T23" fmla="*/ 166 h 168"/>
                  <a:gd name="T24" fmla="*/ 1 w 180"/>
                  <a:gd name="T25" fmla="*/ 166 h 168"/>
                  <a:gd name="T26" fmla="*/ 0 w 180"/>
                  <a:gd name="T27" fmla="*/ 166 h 168"/>
                  <a:gd name="T28" fmla="*/ 0 w 180"/>
                  <a:gd name="T29" fmla="*/ 165 h 168"/>
                  <a:gd name="T30" fmla="*/ 0 w 180"/>
                  <a:gd name="T31" fmla="*/ 165 h 168"/>
                  <a:gd name="T32" fmla="*/ 0 w 180"/>
                  <a:gd name="T33" fmla="*/ 165 h 168"/>
                  <a:gd name="T34" fmla="*/ 0 w 180"/>
                  <a:gd name="T35" fmla="*/ 164 h 168"/>
                  <a:gd name="T36" fmla="*/ 0 w 180"/>
                  <a:gd name="T37" fmla="*/ 163 h 168"/>
                  <a:gd name="T38" fmla="*/ 0 w 180"/>
                  <a:gd name="T39" fmla="*/ 3 h 168"/>
                  <a:gd name="T40" fmla="*/ 0 w 180"/>
                  <a:gd name="T41" fmla="*/ 2 h 168"/>
                  <a:gd name="T42" fmla="*/ 0 w 180"/>
                  <a:gd name="T43" fmla="*/ 1 h 168"/>
                  <a:gd name="T44" fmla="*/ 0 w 180"/>
                  <a:gd name="T45" fmla="*/ 1 h 168"/>
                  <a:gd name="T46" fmla="*/ 0 w 180"/>
                  <a:gd name="T47" fmla="*/ 1 h 168"/>
                  <a:gd name="T48" fmla="*/ 1 w 180"/>
                  <a:gd name="T49" fmla="*/ 0 h 168"/>
                  <a:gd name="T50" fmla="*/ 1 w 180"/>
                  <a:gd name="T51" fmla="*/ 0 h 168"/>
                  <a:gd name="T52" fmla="*/ 2 w 180"/>
                  <a:gd name="T53" fmla="*/ 0 h 168"/>
                  <a:gd name="T54" fmla="*/ 2 w 180"/>
                  <a:gd name="T55" fmla="*/ 0 h 168"/>
                  <a:gd name="T56" fmla="*/ 176 w 180"/>
                  <a:gd name="T57" fmla="*/ 0 h 168"/>
                  <a:gd name="T58" fmla="*/ 176 w 180"/>
                  <a:gd name="T59" fmla="*/ 0 h 168"/>
                  <a:gd name="T60" fmla="*/ 176 w 180"/>
                  <a:gd name="T61" fmla="*/ 0 h 168"/>
                  <a:gd name="T62" fmla="*/ 177 w 180"/>
                  <a:gd name="T63" fmla="*/ 0 h 168"/>
                  <a:gd name="T64" fmla="*/ 177 w 180"/>
                  <a:gd name="T65" fmla="*/ 0 h 168"/>
                  <a:gd name="T66" fmla="*/ 177 w 180"/>
                  <a:gd name="T67" fmla="*/ 1 h 168"/>
                  <a:gd name="T68" fmla="*/ 178 w 180"/>
                  <a:gd name="T69" fmla="*/ 1 h 168"/>
                  <a:gd name="T70" fmla="*/ 178 w 180"/>
                  <a:gd name="T71" fmla="*/ 1 h 168"/>
                  <a:gd name="T72" fmla="*/ 179 w 180"/>
                  <a:gd name="T73" fmla="*/ 2 h 168"/>
                  <a:gd name="T74" fmla="*/ 179 w 180"/>
                  <a:gd name="T75" fmla="*/ 3 h 168"/>
                  <a:gd name="T76" fmla="*/ 179 w 180"/>
                  <a:gd name="T77" fmla="*/ 163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"/>
                  <a:gd name="T118" fmla="*/ 0 h 168"/>
                  <a:gd name="T119" fmla="*/ 180 w 180"/>
                  <a:gd name="T120" fmla="*/ 168 h 1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" h="168">
                    <a:moveTo>
                      <a:pt x="179" y="163"/>
                    </a:moveTo>
                    <a:lnTo>
                      <a:pt x="179" y="164"/>
                    </a:lnTo>
                    <a:lnTo>
                      <a:pt x="178" y="165"/>
                    </a:lnTo>
                    <a:lnTo>
                      <a:pt x="177" y="166"/>
                    </a:lnTo>
                    <a:lnTo>
                      <a:pt x="176" y="167"/>
                    </a:lnTo>
                    <a:lnTo>
                      <a:pt x="2" y="167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2"/>
                    </a:lnTo>
                    <a:lnTo>
                      <a:pt x="179" y="3"/>
                    </a:lnTo>
                    <a:lnTo>
                      <a:pt x="179" y="163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8" name="Freeform 43"/>
              <p:cNvSpPr>
                <a:spLocks/>
              </p:cNvSpPr>
              <p:nvPr/>
            </p:nvSpPr>
            <p:spPr bwMode="auto">
              <a:xfrm>
                <a:off x="3877" y="1304"/>
                <a:ext cx="142" cy="124"/>
              </a:xfrm>
              <a:custGeom>
                <a:avLst/>
                <a:gdLst>
                  <a:gd name="T0" fmla="*/ 0 w 142"/>
                  <a:gd name="T1" fmla="*/ 1 h 124"/>
                  <a:gd name="T2" fmla="*/ 1 w 142"/>
                  <a:gd name="T3" fmla="*/ 1 h 124"/>
                  <a:gd name="T4" fmla="*/ 1 w 142"/>
                  <a:gd name="T5" fmla="*/ 1 h 124"/>
                  <a:gd name="T6" fmla="*/ 2 w 142"/>
                  <a:gd name="T7" fmla="*/ 0 h 124"/>
                  <a:gd name="T8" fmla="*/ 2 w 142"/>
                  <a:gd name="T9" fmla="*/ 0 h 124"/>
                  <a:gd name="T10" fmla="*/ 3 w 142"/>
                  <a:gd name="T11" fmla="*/ 0 h 124"/>
                  <a:gd name="T12" fmla="*/ 3 w 142"/>
                  <a:gd name="T13" fmla="*/ 0 h 124"/>
                  <a:gd name="T14" fmla="*/ 4 w 142"/>
                  <a:gd name="T15" fmla="*/ 0 h 124"/>
                  <a:gd name="T16" fmla="*/ 135 w 142"/>
                  <a:gd name="T17" fmla="*/ 0 h 124"/>
                  <a:gd name="T18" fmla="*/ 136 w 142"/>
                  <a:gd name="T19" fmla="*/ 0 h 124"/>
                  <a:gd name="T20" fmla="*/ 137 w 142"/>
                  <a:gd name="T21" fmla="*/ 0 h 124"/>
                  <a:gd name="T22" fmla="*/ 137 w 142"/>
                  <a:gd name="T23" fmla="*/ 0 h 124"/>
                  <a:gd name="T24" fmla="*/ 138 w 142"/>
                  <a:gd name="T25" fmla="*/ 0 h 124"/>
                  <a:gd name="T26" fmla="*/ 138 w 142"/>
                  <a:gd name="T27" fmla="*/ 1 h 124"/>
                  <a:gd name="T28" fmla="*/ 139 w 142"/>
                  <a:gd name="T29" fmla="*/ 1 h 124"/>
                  <a:gd name="T30" fmla="*/ 139 w 142"/>
                  <a:gd name="T31" fmla="*/ 1 h 124"/>
                  <a:gd name="T32" fmla="*/ 140 w 142"/>
                  <a:gd name="T33" fmla="*/ 2 h 124"/>
                  <a:gd name="T34" fmla="*/ 140 w 142"/>
                  <a:gd name="T35" fmla="*/ 3 h 124"/>
                  <a:gd name="T36" fmla="*/ 141 w 142"/>
                  <a:gd name="T37" fmla="*/ 3 h 124"/>
                  <a:gd name="T38" fmla="*/ 141 w 142"/>
                  <a:gd name="T39" fmla="*/ 4 h 124"/>
                  <a:gd name="T40" fmla="*/ 141 w 142"/>
                  <a:gd name="T41" fmla="*/ 5 h 124"/>
                  <a:gd name="T42" fmla="*/ 141 w 142"/>
                  <a:gd name="T43" fmla="*/ 117 h 124"/>
                  <a:gd name="T44" fmla="*/ 141 w 142"/>
                  <a:gd name="T45" fmla="*/ 119 h 124"/>
                  <a:gd name="T46" fmla="*/ 140 w 142"/>
                  <a:gd name="T47" fmla="*/ 119 h 124"/>
                  <a:gd name="T48" fmla="*/ 140 w 142"/>
                  <a:gd name="T49" fmla="*/ 120 h 124"/>
                  <a:gd name="T50" fmla="*/ 139 w 142"/>
                  <a:gd name="T51" fmla="*/ 121 h 124"/>
                  <a:gd name="T52" fmla="*/ 139 w 142"/>
                  <a:gd name="T53" fmla="*/ 121 h 124"/>
                  <a:gd name="T54" fmla="*/ 138 w 142"/>
                  <a:gd name="T55" fmla="*/ 122 h 124"/>
                  <a:gd name="T56" fmla="*/ 138 w 142"/>
                  <a:gd name="T57" fmla="*/ 122 h 124"/>
                  <a:gd name="T58" fmla="*/ 137 w 142"/>
                  <a:gd name="T59" fmla="*/ 122 h 124"/>
                  <a:gd name="T60" fmla="*/ 137 w 142"/>
                  <a:gd name="T61" fmla="*/ 123 h 124"/>
                  <a:gd name="T62" fmla="*/ 136 w 142"/>
                  <a:gd name="T63" fmla="*/ 123 h 124"/>
                  <a:gd name="T64" fmla="*/ 135 w 142"/>
                  <a:gd name="T65" fmla="*/ 123 h 124"/>
                  <a:gd name="T66" fmla="*/ 4 w 142"/>
                  <a:gd name="T67" fmla="*/ 123 h 124"/>
                  <a:gd name="T68" fmla="*/ 3 w 142"/>
                  <a:gd name="T69" fmla="*/ 123 h 124"/>
                  <a:gd name="T70" fmla="*/ 3 w 142"/>
                  <a:gd name="T71" fmla="*/ 123 h 124"/>
                  <a:gd name="T72" fmla="*/ 2 w 142"/>
                  <a:gd name="T73" fmla="*/ 122 h 124"/>
                  <a:gd name="T74" fmla="*/ 2 w 142"/>
                  <a:gd name="T75" fmla="*/ 122 h 124"/>
                  <a:gd name="T76" fmla="*/ 1 w 142"/>
                  <a:gd name="T77" fmla="*/ 122 h 124"/>
                  <a:gd name="T78" fmla="*/ 1 w 142"/>
                  <a:gd name="T79" fmla="*/ 121 h 124"/>
                  <a:gd name="T80" fmla="*/ 0 w 142"/>
                  <a:gd name="T81" fmla="*/ 121 h 124"/>
                  <a:gd name="T82" fmla="*/ 0 w 142"/>
                  <a:gd name="T83" fmla="*/ 120 h 124"/>
                  <a:gd name="T84" fmla="*/ 0 w 142"/>
                  <a:gd name="T85" fmla="*/ 119 h 124"/>
                  <a:gd name="T86" fmla="*/ 0 w 142"/>
                  <a:gd name="T87" fmla="*/ 119 h 124"/>
                  <a:gd name="T88" fmla="*/ 0 w 142"/>
                  <a:gd name="T89" fmla="*/ 117 h 124"/>
                  <a:gd name="T90" fmla="*/ 0 w 142"/>
                  <a:gd name="T91" fmla="*/ 5 h 124"/>
                  <a:gd name="T92" fmla="*/ 0 w 142"/>
                  <a:gd name="T93" fmla="*/ 4 h 124"/>
                  <a:gd name="T94" fmla="*/ 0 w 142"/>
                  <a:gd name="T95" fmla="*/ 3 h 124"/>
                  <a:gd name="T96" fmla="*/ 0 w 142"/>
                  <a:gd name="T97" fmla="*/ 3 h 124"/>
                  <a:gd name="T98" fmla="*/ 0 w 142"/>
                  <a:gd name="T99" fmla="*/ 2 h 124"/>
                  <a:gd name="T100" fmla="*/ 0 w 142"/>
                  <a:gd name="T101" fmla="*/ 1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"/>
                  <a:gd name="T154" fmla="*/ 0 h 124"/>
                  <a:gd name="T155" fmla="*/ 142 w 142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" h="124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1" y="4"/>
                    </a:lnTo>
                    <a:lnTo>
                      <a:pt x="141" y="5"/>
                    </a:lnTo>
                    <a:lnTo>
                      <a:pt x="141" y="117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39" y="121"/>
                    </a:lnTo>
                    <a:lnTo>
                      <a:pt x="138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5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27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9" name="Freeform 44"/>
              <p:cNvSpPr>
                <a:spLocks/>
              </p:cNvSpPr>
              <p:nvPr/>
            </p:nvSpPr>
            <p:spPr bwMode="auto">
              <a:xfrm>
                <a:off x="3872" y="1298"/>
                <a:ext cx="153" cy="17"/>
              </a:xfrm>
              <a:custGeom>
                <a:avLst/>
                <a:gdLst>
                  <a:gd name="T0" fmla="*/ 152 w 153"/>
                  <a:gd name="T1" fmla="*/ 4 h 17"/>
                  <a:gd name="T2" fmla="*/ 151 w 153"/>
                  <a:gd name="T3" fmla="*/ 3 h 17"/>
                  <a:gd name="T4" fmla="*/ 151 w 153"/>
                  <a:gd name="T5" fmla="*/ 2 h 17"/>
                  <a:gd name="T6" fmla="*/ 150 w 153"/>
                  <a:gd name="T7" fmla="*/ 2 h 17"/>
                  <a:gd name="T8" fmla="*/ 150 w 153"/>
                  <a:gd name="T9" fmla="*/ 2 h 17"/>
                  <a:gd name="T10" fmla="*/ 150 w 153"/>
                  <a:gd name="T11" fmla="*/ 1 h 17"/>
                  <a:gd name="T12" fmla="*/ 149 w 153"/>
                  <a:gd name="T13" fmla="*/ 1 h 17"/>
                  <a:gd name="T14" fmla="*/ 149 w 153"/>
                  <a:gd name="T15" fmla="*/ 1 h 17"/>
                  <a:gd name="T16" fmla="*/ 148 w 153"/>
                  <a:gd name="T17" fmla="*/ 0 h 17"/>
                  <a:gd name="T18" fmla="*/ 148 w 153"/>
                  <a:gd name="T19" fmla="*/ 0 h 17"/>
                  <a:gd name="T20" fmla="*/ 147 w 153"/>
                  <a:gd name="T21" fmla="*/ 0 h 17"/>
                  <a:gd name="T22" fmla="*/ 146 w 153"/>
                  <a:gd name="T23" fmla="*/ 0 h 17"/>
                  <a:gd name="T24" fmla="*/ 3 w 153"/>
                  <a:gd name="T25" fmla="*/ 0 h 17"/>
                  <a:gd name="T26" fmla="*/ 3 w 153"/>
                  <a:gd name="T27" fmla="*/ 0 h 17"/>
                  <a:gd name="T28" fmla="*/ 2 w 153"/>
                  <a:gd name="T29" fmla="*/ 0 h 17"/>
                  <a:gd name="T30" fmla="*/ 1 w 153"/>
                  <a:gd name="T31" fmla="*/ 1 h 17"/>
                  <a:gd name="T32" fmla="*/ 1 w 153"/>
                  <a:gd name="T33" fmla="*/ 1 h 17"/>
                  <a:gd name="T34" fmla="*/ 0 w 153"/>
                  <a:gd name="T35" fmla="*/ 2 h 17"/>
                  <a:gd name="T36" fmla="*/ 0 w 153"/>
                  <a:gd name="T37" fmla="*/ 2 h 17"/>
                  <a:gd name="T38" fmla="*/ 0 w 153"/>
                  <a:gd name="T39" fmla="*/ 3 h 17"/>
                  <a:gd name="T40" fmla="*/ 6 w 153"/>
                  <a:gd name="T41" fmla="*/ 16 h 17"/>
                  <a:gd name="T42" fmla="*/ 7 w 153"/>
                  <a:gd name="T43" fmla="*/ 14 h 17"/>
                  <a:gd name="T44" fmla="*/ 7 w 153"/>
                  <a:gd name="T45" fmla="*/ 14 h 17"/>
                  <a:gd name="T46" fmla="*/ 8 w 153"/>
                  <a:gd name="T47" fmla="*/ 13 h 17"/>
                  <a:gd name="T48" fmla="*/ 8 w 153"/>
                  <a:gd name="T49" fmla="*/ 13 h 17"/>
                  <a:gd name="T50" fmla="*/ 8 w 153"/>
                  <a:gd name="T51" fmla="*/ 12 h 17"/>
                  <a:gd name="T52" fmla="*/ 9 w 153"/>
                  <a:gd name="T53" fmla="*/ 12 h 17"/>
                  <a:gd name="T54" fmla="*/ 10 w 153"/>
                  <a:gd name="T55" fmla="*/ 12 h 17"/>
                  <a:gd name="T56" fmla="*/ 140 w 153"/>
                  <a:gd name="T57" fmla="*/ 12 h 17"/>
                  <a:gd name="T58" fmla="*/ 141 w 153"/>
                  <a:gd name="T59" fmla="*/ 12 h 17"/>
                  <a:gd name="T60" fmla="*/ 142 w 153"/>
                  <a:gd name="T61" fmla="*/ 12 h 17"/>
                  <a:gd name="T62" fmla="*/ 142 w 153"/>
                  <a:gd name="T63" fmla="*/ 13 h 17"/>
                  <a:gd name="T64" fmla="*/ 143 w 153"/>
                  <a:gd name="T65" fmla="*/ 13 h 17"/>
                  <a:gd name="T66" fmla="*/ 143 w 153"/>
                  <a:gd name="T67" fmla="*/ 14 h 17"/>
                  <a:gd name="T68" fmla="*/ 143 w 153"/>
                  <a:gd name="T69" fmla="*/ 14 h 17"/>
                  <a:gd name="T70" fmla="*/ 144 w 153"/>
                  <a:gd name="T71" fmla="*/ 14 h 17"/>
                  <a:gd name="T72" fmla="*/ 152 w 153"/>
                  <a:gd name="T73" fmla="*/ 4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17"/>
                  <a:gd name="T113" fmla="*/ 153 w 153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17">
                    <a:moveTo>
                      <a:pt x="152" y="4"/>
                    </a:moveTo>
                    <a:lnTo>
                      <a:pt x="151" y="3"/>
                    </a:lnTo>
                    <a:lnTo>
                      <a:pt x="151" y="2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40" y="12"/>
                    </a:lnTo>
                    <a:lnTo>
                      <a:pt x="141" y="12"/>
                    </a:lnTo>
                    <a:lnTo>
                      <a:pt x="142" y="12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52" y="4"/>
                    </a:lnTo>
                  </a:path>
                </a:pathLst>
              </a:custGeom>
              <a:solidFill>
                <a:srgbClr val="9F9FA2"/>
              </a:solidFill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0" name="Freeform 45"/>
              <p:cNvSpPr>
                <a:spLocks/>
              </p:cNvSpPr>
              <p:nvPr/>
            </p:nvSpPr>
            <p:spPr bwMode="auto">
              <a:xfrm>
                <a:off x="3870" y="1299"/>
                <a:ext cx="17" cy="135"/>
              </a:xfrm>
              <a:custGeom>
                <a:avLst/>
                <a:gdLst>
                  <a:gd name="T0" fmla="*/ 2 w 17"/>
                  <a:gd name="T1" fmla="*/ 0 h 135"/>
                  <a:gd name="T2" fmla="*/ 1 w 17"/>
                  <a:gd name="T3" fmla="*/ 0 h 135"/>
                  <a:gd name="T4" fmla="*/ 0 w 17"/>
                  <a:gd name="T5" fmla="*/ 1 h 135"/>
                  <a:gd name="T6" fmla="*/ 0 w 17"/>
                  <a:gd name="T7" fmla="*/ 2 h 135"/>
                  <a:gd name="T8" fmla="*/ 0 w 17"/>
                  <a:gd name="T9" fmla="*/ 2 h 135"/>
                  <a:gd name="T10" fmla="*/ 0 w 17"/>
                  <a:gd name="T11" fmla="*/ 3 h 135"/>
                  <a:gd name="T12" fmla="*/ 0 w 17"/>
                  <a:gd name="T13" fmla="*/ 4 h 135"/>
                  <a:gd name="T14" fmla="*/ 0 w 17"/>
                  <a:gd name="T15" fmla="*/ 130 h 135"/>
                  <a:gd name="T16" fmla="*/ 0 w 17"/>
                  <a:gd name="T17" fmla="*/ 130 h 135"/>
                  <a:gd name="T18" fmla="*/ 0 w 17"/>
                  <a:gd name="T19" fmla="*/ 131 h 135"/>
                  <a:gd name="T20" fmla="*/ 0 w 17"/>
                  <a:gd name="T21" fmla="*/ 132 h 135"/>
                  <a:gd name="T22" fmla="*/ 0 w 17"/>
                  <a:gd name="T23" fmla="*/ 132 h 135"/>
                  <a:gd name="T24" fmla="*/ 1 w 17"/>
                  <a:gd name="T25" fmla="*/ 133 h 135"/>
                  <a:gd name="T26" fmla="*/ 2 w 17"/>
                  <a:gd name="T27" fmla="*/ 133 h 135"/>
                  <a:gd name="T28" fmla="*/ 2 w 17"/>
                  <a:gd name="T29" fmla="*/ 134 h 135"/>
                  <a:gd name="T30" fmla="*/ 3 w 17"/>
                  <a:gd name="T31" fmla="*/ 134 h 135"/>
                  <a:gd name="T32" fmla="*/ 16 w 17"/>
                  <a:gd name="T33" fmla="*/ 127 h 135"/>
                  <a:gd name="T34" fmla="*/ 15 w 17"/>
                  <a:gd name="T35" fmla="*/ 126 h 135"/>
                  <a:gd name="T36" fmla="*/ 15 w 17"/>
                  <a:gd name="T37" fmla="*/ 126 h 135"/>
                  <a:gd name="T38" fmla="*/ 14 w 17"/>
                  <a:gd name="T39" fmla="*/ 126 h 135"/>
                  <a:gd name="T40" fmla="*/ 14 w 17"/>
                  <a:gd name="T41" fmla="*/ 125 h 135"/>
                  <a:gd name="T42" fmla="*/ 13 w 17"/>
                  <a:gd name="T43" fmla="*/ 124 h 135"/>
                  <a:gd name="T44" fmla="*/ 13 w 17"/>
                  <a:gd name="T45" fmla="*/ 124 h 135"/>
                  <a:gd name="T46" fmla="*/ 13 w 17"/>
                  <a:gd name="T47" fmla="*/ 10 h 135"/>
                  <a:gd name="T48" fmla="*/ 13 w 17"/>
                  <a:gd name="T49" fmla="*/ 9 h 135"/>
                  <a:gd name="T50" fmla="*/ 13 w 17"/>
                  <a:gd name="T51" fmla="*/ 8 h 135"/>
                  <a:gd name="T52" fmla="*/ 14 w 17"/>
                  <a:gd name="T53" fmla="*/ 8 h 135"/>
                  <a:gd name="T54" fmla="*/ 15 w 17"/>
                  <a:gd name="T55" fmla="*/ 7 h 135"/>
                  <a:gd name="T56" fmla="*/ 15 w 17"/>
                  <a:gd name="T57" fmla="*/ 6 h 135"/>
                  <a:gd name="T58" fmla="*/ 2 w 17"/>
                  <a:gd name="T59" fmla="*/ 0 h 1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"/>
                  <a:gd name="T91" fmla="*/ 0 h 135"/>
                  <a:gd name="T92" fmla="*/ 17 w 17"/>
                  <a:gd name="T93" fmla="*/ 135 h 1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" h="135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0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16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5"/>
                    </a:lnTo>
                    <a:lnTo>
                      <a:pt x="13" y="12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1" name="Freeform 46"/>
              <p:cNvSpPr>
                <a:spLocks/>
              </p:cNvSpPr>
              <p:nvPr/>
            </p:nvSpPr>
            <p:spPr bwMode="auto">
              <a:xfrm>
                <a:off x="3872" y="1300"/>
                <a:ext cx="155" cy="136"/>
              </a:xfrm>
              <a:custGeom>
                <a:avLst/>
                <a:gdLst>
                  <a:gd name="T0" fmla="*/ 0 w 155"/>
                  <a:gd name="T1" fmla="*/ 133 h 136"/>
                  <a:gd name="T2" fmla="*/ 0 w 155"/>
                  <a:gd name="T3" fmla="*/ 134 h 136"/>
                  <a:gd name="T4" fmla="*/ 0 w 155"/>
                  <a:gd name="T5" fmla="*/ 134 h 136"/>
                  <a:gd name="T6" fmla="*/ 1 w 155"/>
                  <a:gd name="T7" fmla="*/ 134 h 136"/>
                  <a:gd name="T8" fmla="*/ 1 w 155"/>
                  <a:gd name="T9" fmla="*/ 134 h 136"/>
                  <a:gd name="T10" fmla="*/ 2 w 155"/>
                  <a:gd name="T11" fmla="*/ 135 h 136"/>
                  <a:gd name="T12" fmla="*/ 2 w 155"/>
                  <a:gd name="T13" fmla="*/ 135 h 136"/>
                  <a:gd name="T14" fmla="*/ 3 w 155"/>
                  <a:gd name="T15" fmla="*/ 135 h 136"/>
                  <a:gd name="T16" fmla="*/ 148 w 155"/>
                  <a:gd name="T17" fmla="*/ 135 h 136"/>
                  <a:gd name="T18" fmla="*/ 150 w 155"/>
                  <a:gd name="T19" fmla="*/ 134 h 136"/>
                  <a:gd name="T20" fmla="*/ 151 w 155"/>
                  <a:gd name="T21" fmla="*/ 134 h 136"/>
                  <a:gd name="T22" fmla="*/ 151 w 155"/>
                  <a:gd name="T23" fmla="*/ 133 h 136"/>
                  <a:gd name="T24" fmla="*/ 152 w 155"/>
                  <a:gd name="T25" fmla="*/ 133 h 136"/>
                  <a:gd name="T26" fmla="*/ 152 w 155"/>
                  <a:gd name="T27" fmla="*/ 133 h 136"/>
                  <a:gd name="T28" fmla="*/ 153 w 155"/>
                  <a:gd name="T29" fmla="*/ 132 h 136"/>
                  <a:gd name="T30" fmla="*/ 153 w 155"/>
                  <a:gd name="T31" fmla="*/ 131 h 136"/>
                  <a:gd name="T32" fmla="*/ 154 w 155"/>
                  <a:gd name="T33" fmla="*/ 131 h 136"/>
                  <a:gd name="T34" fmla="*/ 154 w 155"/>
                  <a:gd name="T35" fmla="*/ 129 h 136"/>
                  <a:gd name="T36" fmla="*/ 154 w 155"/>
                  <a:gd name="T37" fmla="*/ 129 h 136"/>
                  <a:gd name="T38" fmla="*/ 154 w 155"/>
                  <a:gd name="T39" fmla="*/ 3 h 136"/>
                  <a:gd name="T40" fmla="*/ 154 w 155"/>
                  <a:gd name="T41" fmla="*/ 2 h 136"/>
                  <a:gd name="T42" fmla="*/ 154 w 155"/>
                  <a:gd name="T43" fmla="*/ 1 h 136"/>
                  <a:gd name="T44" fmla="*/ 154 w 155"/>
                  <a:gd name="T45" fmla="*/ 1 h 136"/>
                  <a:gd name="T46" fmla="*/ 153 w 155"/>
                  <a:gd name="T47" fmla="*/ 1 h 136"/>
                  <a:gd name="T48" fmla="*/ 153 w 155"/>
                  <a:gd name="T49" fmla="*/ 0 h 136"/>
                  <a:gd name="T50" fmla="*/ 153 w 155"/>
                  <a:gd name="T51" fmla="*/ 0 h 136"/>
                  <a:gd name="T52" fmla="*/ 145 w 155"/>
                  <a:gd name="T53" fmla="*/ 5 h 136"/>
                  <a:gd name="T54" fmla="*/ 145 w 155"/>
                  <a:gd name="T55" fmla="*/ 5 h 136"/>
                  <a:gd name="T56" fmla="*/ 146 w 155"/>
                  <a:gd name="T57" fmla="*/ 6 h 136"/>
                  <a:gd name="T58" fmla="*/ 146 w 155"/>
                  <a:gd name="T59" fmla="*/ 7 h 136"/>
                  <a:gd name="T60" fmla="*/ 146 w 155"/>
                  <a:gd name="T61" fmla="*/ 7 h 136"/>
                  <a:gd name="T62" fmla="*/ 146 w 155"/>
                  <a:gd name="T63" fmla="*/ 7 h 136"/>
                  <a:gd name="T64" fmla="*/ 146 w 155"/>
                  <a:gd name="T65" fmla="*/ 8 h 136"/>
                  <a:gd name="T66" fmla="*/ 146 w 155"/>
                  <a:gd name="T67" fmla="*/ 9 h 136"/>
                  <a:gd name="T68" fmla="*/ 146 w 155"/>
                  <a:gd name="T69" fmla="*/ 9 h 136"/>
                  <a:gd name="T70" fmla="*/ 146 w 155"/>
                  <a:gd name="T71" fmla="*/ 123 h 136"/>
                  <a:gd name="T72" fmla="*/ 146 w 155"/>
                  <a:gd name="T73" fmla="*/ 123 h 136"/>
                  <a:gd name="T74" fmla="*/ 146 w 155"/>
                  <a:gd name="T75" fmla="*/ 124 h 136"/>
                  <a:gd name="T76" fmla="*/ 146 w 155"/>
                  <a:gd name="T77" fmla="*/ 125 h 136"/>
                  <a:gd name="T78" fmla="*/ 146 w 155"/>
                  <a:gd name="T79" fmla="*/ 125 h 136"/>
                  <a:gd name="T80" fmla="*/ 145 w 155"/>
                  <a:gd name="T81" fmla="*/ 126 h 136"/>
                  <a:gd name="T82" fmla="*/ 145 w 155"/>
                  <a:gd name="T83" fmla="*/ 127 h 136"/>
                  <a:gd name="T84" fmla="*/ 144 w 155"/>
                  <a:gd name="T85" fmla="*/ 127 h 136"/>
                  <a:gd name="T86" fmla="*/ 143 w 155"/>
                  <a:gd name="T87" fmla="*/ 127 h 136"/>
                  <a:gd name="T88" fmla="*/ 143 w 155"/>
                  <a:gd name="T89" fmla="*/ 128 h 136"/>
                  <a:gd name="T90" fmla="*/ 142 w 155"/>
                  <a:gd name="T91" fmla="*/ 128 h 136"/>
                  <a:gd name="T92" fmla="*/ 142 w 155"/>
                  <a:gd name="T93" fmla="*/ 128 h 136"/>
                  <a:gd name="T94" fmla="*/ 9 w 155"/>
                  <a:gd name="T95" fmla="*/ 128 h 136"/>
                  <a:gd name="T96" fmla="*/ 8 w 155"/>
                  <a:gd name="T97" fmla="*/ 128 h 136"/>
                  <a:gd name="T98" fmla="*/ 8 w 155"/>
                  <a:gd name="T99" fmla="*/ 128 h 136"/>
                  <a:gd name="T100" fmla="*/ 8 w 155"/>
                  <a:gd name="T101" fmla="*/ 127 h 136"/>
                  <a:gd name="T102" fmla="*/ 7 w 155"/>
                  <a:gd name="T103" fmla="*/ 127 h 136"/>
                  <a:gd name="T104" fmla="*/ 7 w 155"/>
                  <a:gd name="T105" fmla="*/ 127 h 136"/>
                  <a:gd name="T106" fmla="*/ 6 w 155"/>
                  <a:gd name="T107" fmla="*/ 127 h 136"/>
                  <a:gd name="T108" fmla="*/ 6 w 155"/>
                  <a:gd name="T109" fmla="*/ 127 h 136"/>
                  <a:gd name="T110" fmla="*/ 0 w 155"/>
                  <a:gd name="T111" fmla="*/ 133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5"/>
                  <a:gd name="T169" fmla="*/ 0 h 136"/>
                  <a:gd name="T170" fmla="*/ 155 w 155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5" h="136">
                    <a:moveTo>
                      <a:pt x="0" y="133"/>
                    </a:moveTo>
                    <a:lnTo>
                      <a:pt x="0" y="134"/>
                    </a:lnTo>
                    <a:lnTo>
                      <a:pt x="1" y="134"/>
                    </a:lnTo>
                    <a:lnTo>
                      <a:pt x="2" y="135"/>
                    </a:lnTo>
                    <a:lnTo>
                      <a:pt x="3" y="135"/>
                    </a:lnTo>
                    <a:lnTo>
                      <a:pt x="148" y="135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1" y="133"/>
                    </a:lnTo>
                    <a:lnTo>
                      <a:pt x="152" y="133"/>
                    </a:lnTo>
                    <a:lnTo>
                      <a:pt x="153" y="132"/>
                    </a:lnTo>
                    <a:lnTo>
                      <a:pt x="153" y="131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54" y="3"/>
                    </a:lnTo>
                    <a:lnTo>
                      <a:pt x="154" y="2"/>
                    </a:lnTo>
                    <a:lnTo>
                      <a:pt x="154" y="1"/>
                    </a:lnTo>
                    <a:lnTo>
                      <a:pt x="153" y="1"/>
                    </a:lnTo>
                    <a:lnTo>
                      <a:pt x="153" y="0"/>
                    </a:lnTo>
                    <a:lnTo>
                      <a:pt x="145" y="5"/>
                    </a:lnTo>
                    <a:lnTo>
                      <a:pt x="146" y="6"/>
                    </a:lnTo>
                    <a:lnTo>
                      <a:pt x="146" y="7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5"/>
                    </a:lnTo>
                    <a:lnTo>
                      <a:pt x="145" y="126"/>
                    </a:lnTo>
                    <a:lnTo>
                      <a:pt x="145" y="127"/>
                    </a:lnTo>
                    <a:lnTo>
                      <a:pt x="144" y="127"/>
                    </a:lnTo>
                    <a:lnTo>
                      <a:pt x="143" y="127"/>
                    </a:lnTo>
                    <a:lnTo>
                      <a:pt x="143" y="128"/>
                    </a:lnTo>
                    <a:lnTo>
                      <a:pt x="142" y="128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0" y="133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2" name="Freeform 47"/>
              <p:cNvSpPr>
                <a:spLocks/>
              </p:cNvSpPr>
              <p:nvPr/>
            </p:nvSpPr>
            <p:spPr bwMode="auto">
              <a:xfrm>
                <a:off x="3872" y="1298"/>
                <a:ext cx="153" cy="17"/>
              </a:xfrm>
              <a:custGeom>
                <a:avLst/>
                <a:gdLst>
                  <a:gd name="T0" fmla="*/ 152 w 153"/>
                  <a:gd name="T1" fmla="*/ 16 h 17"/>
                  <a:gd name="T2" fmla="*/ 151 w 153"/>
                  <a:gd name="T3" fmla="*/ 16 h 17"/>
                  <a:gd name="T4" fmla="*/ 151 w 153"/>
                  <a:gd name="T5" fmla="*/ 10 h 17"/>
                  <a:gd name="T6" fmla="*/ 150 w 153"/>
                  <a:gd name="T7" fmla="*/ 10 h 17"/>
                  <a:gd name="T8" fmla="*/ 150 w 153"/>
                  <a:gd name="T9" fmla="*/ 10 h 17"/>
                  <a:gd name="T10" fmla="*/ 150 w 153"/>
                  <a:gd name="T11" fmla="*/ 5 h 17"/>
                  <a:gd name="T12" fmla="*/ 149 w 153"/>
                  <a:gd name="T13" fmla="*/ 5 h 17"/>
                  <a:gd name="T14" fmla="*/ 149 w 153"/>
                  <a:gd name="T15" fmla="*/ 5 h 17"/>
                  <a:gd name="T16" fmla="*/ 148 w 153"/>
                  <a:gd name="T17" fmla="*/ 0 h 17"/>
                  <a:gd name="T18" fmla="*/ 148 w 153"/>
                  <a:gd name="T19" fmla="*/ 0 h 17"/>
                  <a:gd name="T20" fmla="*/ 147 w 153"/>
                  <a:gd name="T21" fmla="*/ 0 h 17"/>
                  <a:gd name="T22" fmla="*/ 146 w 153"/>
                  <a:gd name="T23" fmla="*/ 0 h 17"/>
                  <a:gd name="T24" fmla="*/ 3 w 153"/>
                  <a:gd name="T25" fmla="*/ 0 h 17"/>
                  <a:gd name="T26" fmla="*/ 3 w 153"/>
                  <a:gd name="T27" fmla="*/ 0 h 17"/>
                  <a:gd name="T28" fmla="*/ 2 w 153"/>
                  <a:gd name="T29" fmla="*/ 0 h 17"/>
                  <a:gd name="T30" fmla="*/ 1 w 153"/>
                  <a:gd name="T31" fmla="*/ 5 h 17"/>
                  <a:gd name="T32" fmla="*/ 1 w 153"/>
                  <a:gd name="T33" fmla="*/ 5 h 17"/>
                  <a:gd name="T34" fmla="*/ 0 w 153"/>
                  <a:gd name="T35" fmla="*/ 10 h 17"/>
                  <a:gd name="T36" fmla="*/ 0 w 153"/>
                  <a:gd name="T37" fmla="*/ 10 h 17"/>
                  <a:gd name="T38" fmla="*/ 0 w 153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3"/>
                  <a:gd name="T61" fmla="*/ 0 h 17"/>
                  <a:gd name="T62" fmla="*/ 153 w 153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3" h="17">
                    <a:moveTo>
                      <a:pt x="152" y="16"/>
                    </a:moveTo>
                    <a:lnTo>
                      <a:pt x="151" y="16"/>
                    </a:lnTo>
                    <a:lnTo>
                      <a:pt x="151" y="10"/>
                    </a:lnTo>
                    <a:lnTo>
                      <a:pt x="150" y="10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3" name="Freeform 48"/>
              <p:cNvSpPr>
                <a:spLocks/>
              </p:cNvSpPr>
              <p:nvPr/>
            </p:nvSpPr>
            <p:spPr bwMode="auto">
              <a:xfrm>
                <a:off x="3843" y="1489"/>
                <a:ext cx="215" cy="72"/>
              </a:xfrm>
              <a:custGeom>
                <a:avLst/>
                <a:gdLst>
                  <a:gd name="T0" fmla="*/ 0 w 215"/>
                  <a:gd name="T1" fmla="*/ 71 h 72"/>
                  <a:gd name="T2" fmla="*/ 0 w 215"/>
                  <a:gd name="T3" fmla="*/ 0 h 72"/>
                  <a:gd name="T4" fmla="*/ 214 w 215"/>
                  <a:gd name="T5" fmla="*/ 0 h 72"/>
                  <a:gd name="T6" fmla="*/ 214 w 215"/>
                  <a:gd name="T7" fmla="*/ 71 h 72"/>
                  <a:gd name="T8" fmla="*/ 0 w 215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72"/>
                  <a:gd name="T17" fmla="*/ 215 w 21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72">
                    <a:moveTo>
                      <a:pt x="0" y="71"/>
                    </a:moveTo>
                    <a:lnTo>
                      <a:pt x="0" y="0"/>
                    </a:lnTo>
                    <a:lnTo>
                      <a:pt x="214" y="0"/>
                    </a:lnTo>
                    <a:lnTo>
                      <a:pt x="214" y="71"/>
                    </a:lnTo>
                    <a:lnTo>
                      <a:pt x="0" y="7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4" name="Freeform 49"/>
              <p:cNvSpPr>
                <a:spLocks/>
              </p:cNvSpPr>
              <p:nvPr/>
            </p:nvSpPr>
            <p:spPr bwMode="auto">
              <a:xfrm>
                <a:off x="3841" y="1489"/>
                <a:ext cx="219" cy="23"/>
              </a:xfrm>
              <a:custGeom>
                <a:avLst/>
                <a:gdLst>
                  <a:gd name="T0" fmla="*/ 79 w 219"/>
                  <a:gd name="T1" fmla="*/ 0 h 23"/>
                  <a:gd name="T2" fmla="*/ 0 w 219"/>
                  <a:gd name="T3" fmla="*/ 0 h 23"/>
                  <a:gd name="T4" fmla="*/ 0 w 219"/>
                  <a:gd name="T5" fmla="*/ 22 h 23"/>
                  <a:gd name="T6" fmla="*/ 218 w 219"/>
                  <a:gd name="T7" fmla="*/ 22 h 23"/>
                  <a:gd name="T8" fmla="*/ 215 w 219"/>
                  <a:gd name="T9" fmla="*/ 0 h 23"/>
                  <a:gd name="T10" fmla="*/ 137 w 219"/>
                  <a:gd name="T11" fmla="*/ 0 h 23"/>
                  <a:gd name="T12" fmla="*/ 79 w 2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23"/>
                  <a:gd name="T23" fmla="*/ 219 w 2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23">
                    <a:moveTo>
                      <a:pt x="79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18" y="22"/>
                    </a:lnTo>
                    <a:lnTo>
                      <a:pt x="215" y="0"/>
                    </a:lnTo>
                    <a:lnTo>
                      <a:pt x="137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5" name="Freeform 50"/>
              <p:cNvSpPr>
                <a:spLocks/>
              </p:cNvSpPr>
              <p:nvPr/>
            </p:nvSpPr>
            <p:spPr bwMode="auto">
              <a:xfrm>
                <a:off x="3991" y="1495"/>
                <a:ext cx="56" cy="17"/>
              </a:xfrm>
              <a:custGeom>
                <a:avLst/>
                <a:gdLst>
                  <a:gd name="T0" fmla="*/ 0 w 56"/>
                  <a:gd name="T1" fmla="*/ 6 h 17"/>
                  <a:gd name="T2" fmla="*/ 18 w 56"/>
                  <a:gd name="T3" fmla="*/ 6 h 17"/>
                  <a:gd name="T4" fmla="*/ 18 w 56"/>
                  <a:gd name="T5" fmla="*/ 0 h 17"/>
                  <a:gd name="T6" fmla="*/ 35 w 56"/>
                  <a:gd name="T7" fmla="*/ 0 h 17"/>
                  <a:gd name="T8" fmla="*/ 35 w 56"/>
                  <a:gd name="T9" fmla="*/ 6 h 17"/>
                  <a:gd name="T10" fmla="*/ 55 w 56"/>
                  <a:gd name="T11" fmla="*/ 6 h 17"/>
                  <a:gd name="T12" fmla="*/ 55 w 56"/>
                  <a:gd name="T13" fmla="*/ 10 h 17"/>
                  <a:gd name="T14" fmla="*/ 35 w 56"/>
                  <a:gd name="T15" fmla="*/ 10 h 17"/>
                  <a:gd name="T16" fmla="*/ 35 w 56"/>
                  <a:gd name="T17" fmla="*/ 16 h 17"/>
                  <a:gd name="T18" fmla="*/ 18 w 56"/>
                  <a:gd name="T19" fmla="*/ 16 h 17"/>
                  <a:gd name="T20" fmla="*/ 18 w 56"/>
                  <a:gd name="T21" fmla="*/ 10 h 17"/>
                  <a:gd name="T22" fmla="*/ 0 w 56"/>
                  <a:gd name="T23" fmla="*/ 10 h 17"/>
                  <a:gd name="T24" fmla="*/ 0 w 56"/>
                  <a:gd name="T25" fmla="*/ 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7"/>
                  <a:gd name="T41" fmla="*/ 56 w 56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7">
                    <a:moveTo>
                      <a:pt x="0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6" name="Freeform 51"/>
              <p:cNvSpPr>
                <a:spLocks/>
              </p:cNvSpPr>
              <p:nvPr/>
            </p:nvSpPr>
            <p:spPr bwMode="auto">
              <a:xfrm>
                <a:off x="3991" y="150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16 w 17"/>
                  <a:gd name="T3" fmla="*/ 10 h 17"/>
                  <a:gd name="T4" fmla="*/ 16 w 17"/>
                  <a:gd name="T5" fmla="*/ 5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1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7" name="Freeform 52"/>
              <p:cNvSpPr>
                <a:spLocks/>
              </p:cNvSpPr>
              <p:nvPr/>
            </p:nvSpPr>
            <p:spPr bwMode="auto">
              <a:xfrm>
                <a:off x="4010" y="149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8" name="Freeform 53"/>
              <p:cNvSpPr>
                <a:spLocks/>
              </p:cNvSpPr>
              <p:nvPr/>
            </p:nvSpPr>
            <p:spPr bwMode="auto">
              <a:xfrm>
                <a:off x="4046" y="1504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9" name="Freeform 54"/>
              <p:cNvSpPr>
                <a:spLocks/>
              </p:cNvSpPr>
              <p:nvPr/>
            </p:nvSpPr>
            <p:spPr bwMode="auto">
              <a:xfrm>
                <a:off x="4027" y="149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16 w 17"/>
                  <a:gd name="T3" fmla="*/ 0 h 17"/>
                  <a:gd name="T4" fmla="*/ 0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0" name="Freeform 55"/>
              <p:cNvSpPr>
                <a:spLocks/>
              </p:cNvSpPr>
              <p:nvPr/>
            </p:nvSpPr>
            <p:spPr bwMode="auto">
              <a:xfrm>
                <a:off x="4011" y="149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16 w 17"/>
                  <a:gd name="T3" fmla="*/ 16 h 17"/>
                  <a:gd name="T4" fmla="*/ 16 w 17"/>
                  <a:gd name="T5" fmla="*/ 0 h 17"/>
                  <a:gd name="T6" fmla="*/ 0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F9FA2"/>
              </a:solidFill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1" name="Freeform 56"/>
              <p:cNvSpPr>
                <a:spLocks/>
              </p:cNvSpPr>
              <p:nvPr/>
            </p:nvSpPr>
            <p:spPr bwMode="auto">
              <a:xfrm>
                <a:off x="3993" y="1502"/>
                <a:ext cx="54" cy="17"/>
              </a:xfrm>
              <a:custGeom>
                <a:avLst/>
                <a:gdLst>
                  <a:gd name="T0" fmla="*/ 0 w 54"/>
                  <a:gd name="T1" fmla="*/ 0 h 17"/>
                  <a:gd name="T2" fmla="*/ 53 w 54"/>
                  <a:gd name="T3" fmla="*/ 0 h 17"/>
                  <a:gd name="T4" fmla="*/ 53 w 54"/>
                  <a:gd name="T5" fmla="*/ 16 h 17"/>
                  <a:gd name="T6" fmla="*/ 0 w 54"/>
                  <a:gd name="T7" fmla="*/ 16 h 17"/>
                  <a:gd name="T8" fmla="*/ 0 w 5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7"/>
                  <a:gd name="T17" fmla="*/ 54 w 5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7">
                    <a:moveTo>
                      <a:pt x="0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2" name="Freeform 57"/>
              <p:cNvSpPr>
                <a:spLocks/>
              </p:cNvSpPr>
              <p:nvPr/>
            </p:nvSpPr>
            <p:spPr bwMode="auto">
              <a:xfrm>
                <a:off x="4010" y="1496"/>
                <a:ext cx="19" cy="17"/>
              </a:xfrm>
              <a:custGeom>
                <a:avLst/>
                <a:gdLst>
                  <a:gd name="T0" fmla="*/ 18 w 19"/>
                  <a:gd name="T1" fmla="*/ 12 h 17"/>
                  <a:gd name="T2" fmla="*/ 17 w 19"/>
                  <a:gd name="T3" fmla="*/ 16 h 17"/>
                  <a:gd name="T4" fmla="*/ 17 w 19"/>
                  <a:gd name="T5" fmla="*/ 0 h 17"/>
                  <a:gd name="T6" fmla="*/ 0 w 19"/>
                  <a:gd name="T7" fmla="*/ 0 h 17"/>
                  <a:gd name="T8" fmla="*/ 0 w 19"/>
                  <a:gd name="T9" fmla="*/ 16 h 17"/>
                  <a:gd name="T10" fmla="*/ 0 w 19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8" y="12"/>
                    </a:moveTo>
                    <a:lnTo>
                      <a:pt x="17" y="1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3" name="Freeform 58"/>
              <p:cNvSpPr>
                <a:spLocks/>
              </p:cNvSpPr>
              <p:nvPr/>
            </p:nvSpPr>
            <p:spPr bwMode="auto">
              <a:xfrm>
                <a:off x="3945" y="1505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4" name="Freeform 59"/>
              <p:cNvSpPr>
                <a:spLocks/>
              </p:cNvSpPr>
              <p:nvPr/>
            </p:nvSpPr>
            <p:spPr bwMode="auto">
              <a:xfrm>
                <a:off x="3945" y="150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5" name="Freeform 60"/>
              <p:cNvSpPr>
                <a:spLocks/>
              </p:cNvSpPr>
              <p:nvPr/>
            </p:nvSpPr>
            <p:spPr bwMode="auto">
              <a:xfrm>
                <a:off x="3930" y="1497"/>
                <a:ext cx="44" cy="17"/>
              </a:xfrm>
              <a:custGeom>
                <a:avLst/>
                <a:gdLst>
                  <a:gd name="T0" fmla="*/ 14 w 44"/>
                  <a:gd name="T1" fmla="*/ 16 h 17"/>
                  <a:gd name="T2" fmla="*/ 0 w 44"/>
                  <a:gd name="T3" fmla="*/ 16 h 17"/>
                  <a:gd name="T4" fmla="*/ 0 w 44"/>
                  <a:gd name="T5" fmla="*/ 8 h 17"/>
                  <a:gd name="T6" fmla="*/ 14 w 44"/>
                  <a:gd name="T7" fmla="*/ 8 h 17"/>
                  <a:gd name="T8" fmla="*/ 14 w 44"/>
                  <a:gd name="T9" fmla="*/ 0 h 17"/>
                  <a:gd name="T10" fmla="*/ 28 w 44"/>
                  <a:gd name="T11" fmla="*/ 0 h 17"/>
                  <a:gd name="T12" fmla="*/ 28 w 44"/>
                  <a:gd name="T13" fmla="*/ 8 h 17"/>
                  <a:gd name="T14" fmla="*/ 43 w 44"/>
                  <a:gd name="T15" fmla="*/ 8 h 17"/>
                  <a:gd name="T16" fmla="*/ 43 w 44"/>
                  <a:gd name="T17" fmla="*/ 16 h 17"/>
                  <a:gd name="T18" fmla="*/ 28 w 44"/>
                  <a:gd name="T19" fmla="*/ 16 h 17"/>
                  <a:gd name="T20" fmla="*/ 14 w 44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"/>
                  <a:gd name="T35" fmla="*/ 44 w 4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">
                    <a:moveTo>
                      <a:pt x="14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8"/>
                    </a:lnTo>
                    <a:lnTo>
                      <a:pt x="43" y="8"/>
                    </a:lnTo>
                    <a:lnTo>
                      <a:pt x="43" y="16"/>
                    </a:lnTo>
                    <a:lnTo>
                      <a:pt x="28" y="16"/>
                    </a:lnTo>
                    <a:lnTo>
                      <a:pt x="14" y="16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6" name="Freeform 61"/>
              <p:cNvSpPr>
                <a:spLocks/>
              </p:cNvSpPr>
              <p:nvPr/>
            </p:nvSpPr>
            <p:spPr bwMode="auto">
              <a:xfrm>
                <a:off x="3945" y="14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7" name="Freeform 62"/>
              <p:cNvSpPr>
                <a:spLocks/>
              </p:cNvSpPr>
              <p:nvPr/>
            </p:nvSpPr>
            <p:spPr bwMode="auto">
              <a:xfrm>
                <a:off x="3897" y="1494"/>
                <a:ext cx="20" cy="17"/>
              </a:xfrm>
              <a:custGeom>
                <a:avLst/>
                <a:gdLst>
                  <a:gd name="T0" fmla="*/ 5 w 20"/>
                  <a:gd name="T1" fmla="*/ 16 h 17"/>
                  <a:gd name="T2" fmla="*/ 3 w 20"/>
                  <a:gd name="T3" fmla="*/ 15 h 17"/>
                  <a:gd name="T4" fmla="*/ 2 w 20"/>
                  <a:gd name="T5" fmla="*/ 15 h 17"/>
                  <a:gd name="T6" fmla="*/ 1 w 20"/>
                  <a:gd name="T7" fmla="*/ 14 h 17"/>
                  <a:gd name="T8" fmla="*/ 1 w 20"/>
                  <a:gd name="T9" fmla="*/ 12 h 17"/>
                  <a:gd name="T10" fmla="*/ 0 w 20"/>
                  <a:gd name="T11" fmla="*/ 12 h 17"/>
                  <a:gd name="T12" fmla="*/ 0 w 20"/>
                  <a:gd name="T13" fmla="*/ 10 h 17"/>
                  <a:gd name="T14" fmla="*/ 0 w 20"/>
                  <a:gd name="T15" fmla="*/ 8 h 17"/>
                  <a:gd name="T16" fmla="*/ 0 w 20"/>
                  <a:gd name="T17" fmla="*/ 6 h 17"/>
                  <a:gd name="T18" fmla="*/ 0 w 20"/>
                  <a:gd name="T19" fmla="*/ 4 h 17"/>
                  <a:gd name="T20" fmla="*/ 0 w 20"/>
                  <a:gd name="T21" fmla="*/ 3 h 17"/>
                  <a:gd name="T22" fmla="*/ 1 w 20"/>
                  <a:gd name="T23" fmla="*/ 2 h 17"/>
                  <a:gd name="T24" fmla="*/ 2 w 20"/>
                  <a:gd name="T25" fmla="*/ 1 h 17"/>
                  <a:gd name="T26" fmla="*/ 3 w 20"/>
                  <a:gd name="T27" fmla="*/ 0 h 17"/>
                  <a:gd name="T28" fmla="*/ 4 w 20"/>
                  <a:gd name="T29" fmla="*/ 0 h 17"/>
                  <a:gd name="T30" fmla="*/ 5 w 20"/>
                  <a:gd name="T31" fmla="*/ 0 h 17"/>
                  <a:gd name="T32" fmla="*/ 12 w 20"/>
                  <a:gd name="T33" fmla="*/ 0 h 17"/>
                  <a:gd name="T34" fmla="*/ 13 w 20"/>
                  <a:gd name="T35" fmla="*/ 0 h 17"/>
                  <a:gd name="T36" fmla="*/ 15 w 20"/>
                  <a:gd name="T37" fmla="*/ 0 h 17"/>
                  <a:gd name="T38" fmla="*/ 16 w 20"/>
                  <a:gd name="T39" fmla="*/ 1 h 17"/>
                  <a:gd name="T40" fmla="*/ 17 w 20"/>
                  <a:gd name="T41" fmla="*/ 3 h 17"/>
                  <a:gd name="T42" fmla="*/ 17 w 20"/>
                  <a:gd name="T43" fmla="*/ 3 h 17"/>
                  <a:gd name="T44" fmla="*/ 18 w 20"/>
                  <a:gd name="T45" fmla="*/ 5 h 17"/>
                  <a:gd name="T46" fmla="*/ 18 w 20"/>
                  <a:gd name="T47" fmla="*/ 7 h 17"/>
                  <a:gd name="T48" fmla="*/ 18 w 20"/>
                  <a:gd name="T49" fmla="*/ 8 h 17"/>
                  <a:gd name="T50" fmla="*/ 18 w 20"/>
                  <a:gd name="T51" fmla="*/ 10 h 17"/>
                  <a:gd name="T52" fmla="*/ 17 w 20"/>
                  <a:gd name="T53" fmla="*/ 12 h 17"/>
                  <a:gd name="T54" fmla="*/ 16 w 20"/>
                  <a:gd name="T55" fmla="*/ 13 h 17"/>
                  <a:gd name="T56" fmla="*/ 15 w 20"/>
                  <a:gd name="T57" fmla="*/ 15 h 17"/>
                  <a:gd name="T58" fmla="*/ 13 w 20"/>
                  <a:gd name="T59" fmla="*/ 15 h 17"/>
                  <a:gd name="T60" fmla="*/ 13 w 20"/>
                  <a:gd name="T61" fmla="*/ 16 h 17"/>
                  <a:gd name="T62" fmla="*/ 12 w 20"/>
                  <a:gd name="T63" fmla="*/ 16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17"/>
                  <a:gd name="T98" fmla="*/ 20 w 20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17">
                    <a:moveTo>
                      <a:pt x="5" y="16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8" name="Freeform 63"/>
              <p:cNvSpPr>
                <a:spLocks/>
              </p:cNvSpPr>
              <p:nvPr/>
            </p:nvSpPr>
            <p:spPr bwMode="auto">
              <a:xfrm>
                <a:off x="3921" y="1489"/>
                <a:ext cx="17" cy="38"/>
              </a:xfrm>
              <a:custGeom>
                <a:avLst/>
                <a:gdLst>
                  <a:gd name="T0" fmla="*/ 8 w 17"/>
                  <a:gd name="T1" fmla="*/ 0 h 38"/>
                  <a:gd name="T2" fmla="*/ 0 w 17"/>
                  <a:gd name="T3" fmla="*/ 22 h 38"/>
                  <a:gd name="T4" fmla="*/ 16 w 17"/>
                  <a:gd name="T5" fmla="*/ 22 h 38"/>
                  <a:gd name="T6" fmla="*/ 16 w 17"/>
                  <a:gd name="T7" fmla="*/ 37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8"/>
                  <a:gd name="T14" fmla="*/ 17 w 1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8">
                    <a:moveTo>
                      <a:pt x="8" y="0"/>
                    </a:moveTo>
                    <a:lnTo>
                      <a:pt x="0" y="22"/>
                    </a:lnTo>
                    <a:lnTo>
                      <a:pt x="16" y="22"/>
                    </a:lnTo>
                    <a:lnTo>
                      <a:pt x="16" y="37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9" name="Freeform 64"/>
              <p:cNvSpPr>
                <a:spLocks/>
              </p:cNvSpPr>
              <p:nvPr/>
            </p:nvSpPr>
            <p:spPr bwMode="auto">
              <a:xfrm>
                <a:off x="3979" y="1489"/>
                <a:ext cx="17" cy="72"/>
              </a:xfrm>
              <a:custGeom>
                <a:avLst/>
                <a:gdLst>
                  <a:gd name="T0" fmla="*/ 0 w 17"/>
                  <a:gd name="T1" fmla="*/ 0 h 72"/>
                  <a:gd name="T2" fmla="*/ 16 w 17"/>
                  <a:gd name="T3" fmla="*/ 22 h 72"/>
                  <a:gd name="T4" fmla="*/ 0 w 17"/>
                  <a:gd name="T5" fmla="*/ 22 h 72"/>
                  <a:gd name="T6" fmla="*/ 0 w 17"/>
                  <a:gd name="T7" fmla="*/ 71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2"/>
                  <a:gd name="T14" fmla="*/ 17 w 17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2">
                    <a:moveTo>
                      <a:pt x="0" y="0"/>
                    </a:moveTo>
                    <a:lnTo>
                      <a:pt x="16" y="22"/>
                    </a:lnTo>
                    <a:lnTo>
                      <a:pt x="0" y="22"/>
                    </a:lnTo>
                    <a:lnTo>
                      <a:pt x="0" y="71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0" name="Freeform 65"/>
              <p:cNvSpPr>
                <a:spLocks/>
              </p:cNvSpPr>
              <p:nvPr/>
            </p:nvSpPr>
            <p:spPr bwMode="auto">
              <a:xfrm>
                <a:off x="3855" y="1532"/>
                <a:ext cx="250" cy="41"/>
              </a:xfrm>
              <a:custGeom>
                <a:avLst/>
                <a:gdLst>
                  <a:gd name="T0" fmla="*/ 0 w 250"/>
                  <a:gd name="T1" fmla="*/ 40 h 41"/>
                  <a:gd name="T2" fmla="*/ 249 w 250"/>
                  <a:gd name="T3" fmla="*/ 40 h 41"/>
                  <a:gd name="T4" fmla="*/ 240 w 250"/>
                  <a:gd name="T5" fmla="*/ 0 h 41"/>
                  <a:gd name="T6" fmla="*/ 10 w 250"/>
                  <a:gd name="T7" fmla="*/ 0 h 41"/>
                  <a:gd name="T8" fmla="*/ 0 w 250"/>
                  <a:gd name="T9" fmla="*/ 4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41"/>
                  <a:gd name="T17" fmla="*/ 250 w 2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41">
                    <a:moveTo>
                      <a:pt x="0" y="40"/>
                    </a:moveTo>
                    <a:lnTo>
                      <a:pt x="249" y="40"/>
                    </a:lnTo>
                    <a:lnTo>
                      <a:pt x="240" y="0"/>
                    </a:lnTo>
                    <a:lnTo>
                      <a:pt x="10" y="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1" name="Freeform 66"/>
              <p:cNvSpPr>
                <a:spLocks/>
              </p:cNvSpPr>
              <p:nvPr/>
            </p:nvSpPr>
            <p:spPr bwMode="auto">
              <a:xfrm>
                <a:off x="3855" y="1572"/>
                <a:ext cx="251" cy="17"/>
              </a:xfrm>
              <a:custGeom>
                <a:avLst/>
                <a:gdLst>
                  <a:gd name="T0" fmla="*/ 0 w 251"/>
                  <a:gd name="T1" fmla="*/ 16 h 17"/>
                  <a:gd name="T2" fmla="*/ 0 w 251"/>
                  <a:gd name="T3" fmla="*/ 0 h 17"/>
                  <a:gd name="T4" fmla="*/ 249 w 251"/>
                  <a:gd name="T5" fmla="*/ 0 h 17"/>
                  <a:gd name="T6" fmla="*/ 250 w 251"/>
                  <a:gd name="T7" fmla="*/ 16 h 17"/>
                  <a:gd name="T8" fmla="*/ 0 w 25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17"/>
                  <a:gd name="T17" fmla="*/ 251 w 2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17">
                    <a:moveTo>
                      <a:pt x="0" y="16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5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2" name="Freeform 67"/>
              <p:cNvSpPr>
                <a:spLocks/>
              </p:cNvSpPr>
              <p:nvPr/>
            </p:nvSpPr>
            <p:spPr bwMode="auto">
              <a:xfrm>
                <a:off x="3872" y="1538"/>
                <a:ext cx="223" cy="28"/>
              </a:xfrm>
              <a:custGeom>
                <a:avLst/>
                <a:gdLst>
                  <a:gd name="T0" fmla="*/ 0 w 223"/>
                  <a:gd name="T1" fmla="*/ 27 h 28"/>
                  <a:gd name="T2" fmla="*/ 222 w 223"/>
                  <a:gd name="T3" fmla="*/ 27 h 28"/>
                  <a:gd name="T4" fmla="*/ 214 w 223"/>
                  <a:gd name="T5" fmla="*/ 0 h 28"/>
                  <a:gd name="T6" fmla="*/ 8 w 223"/>
                  <a:gd name="T7" fmla="*/ 0 h 28"/>
                  <a:gd name="T8" fmla="*/ 0 w 223"/>
                  <a:gd name="T9" fmla="*/ 2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28"/>
                  <a:gd name="T17" fmla="*/ 223 w 2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28">
                    <a:moveTo>
                      <a:pt x="0" y="27"/>
                    </a:moveTo>
                    <a:lnTo>
                      <a:pt x="222" y="27"/>
                    </a:lnTo>
                    <a:lnTo>
                      <a:pt x="214" y="0"/>
                    </a:lnTo>
                    <a:lnTo>
                      <a:pt x="8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492" name="Group 68"/>
            <p:cNvGrpSpPr>
              <a:grpSpLocks/>
            </p:cNvGrpSpPr>
            <p:nvPr/>
          </p:nvGrpSpPr>
          <p:grpSpPr bwMode="auto">
            <a:xfrm>
              <a:off x="4925" y="1956"/>
              <a:ext cx="463" cy="381"/>
              <a:chOff x="3840" y="1279"/>
              <a:chExt cx="266" cy="310"/>
            </a:xfrm>
          </p:grpSpPr>
          <p:sp>
            <p:nvSpPr>
              <p:cNvPr id="20511" name="Freeform 69"/>
              <p:cNvSpPr>
                <a:spLocks/>
              </p:cNvSpPr>
              <p:nvPr/>
            </p:nvSpPr>
            <p:spPr bwMode="auto">
              <a:xfrm>
                <a:off x="3848" y="1548"/>
                <a:ext cx="206" cy="20"/>
              </a:xfrm>
              <a:custGeom>
                <a:avLst/>
                <a:gdLst>
                  <a:gd name="T0" fmla="*/ 0 w 206"/>
                  <a:gd name="T1" fmla="*/ 19 h 20"/>
                  <a:gd name="T2" fmla="*/ 0 w 206"/>
                  <a:gd name="T3" fmla="*/ 0 h 20"/>
                  <a:gd name="T4" fmla="*/ 205 w 206"/>
                  <a:gd name="T5" fmla="*/ 0 h 20"/>
                  <a:gd name="T6" fmla="*/ 205 w 206"/>
                  <a:gd name="T7" fmla="*/ 19 h 20"/>
                  <a:gd name="T8" fmla="*/ 0 w 206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"/>
                  <a:gd name="T17" fmla="*/ 206 w 20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">
                    <a:moveTo>
                      <a:pt x="0" y="19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1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2" name="Freeform 70"/>
              <p:cNvSpPr>
                <a:spLocks/>
              </p:cNvSpPr>
              <p:nvPr/>
            </p:nvSpPr>
            <p:spPr bwMode="auto">
              <a:xfrm>
                <a:off x="3840" y="1453"/>
                <a:ext cx="220" cy="34"/>
              </a:xfrm>
              <a:custGeom>
                <a:avLst/>
                <a:gdLst>
                  <a:gd name="T0" fmla="*/ 189 w 220"/>
                  <a:gd name="T1" fmla="*/ 0 h 34"/>
                  <a:gd name="T2" fmla="*/ 219 w 220"/>
                  <a:gd name="T3" fmla="*/ 33 h 34"/>
                  <a:gd name="T4" fmla="*/ 0 w 220"/>
                  <a:gd name="T5" fmla="*/ 33 h 34"/>
                  <a:gd name="T6" fmla="*/ 29 w 220"/>
                  <a:gd name="T7" fmla="*/ 0 h 34"/>
                  <a:gd name="T8" fmla="*/ 189 w 2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4"/>
                  <a:gd name="T17" fmla="*/ 220 w 22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4">
                    <a:moveTo>
                      <a:pt x="189" y="0"/>
                    </a:moveTo>
                    <a:lnTo>
                      <a:pt x="219" y="33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3" name="Freeform 71"/>
              <p:cNvSpPr>
                <a:spLocks/>
              </p:cNvSpPr>
              <p:nvPr/>
            </p:nvSpPr>
            <p:spPr bwMode="auto">
              <a:xfrm>
                <a:off x="3897" y="1449"/>
                <a:ext cx="104" cy="24"/>
              </a:xfrm>
              <a:custGeom>
                <a:avLst/>
                <a:gdLst>
                  <a:gd name="T0" fmla="*/ 102 w 104"/>
                  <a:gd name="T1" fmla="*/ 10 h 24"/>
                  <a:gd name="T2" fmla="*/ 101 w 104"/>
                  <a:gd name="T3" fmla="*/ 8 h 24"/>
                  <a:gd name="T4" fmla="*/ 97 w 104"/>
                  <a:gd name="T5" fmla="*/ 6 h 24"/>
                  <a:gd name="T6" fmla="*/ 93 w 104"/>
                  <a:gd name="T7" fmla="*/ 4 h 24"/>
                  <a:gd name="T8" fmla="*/ 87 w 104"/>
                  <a:gd name="T9" fmla="*/ 3 h 24"/>
                  <a:gd name="T10" fmla="*/ 80 w 104"/>
                  <a:gd name="T11" fmla="*/ 2 h 24"/>
                  <a:gd name="T12" fmla="*/ 72 w 104"/>
                  <a:gd name="T13" fmla="*/ 1 h 24"/>
                  <a:gd name="T14" fmla="*/ 64 w 104"/>
                  <a:gd name="T15" fmla="*/ 0 h 24"/>
                  <a:gd name="T16" fmla="*/ 55 w 104"/>
                  <a:gd name="T17" fmla="*/ 0 h 24"/>
                  <a:gd name="T18" fmla="*/ 46 w 104"/>
                  <a:gd name="T19" fmla="*/ 0 h 24"/>
                  <a:gd name="T20" fmla="*/ 37 w 104"/>
                  <a:gd name="T21" fmla="*/ 0 h 24"/>
                  <a:gd name="T22" fmla="*/ 29 w 104"/>
                  <a:gd name="T23" fmla="*/ 1 h 24"/>
                  <a:gd name="T24" fmla="*/ 21 w 104"/>
                  <a:gd name="T25" fmla="*/ 2 h 24"/>
                  <a:gd name="T26" fmla="*/ 14 w 104"/>
                  <a:gd name="T27" fmla="*/ 3 h 24"/>
                  <a:gd name="T28" fmla="*/ 8 w 104"/>
                  <a:gd name="T29" fmla="*/ 4 h 24"/>
                  <a:gd name="T30" fmla="*/ 4 w 104"/>
                  <a:gd name="T31" fmla="*/ 6 h 24"/>
                  <a:gd name="T32" fmla="*/ 1 w 104"/>
                  <a:gd name="T33" fmla="*/ 8 h 24"/>
                  <a:gd name="T34" fmla="*/ 0 w 104"/>
                  <a:gd name="T35" fmla="*/ 10 h 24"/>
                  <a:gd name="T36" fmla="*/ 0 w 104"/>
                  <a:gd name="T37" fmla="*/ 12 h 24"/>
                  <a:gd name="T38" fmla="*/ 1 w 104"/>
                  <a:gd name="T39" fmla="*/ 14 h 24"/>
                  <a:gd name="T40" fmla="*/ 4 w 104"/>
                  <a:gd name="T41" fmla="*/ 16 h 24"/>
                  <a:gd name="T42" fmla="*/ 8 w 104"/>
                  <a:gd name="T43" fmla="*/ 17 h 24"/>
                  <a:gd name="T44" fmla="*/ 14 w 104"/>
                  <a:gd name="T45" fmla="*/ 19 h 24"/>
                  <a:gd name="T46" fmla="*/ 21 w 104"/>
                  <a:gd name="T47" fmla="*/ 20 h 24"/>
                  <a:gd name="T48" fmla="*/ 29 w 104"/>
                  <a:gd name="T49" fmla="*/ 21 h 24"/>
                  <a:gd name="T50" fmla="*/ 37 w 104"/>
                  <a:gd name="T51" fmla="*/ 22 h 24"/>
                  <a:gd name="T52" fmla="*/ 46 w 104"/>
                  <a:gd name="T53" fmla="*/ 23 h 24"/>
                  <a:gd name="T54" fmla="*/ 55 w 104"/>
                  <a:gd name="T55" fmla="*/ 23 h 24"/>
                  <a:gd name="T56" fmla="*/ 64 w 104"/>
                  <a:gd name="T57" fmla="*/ 22 h 24"/>
                  <a:gd name="T58" fmla="*/ 72 w 104"/>
                  <a:gd name="T59" fmla="*/ 21 h 24"/>
                  <a:gd name="T60" fmla="*/ 80 w 104"/>
                  <a:gd name="T61" fmla="*/ 20 h 24"/>
                  <a:gd name="T62" fmla="*/ 87 w 104"/>
                  <a:gd name="T63" fmla="*/ 19 h 24"/>
                  <a:gd name="T64" fmla="*/ 93 w 104"/>
                  <a:gd name="T65" fmla="*/ 17 h 24"/>
                  <a:gd name="T66" fmla="*/ 97 w 104"/>
                  <a:gd name="T67" fmla="*/ 16 h 24"/>
                  <a:gd name="T68" fmla="*/ 101 w 104"/>
                  <a:gd name="T69" fmla="*/ 14 h 24"/>
                  <a:gd name="T70" fmla="*/ 102 w 104"/>
                  <a:gd name="T71" fmla="*/ 12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24"/>
                  <a:gd name="T110" fmla="*/ 104 w 104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24">
                    <a:moveTo>
                      <a:pt x="103" y="11"/>
                    </a:moveTo>
                    <a:lnTo>
                      <a:pt x="102" y="10"/>
                    </a:lnTo>
                    <a:lnTo>
                      <a:pt x="102" y="9"/>
                    </a:lnTo>
                    <a:lnTo>
                      <a:pt x="101" y="8"/>
                    </a:lnTo>
                    <a:lnTo>
                      <a:pt x="99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6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60" y="22"/>
                    </a:lnTo>
                    <a:lnTo>
                      <a:pt x="64" y="22"/>
                    </a:lnTo>
                    <a:lnTo>
                      <a:pt x="69" y="22"/>
                    </a:lnTo>
                    <a:lnTo>
                      <a:pt x="72" y="21"/>
                    </a:lnTo>
                    <a:lnTo>
                      <a:pt x="76" y="21"/>
                    </a:lnTo>
                    <a:lnTo>
                      <a:pt x="80" y="20"/>
                    </a:lnTo>
                    <a:lnTo>
                      <a:pt x="84" y="20"/>
                    </a:lnTo>
                    <a:lnTo>
                      <a:pt x="87" y="19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9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3" y="11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4" name="Freeform 72"/>
              <p:cNvSpPr>
                <a:spLocks/>
              </p:cNvSpPr>
              <p:nvPr/>
            </p:nvSpPr>
            <p:spPr bwMode="auto">
              <a:xfrm>
                <a:off x="3897" y="1461"/>
                <a:ext cx="104" cy="17"/>
              </a:xfrm>
              <a:custGeom>
                <a:avLst/>
                <a:gdLst>
                  <a:gd name="T0" fmla="*/ 102 w 104"/>
                  <a:gd name="T1" fmla="*/ 6 h 17"/>
                  <a:gd name="T2" fmla="*/ 101 w 104"/>
                  <a:gd name="T3" fmla="*/ 8 h 17"/>
                  <a:gd name="T4" fmla="*/ 97 w 104"/>
                  <a:gd name="T5" fmla="*/ 10 h 17"/>
                  <a:gd name="T6" fmla="*/ 93 w 104"/>
                  <a:gd name="T7" fmla="*/ 11 h 17"/>
                  <a:gd name="T8" fmla="*/ 87 w 104"/>
                  <a:gd name="T9" fmla="*/ 12 h 17"/>
                  <a:gd name="T10" fmla="*/ 80 w 104"/>
                  <a:gd name="T11" fmla="*/ 14 h 17"/>
                  <a:gd name="T12" fmla="*/ 72 w 104"/>
                  <a:gd name="T13" fmla="*/ 14 h 17"/>
                  <a:gd name="T14" fmla="*/ 64 w 104"/>
                  <a:gd name="T15" fmla="*/ 15 h 17"/>
                  <a:gd name="T16" fmla="*/ 55 w 104"/>
                  <a:gd name="T17" fmla="*/ 16 h 17"/>
                  <a:gd name="T18" fmla="*/ 46 w 104"/>
                  <a:gd name="T19" fmla="*/ 16 h 17"/>
                  <a:gd name="T20" fmla="*/ 37 w 104"/>
                  <a:gd name="T21" fmla="*/ 15 h 17"/>
                  <a:gd name="T22" fmla="*/ 29 w 104"/>
                  <a:gd name="T23" fmla="*/ 14 h 17"/>
                  <a:gd name="T24" fmla="*/ 21 w 104"/>
                  <a:gd name="T25" fmla="*/ 14 h 17"/>
                  <a:gd name="T26" fmla="*/ 14 w 104"/>
                  <a:gd name="T27" fmla="*/ 12 h 17"/>
                  <a:gd name="T28" fmla="*/ 8 w 104"/>
                  <a:gd name="T29" fmla="*/ 11 h 17"/>
                  <a:gd name="T30" fmla="*/ 4 w 104"/>
                  <a:gd name="T31" fmla="*/ 10 h 17"/>
                  <a:gd name="T32" fmla="*/ 1 w 104"/>
                  <a:gd name="T33" fmla="*/ 8 h 17"/>
                  <a:gd name="T34" fmla="*/ 0 w 104"/>
                  <a:gd name="T35" fmla="*/ 6 h 17"/>
                  <a:gd name="T36" fmla="*/ 0 w 104"/>
                  <a:gd name="T37" fmla="*/ 0 h 17"/>
                  <a:gd name="T38" fmla="*/ 0 w 104"/>
                  <a:gd name="T39" fmla="*/ 2 h 17"/>
                  <a:gd name="T40" fmla="*/ 3 w 104"/>
                  <a:gd name="T41" fmla="*/ 4 h 17"/>
                  <a:gd name="T42" fmla="*/ 6 w 104"/>
                  <a:gd name="T43" fmla="*/ 5 h 17"/>
                  <a:gd name="T44" fmla="*/ 12 w 104"/>
                  <a:gd name="T45" fmla="*/ 6 h 17"/>
                  <a:gd name="T46" fmla="*/ 17 w 104"/>
                  <a:gd name="T47" fmla="*/ 8 h 17"/>
                  <a:gd name="T48" fmla="*/ 25 w 104"/>
                  <a:gd name="T49" fmla="*/ 9 h 17"/>
                  <a:gd name="T50" fmla="*/ 33 w 104"/>
                  <a:gd name="T51" fmla="*/ 10 h 17"/>
                  <a:gd name="T52" fmla="*/ 42 w 104"/>
                  <a:gd name="T53" fmla="*/ 10 h 17"/>
                  <a:gd name="T54" fmla="*/ 51 w 104"/>
                  <a:gd name="T55" fmla="*/ 10 h 17"/>
                  <a:gd name="T56" fmla="*/ 60 w 104"/>
                  <a:gd name="T57" fmla="*/ 10 h 17"/>
                  <a:gd name="T58" fmla="*/ 69 w 104"/>
                  <a:gd name="T59" fmla="*/ 10 h 17"/>
                  <a:gd name="T60" fmla="*/ 76 w 104"/>
                  <a:gd name="T61" fmla="*/ 9 h 17"/>
                  <a:gd name="T62" fmla="*/ 84 w 104"/>
                  <a:gd name="T63" fmla="*/ 8 h 17"/>
                  <a:gd name="T64" fmla="*/ 90 w 104"/>
                  <a:gd name="T65" fmla="*/ 6 h 17"/>
                  <a:gd name="T66" fmla="*/ 95 w 104"/>
                  <a:gd name="T67" fmla="*/ 5 h 17"/>
                  <a:gd name="T68" fmla="*/ 99 w 104"/>
                  <a:gd name="T69" fmla="*/ 4 h 17"/>
                  <a:gd name="T70" fmla="*/ 102 w 104"/>
                  <a:gd name="T71" fmla="*/ 2 h 17"/>
                  <a:gd name="T72" fmla="*/ 103 w 104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7"/>
                  <a:gd name="T113" fmla="*/ 104 w 104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7">
                    <a:moveTo>
                      <a:pt x="103" y="5"/>
                    </a:moveTo>
                    <a:lnTo>
                      <a:pt x="102" y="6"/>
                    </a:lnTo>
                    <a:lnTo>
                      <a:pt x="102" y="7"/>
                    </a:lnTo>
                    <a:lnTo>
                      <a:pt x="101" y="8"/>
                    </a:lnTo>
                    <a:lnTo>
                      <a:pt x="99" y="8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9" y="10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4" y="10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6" y="9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7" y="7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5" y="5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3" y="5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5" name="Freeform 73"/>
              <p:cNvSpPr>
                <a:spLocks/>
              </p:cNvSpPr>
              <p:nvPr/>
            </p:nvSpPr>
            <p:spPr bwMode="auto">
              <a:xfrm>
                <a:off x="3840" y="1486"/>
                <a:ext cx="220" cy="77"/>
              </a:xfrm>
              <a:custGeom>
                <a:avLst/>
                <a:gdLst>
                  <a:gd name="T0" fmla="*/ 0 w 220"/>
                  <a:gd name="T1" fmla="*/ 76 h 77"/>
                  <a:gd name="T2" fmla="*/ 219 w 220"/>
                  <a:gd name="T3" fmla="*/ 76 h 77"/>
                  <a:gd name="T4" fmla="*/ 219 w 220"/>
                  <a:gd name="T5" fmla="*/ 0 h 77"/>
                  <a:gd name="T6" fmla="*/ 0 w 220"/>
                  <a:gd name="T7" fmla="*/ 0 h 77"/>
                  <a:gd name="T8" fmla="*/ 0 w 220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77"/>
                  <a:gd name="T17" fmla="*/ 220 w 22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77">
                    <a:moveTo>
                      <a:pt x="0" y="76"/>
                    </a:moveTo>
                    <a:lnTo>
                      <a:pt x="219" y="76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6" name="Freeform 74"/>
              <p:cNvSpPr>
                <a:spLocks/>
              </p:cNvSpPr>
              <p:nvPr/>
            </p:nvSpPr>
            <p:spPr bwMode="auto">
              <a:xfrm>
                <a:off x="3875" y="1449"/>
                <a:ext cx="69" cy="17"/>
              </a:xfrm>
              <a:custGeom>
                <a:avLst/>
                <a:gdLst>
                  <a:gd name="T0" fmla="*/ 0 w 69"/>
                  <a:gd name="T1" fmla="*/ 16 h 17"/>
                  <a:gd name="T2" fmla="*/ 0 w 69"/>
                  <a:gd name="T3" fmla="*/ 0 h 17"/>
                  <a:gd name="T4" fmla="*/ 68 w 69"/>
                  <a:gd name="T5" fmla="*/ 0 h 17"/>
                  <a:gd name="T6" fmla="*/ 68 w 69"/>
                  <a:gd name="T7" fmla="*/ 16 h 17"/>
                  <a:gd name="T8" fmla="*/ 0 w 69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"/>
                  <a:gd name="T17" fmla="*/ 69 w 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">
                    <a:moveTo>
                      <a:pt x="0" y="1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7" name="Freeform 75"/>
              <p:cNvSpPr>
                <a:spLocks/>
              </p:cNvSpPr>
              <p:nvPr/>
            </p:nvSpPr>
            <p:spPr bwMode="auto">
              <a:xfrm>
                <a:off x="3931" y="1450"/>
                <a:ext cx="94" cy="17"/>
              </a:xfrm>
              <a:custGeom>
                <a:avLst/>
                <a:gdLst>
                  <a:gd name="T0" fmla="*/ 0 w 94"/>
                  <a:gd name="T1" fmla="*/ 16 h 17"/>
                  <a:gd name="T2" fmla="*/ 0 w 94"/>
                  <a:gd name="T3" fmla="*/ 0 h 17"/>
                  <a:gd name="T4" fmla="*/ 93 w 94"/>
                  <a:gd name="T5" fmla="*/ 0 h 17"/>
                  <a:gd name="T6" fmla="*/ 93 w 94"/>
                  <a:gd name="T7" fmla="*/ 16 h 17"/>
                  <a:gd name="T8" fmla="*/ 0 w 9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7"/>
                  <a:gd name="T17" fmla="*/ 94 w 9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7">
                    <a:moveTo>
                      <a:pt x="0" y="16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8" name="Freeform 76"/>
              <p:cNvSpPr>
                <a:spLocks/>
              </p:cNvSpPr>
              <p:nvPr/>
            </p:nvSpPr>
            <p:spPr bwMode="auto">
              <a:xfrm>
                <a:off x="3877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9" name="Freeform 77"/>
              <p:cNvSpPr>
                <a:spLocks/>
              </p:cNvSpPr>
              <p:nvPr/>
            </p:nvSpPr>
            <p:spPr bwMode="auto">
              <a:xfrm>
                <a:off x="388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4 h 17"/>
                  <a:gd name="T6" fmla="*/ 4 w 17"/>
                  <a:gd name="T7" fmla="*/ 16 h 17"/>
                  <a:gd name="T8" fmla="*/ 8 w 17"/>
                  <a:gd name="T9" fmla="*/ 16 h 17"/>
                  <a:gd name="T10" fmla="*/ 12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0" name="Freeform 78"/>
              <p:cNvSpPr>
                <a:spLocks/>
              </p:cNvSpPr>
              <p:nvPr/>
            </p:nvSpPr>
            <p:spPr bwMode="auto">
              <a:xfrm>
                <a:off x="3883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1" name="Freeform 79"/>
              <p:cNvSpPr>
                <a:spLocks/>
              </p:cNvSpPr>
              <p:nvPr/>
            </p:nvSpPr>
            <p:spPr bwMode="auto">
              <a:xfrm>
                <a:off x="3885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0 w 17"/>
                  <a:gd name="T9" fmla="*/ 14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2" name="Freeform 80"/>
              <p:cNvSpPr>
                <a:spLocks/>
              </p:cNvSpPr>
              <p:nvPr/>
            </p:nvSpPr>
            <p:spPr bwMode="auto">
              <a:xfrm>
                <a:off x="388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4 h 17"/>
                  <a:gd name="T6" fmla="*/ 5 w 17"/>
                  <a:gd name="T7" fmla="*/ 16 h 17"/>
                  <a:gd name="T8" fmla="*/ 10 w 17"/>
                  <a:gd name="T9" fmla="*/ 16 h 17"/>
                  <a:gd name="T10" fmla="*/ 10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3" name="Freeform 81"/>
              <p:cNvSpPr>
                <a:spLocks/>
              </p:cNvSpPr>
              <p:nvPr/>
            </p:nvSpPr>
            <p:spPr bwMode="auto">
              <a:xfrm>
                <a:off x="389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4" name="Freeform 82"/>
              <p:cNvSpPr>
                <a:spLocks/>
              </p:cNvSpPr>
              <p:nvPr/>
            </p:nvSpPr>
            <p:spPr bwMode="auto">
              <a:xfrm>
                <a:off x="3893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0 w 17"/>
                  <a:gd name="T9" fmla="*/ 14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5" name="Freeform 83"/>
              <p:cNvSpPr>
                <a:spLocks/>
              </p:cNvSpPr>
              <p:nvPr/>
            </p:nvSpPr>
            <p:spPr bwMode="auto">
              <a:xfrm>
                <a:off x="3894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4 h 17"/>
                  <a:gd name="T6" fmla="*/ 8 w 17"/>
                  <a:gd name="T7" fmla="*/ 16 h 17"/>
                  <a:gd name="T8" fmla="*/ 12 w 17"/>
                  <a:gd name="T9" fmla="*/ 16 h 17"/>
                  <a:gd name="T10" fmla="*/ 12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6" name="Freeform 84"/>
              <p:cNvSpPr>
                <a:spLocks/>
              </p:cNvSpPr>
              <p:nvPr/>
            </p:nvSpPr>
            <p:spPr bwMode="auto">
              <a:xfrm>
                <a:off x="389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4 h 17"/>
                  <a:gd name="T6" fmla="*/ 8 w 17"/>
                  <a:gd name="T7" fmla="*/ 16 h 17"/>
                  <a:gd name="T8" fmla="*/ 16 w 17"/>
                  <a:gd name="T9" fmla="*/ 16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7" name="Freeform 85"/>
              <p:cNvSpPr>
                <a:spLocks/>
              </p:cNvSpPr>
              <p:nvPr/>
            </p:nvSpPr>
            <p:spPr bwMode="auto">
              <a:xfrm>
                <a:off x="390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8" name="Freeform 86"/>
              <p:cNvSpPr>
                <a:spLocks/>
              </p:cNvSpPr>
              <p:nvPr/>
            </p:nvSpPr>
            <p:spPr bwMode="auto">
              <a:xfrm>
                <a:off x="3902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0 w 17"/>
                  <a:gd name="T5" fmla="*/ 16 h 17"/>
                  <a:gd name="T6" fmla="*/ 8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9" name="Freeform 87"/>
              <p:cNvSpPr>
                <a:spLocks/>
              </p:cNvSpPr>
              <p:nvPr/>
            </p:nvSpPr>
            <p:spPr bwMode="auto">
              <a:xfrm>
                <a:off x="3905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6 h 17"/>
                  <a:gd name="T6" fmla="*/ 8 w 17"/>
                  <a:gd name="T7" fmla="*/ 16 h 17"/>
                  <a:gd name="T8" fmla="*/ 12 w 17"/>
                  <a:gd name="T9" fmla="*/ 16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0" name="Freeform 88"/>
              <p:cNvSpPr>
                <a:spLocks/>
              </p:cNvSpPr>
              <p:nvPr/>
            </p:nvSpPr>
            <p:spPr bwMode="auto">
              <a:xfrm>
                <a:off x="390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0 w 17"/>
                  <a:gd name="T9" fmla="*/ 14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1" name="Freeform 89"/>
              <p:cNvSpPr>
                <a:spLocks/>
              </p:cNvSpPr>
              <p:nvPr/>
            </p:nvSpPr>
            <p:spPr bwMode="auto">
              <a:xfrm>
                <a:off x="3910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4 h 17"/>
                  <a:gd name="T6" fmla="*/ 8 w 17"/>
                  <a:gd name="T7" fmla="*/ 16 h 17"/>
                  <a:gd name="T8" fmla="*/ 16 w 17"/>
                  <a:gd name="T9" fmla="*/ 16 h 17"/>
                  <a:gd name="T10" fmla="*/ 16 w 17"/>
                  <a:gd name="T11" fmla="*/ 14 h 17"/>
                  <a:gd name="T12" fmla="*/ 16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2" name="Freeform 90"/>
              <p:cNvSpPr>
                <a:spLocks/>
              </p:cNvSpPr>
              <p:nvPr/>
            </p:nvSpPr>
            <p:spPr bwMode="auto">
              <a:xfrm>
                <a:off x="3912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3" name="Freeform 91"/>
              <p:cNvSpPr>
                <a:spLocks/>
              </p:cNvSpPr>
              <p:nvPr/>
            </p:nvSpPr>
            <p:spPr bwMode="auto">
              <a:xfrm>
                <a:off x="3916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4" name="Freeform 92"/>
              <p:cNvSpPr>
                <a:spLocks/>
              </p:cNvSpPr>
              <p:nvPr/>
            </p:nvSpPr>
            <p:spPr bwMode="auto">
              <a:xfrm>
                <a:off x="3918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4 h 17"/>
                  <a:gd name="T6" fmla="*/ 5 w 17"/>
                  <a:gd name="T7" fmla="*/ 16 h 17"/>
                  <a:gd name="T8" fmla="*/ 10 w 17"/>
                  <a:gd name="T9" fmla="*/ 16 h 17"/>
                  <a:gd name="T10" fmla="*/ 10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5" name="Freeform 93"/>
              <p:cNvSpPr>
                <a:spLocks/>
              </p:cNvSpPr>
              <p:nvPr/>
            </p:nvSpPr>
            <p:spPr bwMode="auto">
              <a:xfrm>
                <a:off x="3921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8 w 17"/>
                  <a:gd name="T5" fmla="*/ 16 h 17"/>
                  <a:gd name="T6" fmla="*/ 16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6" name="Freeform 94"/>
              <p:cNvSpPr>
                <a:spLocks/>
              </p:cNvSpPr>
              <p:nvPr/>
            </p:nvSpPr>
            <p:spPr bwMode="auto">
              <a:xfrm>
                <a:off x="3923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5 w 17"/>
                  <a:gd name="T5" fmla="*/ 16 h 17"/>
                  <a:gd name="T6" fmla="*/ 10 w 17"/>
                  <a:gd name="T7" fmla="*/ 16 h 17"/>
                  <a:gd name="T8" fmla="*/ 16 w 17"/>
                  <a:gd name="T9" fmla="*/ 14 h 17"/>
                  <a:gd name="T10" fmla="*/ 1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7" name="Freeform 95"/>
              <p:cNvSpPr>
                <a:spLocks/>
              </p:cNvSpPr>
              <p:nvPr/>
            </p:nvSpPr>
            <p:spPr bwMode="auto">
              <a:xfrm>
                <a:off x="3925" y="145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4 h 17"/>
                  <a:gd name="T4" fmla="*/ 4 w 17"/>
                  <a:gd name="T5" fmla="*/ 14 h 17"/>
                  <a:gd name="T6" fmla="*/ 8 w 17"/>
                  <a:gd name="T7" fmla="*/ 16 h 17"/>
                  <a:gd name="T8" fmla="*/ 12 w 17"/>
                  <a:gd name="T9" fmla="*/ 16 h 17"/>
                  <a:gd name="T10" fmla="*/ 12 w 17"/>
                  <a:gd name="T11" fmla="*/ 14 h 17"/>
                  <a:gd name="T12" fmla="*/ 16 w 17"/>
                  <a:gd name="T13" fmla="*/ 14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8" name="Freeform 96"/>
              <p:cNvSpPr>
                <a:spLocks/>
              </p:cNvSpPr>
              <p:nvPr/>
            </p:nvSpPr>
            <p:spPr bwMode="auto">
              <a:xfrm>
                <a:off x="3855" y="1279"/>
                <a:ext cx="187" cy="174"/>
              </a:xfrm>
              <a:custGeom>
                <a:avLst/>
                <a:gdLst>
                  <a:gd name="T0" fmla="*/ 180 w 187"/>
                  <a:gd name="T1" fmla="*/ 173 h 174"/>
                  <a:gd name="T2" fmla="*/ 180 w 187"/>
                  <a:gd name="T3" fmla="*/ 173 h 174"/>
                  <a:gd name="T4" fmla="*/ 180 w 187"/>
                  <a:gd name="T5" fmla="*/ 172 h 174"/>
                  <a:gd name="T6" fmla="*/ 182 w 187"/>
                  <a:gd name="T7" fmla="*/ 172 h 174"/>
                  <a:gd name="T8" fmla="*/ 182 w 187"/>
                  <a:gd name="T9" fmla="*/ 172 h 174"/>
                  <a:gd name="T10" fmla="*/ 183 w 187"/>
                  <a:gd name="T11" fmla="*/ 171 h 174"/>
                  <a:gd name="T12" fmla="*/ 183 w 187"/>
                  <a:gd name="T13" fmla="*/ 171 h 174"/>
                  <a:gd name="T14" fmla="*/ 184 w 187"/>
                  <a:gd name="T15" fmla="*/ 171 h 174"/>
                  <a:gd name="T16" fmla="*/ 184 w 187"/>
                  <a:gd name="T17" fmla="*/ 170 h 174"/>
                  <a:gd name="T18" fmla="*/ 184 w 187"/>
                  <a:gd name="T19" fmla="*/ 170 h 174"/>
                  <a:gd name="T20" fmla="*/ 184 w 187"/>
                  <a:gd name="T21" fmla="*/ 169 h 174"/>
                  <a:gd name="T22" fmla="*/ 185 w 187"/>
                  <a:gd name="T23" fmla="*/ 169 h 174"/>
                  <a:gd name="T24" fmla="*/ 185 w 187"/>
                  <a:gd name="T25" fmla="*/ 168 h 174"/>
                  <a:gd name="T26" fmla="*/ 186 w 187"/>
                  <a:gd name="T27" fmla="*/ 167 h 174"/>
                  <a:gd name="T28" fmla="*/ 186 w 187"/>
                  <a:gd name="T29" fmla="*/ 167 h 174"/>
                  <a:gd name="T30" fmla="*/ 186 w 187"/>
                  <a:gd name="T31" fmla="*/ 6 h 174"/>
                  <a:gd name="T32" fmla="*/ 186 w 187"/>
                  <a:gd name="T33" fmla="*/ 5 h 174"/>
                  <a:gd name="T34" fmla="*/ 186 w 187"/>
                  <a:gd name="T35" fmla="*/ 5 h 174"/>
                  <a:gd name="T36" fmla="*/ 185 w 187"/>
                  <a:gd name="T37" fmla="*/ 5 h 174"/>
                  <a:gd name="T38" fmla="*/ 185 w 187"/>
                  <a:gd name="T39" fmla="*/ 3 h 174"/>
                  <a:gd name="T40" fmla="*/ 184 w 187"/>
                  <a:gd name="T41" fmla="*/ 3 h 174"/>
                  <a:gd name="T42" fmla="*/ 184 w 187"/>
                  <a:gd name="T43" fmla="*/ 2 h 174"/>
                  <a:gd name="T44" fmla="*/ 184 w 187"/>
                  <a:gd name="T45" fmla="*/ 1 h 174"/>
                  <a:gd name="T46" fmla="*/ 183 w 187"/>
                  <a:gd name="T47" fmla="*/ 1 h 174"/>
                  <a:gd name="T48" fmla="*/ 183 w 187"/>
                  <a:gd name="T49" fmla="*/ 1 h 174"/>
                  <a:gd name="T50" fmla="*/ 182 w 187"/>
                  <a:gd name="T51" fmla="*/ 1 h 174"/>
                  <a:gd name="T52" fmla="*/ 182 w 187"/>
                  <a:gd name="T53" fmla="*/ 0 h 174"/>
                  <a:gd name="T54" fmla="*/ 180 w 187"/>
                  <a:gd name="T55" fmla="*/ 0 h 174"/>
                  <a:gd name="T56" fmla="*/ 180 w 187"/>
                  <a:gd name="T57" fmla="*/ 0 h 174"/>
                  <a:gd name="T58" fmla="*/ 180 w 187"/>
                  <a:gd name="T59" fmla="*/ 0 h 174"/>
                  <a:gd name="T60" fmla="*/ 5 w 187"/>
                  <a:gd name="T61" fmla="*/ 0 h 174"/>
                  <a:gd name="T62" fmla="*/ 4 w 187"/>
                  <a:gd name="T63" fmla="*/ 0 h 174"/>
                  <a:gd name="T64" fmla="*/ 3 w 187"/>
                  <a:gd name="T65" fmla="*/ 0 h 174"/>
                  <a:gd name="T66" fmla="*/ 3 w 187"/>
                  <a:gd name="T67" fmla="*/ 0 h 174"/>
                  <a:gd name="T68" fmla="*/ 2 w 187"/>
                  <a:gd name="T69" fmla="*/ 0 h 174"/>
                  <a:gd name="T70" fmla="*/ 2 w 187"/>
                  <a:gd name="T71" fmla="*/ 1 h 174"/>
                  <a:gd name="T72" fmla="*/ 1 w 187"/>
                  <a:gd name="T73" fmla="*/ 1 h 174"/>
                  <a:gd name="T74" fmla="*/ 1 w 187"/>
                  <a:gd name="T75" fmla="*/ 1 h 174"/>
                  <a:gd name="T76" fmla="*/ 1 w 187"/>
                  <a:gd name="T77" fmla="*/ 2 h 174"/>
                  <a:gd name="T78" fmla="*/ 0 w 187"/>
                  <a:gd name="T79" fmla="*/ 3 h 174"/>
                  <a:gd name="T80" fmla="*/ 0 w 187"/>
                  <a:gd name="T81" fmla="*/ 3 h 174"/>
                  <a:gd name="T82" fmla="*/ 0 w 187"/>
                  <a:gd name="T83" fmla="*/ 3 h 174"/>
                  <a:gd name="T84" fmla="*/ 0 w 187"/>
                  <a:gd name="T85" fmla="*/ 5 h 174"/>
                  <a:gd name="T86" fmla="*/ 0 w 187"/>
                  <a:gd name="T87" fmla="*/ 5 h 174"/>
                  <a:gd name="T88" fmla="*/ 0 w 187"/>
                  <a:gd name="T89" fmla="*/ 6 h 174"/>
                  <a:gd name="T90" fmla="*/ 0 w 187"/>
                  <a:gd name="T91" fmla="*/ 167 h 174"/>
                  <a:gd name="T92" fmla="*/ 0 w 187"/>
                  <a:gd name="T93" fmla="*/ 167 h 174"/>
                  <a:gd name="T94" fmla="*/ 0 w 187"/>
                  <a:gd name="T95" fmla="*/ 168 h 174"/>
                  <a:gd name="T96" fmla="*/ 0 w 187"/>
                  <a:gd name="T97" fmla="*/ 169 h 174"/>
                  <a:gd name="T98" fmla="*/ 0 w 187"/>
                  <a:gd name="T99" fmla="*/ 169 h 174"/>
                  <a:gd name="T100" fmla="*/ 0 w 187"/>
                  <a:gd name="T101" fmla="*/ 170 h 174"/>
                  <a:gd name="T102" fmla="*/ 1 w 187"/>
                  <a:gd name="T103" fmla="*/ 170 h 174"/>
                  <a:gd name="T104" fmla="*/ 1 w 187"/>
                  <a:gd name="T105" fmla="*/ 171 h 174"/>
                  <a:gd name="T106" fmla="*/ 1 w 187"/>
                  <a:gd name="T107" fmla="*/ 171 h 174"/>
                  <a:gd name="T108" fmla="*/ 2 w 187"/>
                  <a:gd name="T109" fmla="*/ 171 h 174"/>
                  <a:gd name="T110" fmla="*/ 2 w 187"/>
                  <a:gd name="T111" fmla="*/ 172 h 174"/>
                  <a:gd name="T112" fmla="*/ 2 w 187"/>
                  <a:gd name="T113" fmla="*/ 172 h 174"/>
                  <a:gd name="T114" fmla="*/ 3 w 187"/>
                  <a:gd name="T115" fmla="*/ 172 h 174"/>
                  <a:gd name="T116" fmla="*/ 3 w 187"/>
                  <a:gd name="T117" fmla="*/ 172 h 174"/>
                  <a:gd name="T118" fmla="*/ 4 w 187"/>
                  <a:gd name="T119" fmla="*/ 173 h 174"/>
                  <a:gd name="T120" fmla="*/ 5 w 187"/>
                  <a:gd name="T121" fmla="*/ 173 h 174"/>
                  <a:gd name="T122" fmla="*/ 180 w 187"/>
                  <a:gd name="T123" fmla="*/ 173 h 1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7"/>
                  <a:gd name="T187" fmla="*/ 0 h 174"/>
                  <a:gd name="T188" fmla="*/ 187 w 187"/>
                  <a:gd name="T189" fmla="*/ 174 h 1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7" h="174">
                    <a:moveTo>
                      <a:pt x="180" y="173"/>
                    </a:moveTo>
                    <a:lnTo>
                      <a:pt x="180" y="173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1"/>
                    </a:lnTo>
                    <a:lnTo>
                      <a:pt x="184" y="171"/>
                    </a:lnTo>
                    <a:lnTo>
                      <a:pt x="184" y="170"/>
                    </a:lnTo>
                    <a:lnTo>
                      <a:pt x="184" y="169"/>
                    </a:lnTo>
                    <a:lnTo>
                      <a:pt x="185" y="169"/>
                    </a:lnTo>
                    <a:lnTo>
                      <a:pt x="185" y="168"/>
                    </a:lnTo>
                    <a:lnTo>
                      <a:pt x="186" y="16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3"/>
                    </a:lnTo>
                    <a:lnTo>
                      <a:pt x="184" y="3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2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1" y="171"/>
                    </a:lnTo>
                    <a:lnTo>
                      <a:pt x="2" y="171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180" y="173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9" name="Freeform 97"/>
              <p:cNvSpPr>
                <a:spLocks/>
              </p:cNvSpPr>
              <p:nvPr/>
            </p:nvSpPr>
            <p:spPr bwMode="auto">
              <a:xfrm>
                <a:off x="3855" y="1281"/>
                <a:ext cx="186" cy="172"/>
              </a:xfrm>
              <a:custGeom>
                <a:avLst/>
                <a:gdLst>
                  <a:gd name="T0" fmla="*/ 185 w 186"/>
                  <a:gd name="T1" fmla="*/ 165 h 172"/>
                  <a:gd name="T2" fmla="*/ 185 w 186"/>
                  <a:gd name="T3" fmla="*/ 166 h 172"/>
                  <a:gd name="T4" fmla="*/ 185 w 186"/>
                  <a:gd name="T5" fmla="*/ 167 h 172"/>
                  <a:gd name="T6" fmla="*/ 184 w 186"/>
                  <a:gd name="T7" fmla="*/ 167 h 172"/>
                  <a:gd name="T8" fmla="*/ 184 w 186"/>
                  <a:gd name="T9" fmla="*/ 168 h 172"/>
                  <a:gd name="T10" fmla="*/ 183 w 186"/>
                  <a:gd name="T11" fmla="*/ 169 h 172"/>
                  <a:gd name="T12" fmla="*/ 183 w 186"/>
                  <a:gd name="T13" fmla="*/ 169 h 172"/>
                  <a:gd name="T14" fmla="*/ 182 w 186"/>
                  <a:gd name="T15" fmla="*/ 170 h 172"/>
                  <a:gd name="T16" fmla="*/ 182 w 186"/>
                  <a:gd name="T17" fmla="*/ 170 h 172"/>
                  <a:gd name="T18" fmla="*/ 181 w 186"/>
                  <a:gd name="T19" fmla="*/ 170 h 172"/>
                  <a:gd name="T20" fmla="*/ 181 w 186"/>
                  <a:gd name="T21" fmla="*/ 171 h 172"/>
                  <a:gd name="T22" fmla="*/ 180 w 186"/>
                  <a:gd name="T23" fmla="*/ 171 h 172"/>
                  <a:gd name="T24" fmla="*/ 179 w 186"/>
                  <a:gd name="T25" fmla="*/ 171 h 172"/>
                  <a:gd name="T26" fmla="*/ 4 w 186"/>
                  <a:gd name="T27" fmla="*/ 171 h 172"/>
                  <a:gd name="T28" fmla="*/ 3 w 186"/>
                  <a:gd name="T29" fmla="*/ 171 h 172"/>
                  <a:gd name="T30" fmla="*/ 3 w 186"/>
                  <a:gd name="T31" fmla="*/ 171 h 172"/>
                  <a:gd name="T32" fmla="*/ 3 w 186"/>
                  <a:gd name="T33" fmla="*/ 170 h 172"/>
                  <a:gd name="T34" fmla="*/ 2 w 186"/>
                  <a:gd name="T35" fmla="*/ 170 h 172"/>
                  <a:gd name="T36" fmla="*/ 2 w 186"/>
                  <a:gd name="T37" fmla="*/ 170 h 172"/>
                  <a:gd name="T38" fmla="*/ 1 w 186"/>
                  <a:gd name="T39" fmla="*/ 169 h 172"/>
                  <a:gd name="T40" fmla="*/ 1 w 186"/>
                  <a:gd name="T41" fmla="*/ 169 h 172"/>
                  <a:gd name="T42" fmla="*/ 0 w 186"/>
                  <a:gd name="T43" fmla="*/ 169 h 172"/>
                  <a:gd name="T44" fmla="*/ 0 w 186"/>
                  <a:gd name="T45" fmla="*/ 168 h 172"/>
                  <a:gd name="T46" fmla="*/ 0 w 186"/>
                  <a:gd name="T47" fmla="*/ 167 h 172"/>
                  <a:gd name="T48" fmla="*/ 0 w 186"/>
                  <a:gd name="T49" fmla="*/ 167 h 172"/>
                  <a:gd name="T50" fmla="*/ 0 w 186"/>
                  <a:gd name="T51" fmla="*/ 166 h 172"/>
                  <a:gd name="T52" fmla="*/ 0 w 186"/>
                  <a:gd name="T53" fmla="*/ 165 h 172"/>
                  <a:gd name="T54" fmla="*/ 0 w 186"/>
                  <a:gd name="T55" fmla="*/ 5 h 172"/>
                  <a:gd name="T56" fmla="*/ 0 w 186"/>
                  <a:gd name="T57" fmla="*/ 4 h 172"/>
                  <a:gd name="T58" fmla="*/ 0 w 186"/>
                  <a:gd name="T59" fmla="*/ 3 h 172"/>
                  <a:gd name="T60" fmla="*/ 0 w 186"/>
                  <a:gd name="T61" fmla="*/ 3 h 172"/>
                  <a:gd name="T62" fmla="*/ 0 w 186"/>
                  <a:gd name="T63" fmla="*/ 2 h 172"/>
                  <a:gd name="T64" fmla="*/ 0 w 186"/>
                  <a:gd name="T65" fmla="*/ 2 h 172"/>
                  <a:gd name="T66" fmla="*/ 1 w 186"/>
                  <a:gd name="T67" fmla="*/ 1 h 172"/>
                  <a:gd name="T68" fmla="*/ 1 w 186"/>
                  <a:gd name="T69" fmla="*/ 1 h 172"/>
                  <a:gd name="T70" fmla="*/ 2 w 186"/>
                  <a:gd name="T71" fmla="*/ 1 h 172"/>
                  <a:gd name="T72" fmla="*/ 2 w 186"/>
                  <a:gd name="T73" fmla="*/ 0 h 172"/>
                  <a:gd name="T74" fmla="*/ 2 w 186"/>
                  <a:gd name="T75" fmla="*/ 0 h 172"/>
                  <a:gd name="T76" fmla="*/ 3 w 186"/>
                  <a:gd name="T77" fmla="*/ 0 h 172"/>
                  <a:gd name="T78" fmla="*/ 3 w 186"/>
                  <a:gd name="T79" fmla="*/ 0 h 172"/>
                  <a:gd name="T80" fmla="*/ 4 w 186"/>
                  <a:gd name="T81" fmla="*/ 0 h 172"/>
                  <a:gd name="T82" fmla="*/ 179 w 186"/>
                  <a:gd name="T83" fmla="*/ 0 h 172"/>
                  <a:gd name="T84" fmla="*/ 180 w 186"/>
                  <a:gd name="T85" fmla="*/ 0 h 172"/>
                  <a:gd name="T86" fmla="*/ 181 w 186"/>
                  <a:gd name="T87" fmla="*/ 0 h 172"/>
                  <a:gd name="T88" fmla="*/ 181 w 186"/>
                  <a:gd name="T89" fmla="*/ 0 h 172"/>
                  <a:gd name="T90" fmla="*/ 182 w 186"/>
                  <a:gd name="T91" fmla="*/ 0 h 172"/>
                  <a:gd name="T92" fmla="*/ 182 w 186"/>
                  <a:gd name="T93" fmla="*/ 1 h 172"/>
                  <a:gd name="T94" fmla="*/ 183 w 186"/>
                  <a:gd name="T95" fmla="*/ 1 h 172"/>
                  <a:gd name="T96" fmla="*/ 183 w 186"/>
                  <a:gd name="T97" fmla="*/ 1 h 172"/>
                  <a:gd name="T98" fmla="*/ 183 w 186"/>
                  <a:gd name="T99" fmla="*/ 2 h 172"/>
                  <a:gd name="T100" fmla="*/ 184 w 186"/>
                  <a:gd name="T101" fmla="*/ 2 h 172"/>
                  <a:gd name="T102" fmla="*/ 184 w 186"/>
                  <a:gd name="T103" fmla="*/ 3 h 172"/>
                  <a:gd name="T104" fmla="*/ 185 w 186"/>
                  <a:gd name="T105" fmla="*/ 3 h 172"/>
                  <a:gd name="T106" fmla="*/ 185 w 186"/>
                  <a:gd name="T107" fmla="*/ 4 h 172"/>
                  <a:gd name="T108" fmla="*/ 185 w 186"/>
                  <a:gd name="T109" fmla="*/ 5 h 172"/>
                  <a:gd name="T110" fmla="*/ 185 w 186"/>
                  <a:gd name="T111" fmla="*/ 165 h 1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6"/>
                  <a:gd name="T169" fmla="*/ 0 h 172"/>
                  <a:gd name="T170" fmla="*/ 186 w 186"/>
                  <a:gd name="T171" fmla="*/ 172 h 1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6" h="172">
                    <a:moveTo>
                      <a:pt x="185" y="165"/>
                    </a:moveTo>
                    <a:lnTo>
                      <a:pt x="185" y="166"/>
                    </a:lnTo>
                    <a:lnTo>
                      <a:pt x="185" y="167"/>
                    </a:lnTo>
                    <a:lnTo>
                      <a:pt x="184" y="167"/>
                    </a:lnTo>
                    <a:lnTo>
                      <a:pt x="184" y="168"/>
                    </a:lnTo>
                    <a:lnTo>
                      <a:pt x="183" y="169"/>
                    </a:lnTo>
                    <a:lnTo>
                      <a:pt x="182" y="170"/>
                    </a:lnTo>
                    <a:lnTo>
                      <a:pt x="181" y="170"/>
                    </a:lnTo>
                    <a:lnTo>
                      <a:pt x="181" y="171"/>
                    </a:lnTo>
                    <a:lnTo>
                      <a:pt x="180" y="171"/>
                    </a:lnTo>
                    <a:lnTo>
                      <a:pt x="179" y="171"/>
                    </a:lnTo>
                    <a:lnTo>
                      <a:pt x="4" y="171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2" y="170"/>
                    </a:lnTo>
                    <a:lnTo>
                      <a:pt x="1" y="169"/>
                    </a:lnTo>
                    <a:lnTo>
                      <a:pt x="0" y="169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4" y="2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5" y="5"/>
                    </a:lnTo>
                    <a:lnTo>
                      <a:pt x="185" y="165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0" name="Freeform 98"/>
              <p:cNvSpPr>
                <a:spLocks/>
              </p:cNvSpPr>
              <p:nvPr/>
            </p:nvSpPr>
            <p:spPr bwMode="auto">
              <a:xfrm>
                <a:off x="3857" y="1281"/>
                <a:ext cx="181" cy="171"/>
              </a:xfrm>
              <a:custGeom>
                <a:avLst/>
                <a:gdLst>
                  <a:gd name="T0" fmla="*/ 180 w 181"/>
                  <a:gd name="T1" fmla="*/ 3 h 171"/>
                  <a:gd name="T2" fmla="*/ 180 w 181"/>
                  <a:gd name="T3" fmla="*/ 3 h 171"/>
                  <a:gd name="T4" fmla="*/ 180 w 181"/>
                  <a:gd name="T5" fmla="*/ 2 h 171"/>
                  <a:gd name="T6" fmla="*/ 179 w 181"/>
                  <a:gd name="T7" fmla="*/ 2 h 171"/>
                  <a:gd name="T8" fmla="*/ 179 w 181"/>
                  <a:gd name="T9" fmla="*/ 1 h 171"/>
                  <a:gd name="T10" fmla="*/ 178 w 181"/>
                  <a:gd name="T11" fmla="*/ 1 h 171"/>
                  <a:gd name="T12" fmla="*/ 178 w 181"/>
                  <a:gd name="T13" fmla="*/ 0 h 171"/>
                  <a:gd name="T14" fmla="*/ 177 w 181"/>
                  <a:gd name="T15" fmla="*/ 0 h 171"/>
                  <a:gd name="T16" fmla="*/ 177 w 181"/>
                  <a:gd name="T17" fmla="*/ 0 h 171"/>
                  <a:gd name="T18" fmla="*/ 177 w 181"/>
                  <a:gd name="T19" fmla="*/ 0 h 171"/>
                  <a:gd name="T20" fmla="*/ 176 w 181"/>
                  <a:gd name="T21" fmla="*/ 0 h 171"/>
                  <a:gd name="T22" fmla="*/ 176 w 181"/>
                  <a:gd name="T23" fmla="*/ 0 h 171"/>
                  <a:gd name="T24" fmla="*/ 3 w 181"/>
                  <a:gd name="T25" fmla="*/ 0 h 171"/>
                  <a:gd name="T26" fmla="*/ 3 w 181"/>
                  <a:gd name="T27" fmla="*/ 0 h 171"/>
                  <a:gd name="T28" fmla="*/ 2 w 181"/>
                  <a:gd name="T29" fmla="*/ 0 h 171"/>
                  <a:gd name="T30" fmla="*/ 2 w 181"/>
                  <a:gd name="T31" fmla="*/ 0 h 171"/>
                  <a:gd name="T32" fmla="*/ 1 w 181"/>
                  <a:gd name="T33" fmla="*/ 0 h 171"/>
                  <a:gd name="T34" fmla="*/ 1 w 181"/>
                  <a:gd name="T35" fmla="*/ 0 h 171"/>
                  <a:gd name="T36" fmla="*/ 1 w 181"/>
                  <a:gd name="T37" fmla="*/ 1 h 171"/>
                  <a:gd name="T38" fmla="*/ 0 w 181"/>
                  <a:gd name="T39" fmla="*/ 1 h 171"/>
                  <a:gd name="T40" fmla="*/ 0 w 181"/>
                  <a:gd name="T41" fmla="*/ 1 h 171"/>
                  <a:gd name="T42" fmla="*/ 0 w 181"/>
                  <a:gd name="T43" fmla="*/ 2 h 171"/>
                  <a:gd name="T44" fmla="*/ 0 w 181"/>
                  <a:gd name="T45" fmla="*/ 3 h 171"/>
                  <a:gd name="T46" fmla="*/ 0 w 181"/>
                  <a:gd name="T47" fmla="*/ 3 h 171"/>
                  <a:gd name="T48" fmla="*/ 0 w 181"/>
                  <a:gd name="T49" fmla="*/ 166 h 171"/>
                  <a:gd name="T50" fmla="*/ 0 w 181"/>
                  <a:gd name="T51" fmla="*/ 166 h 171"/>
                  <a:gd name="T52" fmla="*/ 0 w 181"/>
                  <a:gd name="T53" fmla="*/ 167 h 171"/>
                  <a:gd name="T54" fmla="*/ 0 w 181"/>
                  <a:gd name="T55" fmla="*/ 168 h 171"/>
                  <a:gd name="T56" fmla="*/ 0 w 181"/>
                  <a:gd name="T57" fmla="*/ 168 h 171"/>
                  <a:gd name="T58" fmla="*/ 1 w 181"/>
                  <a:gd name="T59" fmla="*/ 168 h 171"/>
                  <a:gd name="T60" fmla="*/ 1 w 181"/>
                  <a:gd name="T61" fmla="*/ 169 h 171"/>
                  <a:gd name="T62" fmla="*/ 2 w 181"/>
                  <a:gd name="T63" fmla="*/ 169 h 171"/>
                  <a:gd name="T64" fmla="*/ 2 w 181"/>
                  <a:gd name="T65" fmla="*/ 169 h 171"/>
                  <a:gd name="T66" fmla="*/ 3 w 181"/>
                  <a:gd name="T67" fmla="*/ 170 h 171"/>
                  <a:gd name="T68" fmla="*/ 3 w 181"/>
                  <a:gd name="T69" fmla="*/ 170 h 171"/>
                  <a:gd name="T70" fmla="*/ 176 w 181"/>
                  <a:gd name="T71" fmla="*/ 170 h 171"/>
                  <a:gd name="T72" fmla="*/ 176 w 181"/>
                  <a:gd name="T73" fmla="*/ 169 h 171"/>
                  <a:gd name="T74" fmla="*/ 177 w 181"/>
                  <a:gd name="T75" fmla="*/ 169 h 171"/>
                  <a:gd name="T76" fmla="*/ 177 w 181"/>
                  <a:gd name="T77" fmla="*/ 169 h 171"/>
                  <a:gd name="T78" fmla="*/ 178 w 181"/>
                  <a:gd name="T79" fmla="*/ 169 h 171"/>
                  <a:gd name="T80" fmla="*/ 178 w 181"/>
                  <a:gd name="T81" fmla="*/ 168 h 171"/>
                  <a:gd name="T82" fmla="*/ 178 w 181"/>
                  <a:gd name="T83" fmla="*/ 168 h 171"/>
                  <a:gd name="T84" fmla="*/ 179 w 181"/>
                  <a:gd name="T85" fmla="*/ 168 h 171"/>
                  <a:gd name="T86" fmla="*/ 179 w 181"/>
                  <a:gd name="T87" fmla="*/ 167 h 171"/>
                  <a:gd name="T88" fmla="*/ 180 w 181"/>
                  <a:gd name="T89" fmla="*/ 166 h 171"/>
                  <a:gd name="T90" fmla="*/ 180 w 181"/>
                  <a:gd name="T91" fmla="*/ 166 h 171"/>
                  <a:gd name="T92" fmla="*/ 180 w 181"/>
                  <a:gd name="T93" fmla="*/ 3 h 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1"/>
                  <a:gd name="T142" fmla="*/ 0 h 171"/>
                  <a:gd name="T143" fmla="*/ 181 w 181"/>
                  <a:gd name="T144" fmla="*/ 171 h 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1" h="171">
                    <a:moveTo>
                      <a:pt x="180" y="3"/>
                    </a:moveTo>
                    <a:lnTo>
                      <a:pt x="180" y="3"/>
                    </a:lnTo>
                    <a:lnTo>
                      <a:pt x="180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1" y="168"/>
                    </a:lnTo>
                    <a:lnTo>
                      <a:pt x="1" y="169"/>
                    </a:lnTo>
                    <a:lnTo>
                      <a:pt x="2" y="169"/>
                    </a:lnTo>
                    <a:lnTo>
                      <a:pt x="3" y="170"/>
                    </a:lnTo>
                    <a:lnTo>
                      <a:pt x="176" y="170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8" y="169"/>
                    </a:lnTo>
                    <a:lnTo>
                      <a:pt x="178" y="168"/>
                    </a:lnTo>
                    <a:lnTo>
                      <a:pt x="179" y="168"/>
                    </a:lnTo>
                    <a:lnTo>
                      <a:pt x="179" y="167"/>
                    </a:lnTo>
                    <a:lnTo>
                      <a:pt x="180" y="166"/>
                    </a:lnTo>
                    <a:lnTo>
                      <a:pt x="180" y="3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1" name="Freeform 99"/>
              <p:cNvSpPr>
                <a:spLocks/>
              </p:cNvSpPr>
              <p:nvPr/>
            </p:nvSpPr>
            <p:spPr bwMode="auto">
              <a:xfrm>
                <a:off x="3858" y="1282"/>
                <a:ext cx="180" cy="168"/>
              </a:xfrm>
              <a:custGeom>
                <a:avLst/>
                <a:gdLst>
                  <a:gd name="T0" fmla="*/ 179 w 180"/>
                  <a:gd name="T1" fmla="*/ 163 h 168"/>
                  <a:gd name="T2" fmla="*/ 179 w 180"/>
                  <a:gd name="T3" fmla="*/ 164 h 168"/>
                  <a:gd name="T4" fmla="*/ 178 w 180"/>
                  <a:gd name="T5" fmla="*/ 165 h 168"/>
                  <a:gd name="T6" fmla="*/ 178 w 180"/>
                  <a:gd name="T7" fmla="*/ 165 h 168"/>
                  <a:gd name="T8" fmla="*/ 177 w 180"/>
                  <a:gd name="T9" fmla="*/ 166 h 168"/>
                  <a:gd name="T10" fmla="*/ 177 w 180"/>
                  <a:gd name="T11" fmla="*/ 166 h 168"/>
                  <a:gd name="T12" fmla="*/ 176 w 180"/>
                  <a:gd name="T13" fmla="*/ 167 h 168"/>
                  <a:gd name="T14" fmla="*/ 176 w 180"/>
                  <a:gd name="T15" fmla="*/ 167 h 168"/>
                  <a:gd name="T16" fmla="*/ 2 w 180"/>
                  <a:gd name="T17" fmla="*/ 167 h 168"/>
                  <a:gd name="T18" fmla="*/ 2 w 180"/>
                  <a:gd name="T19" fmla="*/ 167 h 168"/>
                  <a:gd name="T20" fmla="*/ 1 w 180"/>
                  <a:gd name="T21" fmla="*/ 167 h 168"/>
                  <a:gd name="T22" fmla="*/ 1 w 180"/>
                  <a:gd name="T23" fmla="*/ 166 h 168"/>
                  <a:gd name="T24" fmla="*/ 1 w 180"/>
                  <a:gd name="T25" fmla="*/ 166 h 168"/>
                  <a:gd name="T26" fmla="*/ 0 w 180"/>
                  <a:gd name="T27" fmla="*/ 166 h 168"/>
                  <a:gd name="T28" fmla="*/ 0 w 180"/>
                  <a:gd name="T29" fmla="*/ 165 h 168"/>
                  <a:gd name="T30" fmla="*/ 0 w 180"/>
                  <a:gd name="T31" fmla="*/ 165 h 168"/>
                  <a:gd name="T32" fmla="*/ 0 w 180"/>
                  <a:gd name="T33" fmla="*/ 165 h 168"/>
                  <a:gd name="T34" fmla="*/ 0 w 180"/>
                  <a:gd name="T35" fmla="*/ 164 h 168"/>
                  <a:gd name="T36" fmla="*/ 0 w 180"/>
                  <a:gd name="T37" fmla="*/ 163 h 168"/>
                  <a:gd name="T38" fmla="*/ 0 w 180"/>
                  <a:gd name="T39" fmla="*/ 3 h 168"/>
                  <a:gd name="T40" fmla="*/ 0 w 180"/>
                  <a:gd name="T41" fmla="*/ 2 h 168"/>
                  <a:gd name="T42" fmla="*/ 0 w 180"/>
                  <a:gd name="T43" fmla="*/ 1 h 168"/>
                  <a:gd name="T44" fmla="*/ 0 w 180"/>
                  <a:gd name="T45" fmla="*/ 1 h 168"/>
                  <a:gd name="T46" fmla="*/ 0 w 180"/>
                  <a:gd name="T47" fmla="*/ 1 h 168"/>
                  <a:gd name="T48" fmla="*/ 1 w 180"/>
                  <a:gd name="T49" fmla="*/ 0 h 168"/>
                  <a:gd name="T50" fmla="*/ 1 w 180"/>
                  <a:gd name="T51" fmla="*/ 0 h 168"/>
                  <a:gd name="T52" fmla="*/ 2 w 180"/>
                  <a:gd name="T53" fmla="*/ 0 h 168"/>
                  <a:gd name="T54" fmla="*/ 2 w 180"/>
                  <a:gd name="T55" fmla="*/ 0 h 168"/>
                  <a:gd name="T56" fmla="*/ 176 w 180"/>
                  <a:gd name="T57" fmla="*/ 0 h 168"/>
                  <a:gd name="T58" fmla="*/ 176 w 180"/>
                  <a:gd name="T59" fmla="*/ 0 h 168"/>
                  <a:gd name="T60" fmla="*/ 176 w 180"/>
                  <a:gd name="T61" fmla="*/ 0 h 168"/>
                  <a:gd name="T62" fmla="*/ 177 w 180"/>
                  <a:gd name="T63" fmla="*/ 0 h 168"/>
                  <a:gd name="T64" fmla="*/ 177 w 180"/>
                  <a:gd name="T65" fmla="*/ 0 h 168"/>
                  <a:gd name="T66" fmla="*/ 177 w 180"/>
                  <a:gd name="T67" fmla="*/ 1 h 168"/>
                  <a:gd name="T68" fmla="*/ 178 w 180"/>
                  <a:gd name="T69" fmla="*/ 1 h 168"/>
                  <a:gd name="T70" fmla="*/ 178 w 180"/>
                  <a:gd name="T71" fmla="*/ 1 h 168"/>
                  <a:gd name="T72" fmla="*/ 179 w 180"/>
                  <a:gd name="T73" fmla="*/ 2 h 168"/>
                  <a:gd name="T74" fmla="*/ 179 w 180"/>
                  <a:gd name="T75" fmla="*/ 3 h 168"/>
                  <a:gd name="T76" fmla="*/ 179 w 180"/>
                  <a:gd name="T77" fmla="*/ 163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"/>
                  <a:gd name="T118" fmla="*/ 0 h 168"/>
                  <a:gd name="T119" fmla="*/ 180 w 180"/>
                  <a:gd name="T120" fmla="*/ 168 h 1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" h="168">
                    <a:moveTo>
                      <a:pt x="179" y="163"/>
                    </a:moveTo>
                    <a:lnTo>
                      <a:pt x="179" y="164"/>
                    </a:lnTo>
                    <a:lnTo>
                      <a:pt x="178" y="165"/>
                    </a:lnTo>
                    <a:lnTo>
                      <a:pt x="177" y="166"/>
                    </a:lnTo>
                    <a:lnTo>
                      <a:pt x="176" y="167"/>
                    </a:lnTo>
                    <a:lnTo>
                      <a:pt x="2" y="167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2"/>
                    </a:lnTo>
                    <a:lnTo>
                      <a:pt x="179" y="3"/>
                    </a:lnTo>
                    <a:lnTo>
                      <a:pt x="179" y="163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2" name="Freeform 100"/>
              <p:cNvSpPr>
                <a:spLocks/>
              </p:cNvSpPr>
              <p:nvPr/>
            </p:nvSpPr>
            <p:spPr bwMode="auto">
              <a:xfrm>
                <a:off x="3877" y="1304"/>
                <a:ext cx="142" cy="124"/>
              </a:xfrm>
              <a:custGeom>
                <a:avLst/>
                <a:gdLst>
                  <a:gd name="T0" fmla="*/ 0 w 142"/>
                  <a:gd name="T1" fmla="*/ 1 h 124"/>
                  <a:gd name="T2" fmla="*/ 1 w 142"/>
                  <a:gd name="T3" fmla="*/ 1 h 124"/>
                  <a:gd name="T4" fmla="*/ 1 w 142"/>
                  <a:gd name="T5" fmla="*/ 1 h 124"/>
                  <a:gd name="T6" fmla="*/ 2 w 142"/>
                  <a:gd name="T7" fmla="*/ 0 h 124"/>
                  <a:gd name="T8" fmla="*/ 2 w 142"/>
                  <a:gd name="T9" fmla="*/ 0 h 124"/>
                  <a:gd name="T10" fmla="*/ 3 w 142"/>
                  <a:gd name="T11" fmla="*/ 0 h 124"/>
                  <a:gd name="T12" fmla="*/ 3 w 142"/>
                  <a:gd name="T13" fmla="*/ 0 h 124"/>
                  <a:gd name="T14" fmla="*/ 4 w 142"/>
                  <a:gd name="T15" fmla="*/ 0 h 124"/>
                  <a:gd name="T16" fmla="*/ 135 w 142"/>
                  <a:gd name="T17" fmla="*/ 0 h 124"/>
                  <a:gd name="T18" fmla="*/ 136 w 142"/>
                  <a:gd name="T19" fmla="*/ 0 h 124"/>
                  <a:gd name="T20" fmla="*/ 137 w 142"/>
                  <a:gd name="T21" fmla="*/ 0 h 124"/>
                  <a:gd name="T22" fmla="*/ 137 w 142"/>
                  <a:gd name="T23" fmla="*/ 0 h 124"/>
                  <a:gd name="T24" fmla="*/ 138 w 142"/>
                  <a:gd name="T25" fmla="*/ 0 h 124"/>
                  <a:gd name="T26" fmla="*/ 138 w 142"/>
                  <a:gd name="T27" fmla="*/ 1 h 124"/>
                  <a:gd name="T28" fmla="*/ 139 w 142"/>
                  <a:gd name="T29" fmla="*/ 1 h 124"/>
                  <a:gd name="T30" fmla="*/ 139 w 142"/>
                  <a:gd name="T31" fmla="*/ 1 h 124"/>
                  <a:gd name="T32" fmla="*/ 140 w 142"/>
                  <a:gd name="T33" fmla="*/ 2 h 124"/>
                  <a:gd name="T34" fmla="*/ 140 w 142"/>
                  <a:gd name="T35" fmla="*/ 3 h 124"/>
                  <a:gd name="T36" fmla="*/ 141 w 142"/>
                  <a:gd name="T37" fmla="*/ 3 h 124"/>
                  <a:gd name="T38" fmla="*/ 141 w 142"/>
                  <a:gd name="T39" fmla="*/ 4 h 124"/>
                  <a:gd name="T40" fmla="*/ 141 w 142"/>
                  <a:gd name="T41" fmla="*/ 5 h 124"/>
                  <a:gd name="T42" fmla="*/ 141 w 142"/>
                  <a:gd name="T43" fmla="*/ 117 h 124"/>
                  <a:gd name="T44" fmla="*/ 141 w 142"/>
                  <a:gd name="T45" fmla="*/ 119 h 124"/>
                  <a:gd name="T46" fmla="*/ 140 w 142"/>
                  <a:gd name="T47" fmla="*/ 119 h 124"/>
                  <a:gd name="T48" fmla="*/ 140 w 142"/>
                  <a:gd name="T49" fmla="*/ 120 h 124"/>
                  <a:gd name="T50" fmla="*/ 139 w 142"/>
                  <a:gd name="T51" fmla="*/ 121 h 124"/>
                  <a:gd name="T52" fmla="*/ 139 w 142"/>
                  <a:gd name="T53" fmla="*/ 121 h 124"/>
                  <a:gd name="T54" fmla="*/ 138 w 142"/>
                  <a:gd name="T55" fmla="*/ 122 h 124"/>
                  <a:gd name="T56" fmla="*/ 138 w 142"/>
                  <a:gd name="T57" fmla="*/ 122 h 124"/>
                  <a:gd name="T58" fmla="*/ 137 w 142"/>
                  <a:gd name="T59" fmla="*/ 122 h 124"/>
                  <a:gd name="T60" fmla="*/ 137 w 142"/>
                  <a:gd name="T61" fmla="*/ 123 h 124"/>
                  <a:gd name="T62" fmla="*/ 136 w 142"/>
                  <a:gd name="T63" fmla="*/ 123 h 124"/>
                  <a:gd name="T64" fmla="*/ 135 w 142"/>
                  <a:gd name="T65" fmla="*/ 123 h 124"/>
                  <a:gd name="T66" fmla="*/ 4 w 142"/>
                  <a:gd name="T67" fmla="*/ 123 h 124"/>
                  <a:gd name="T68" fmla="*/ 3 w 142"/>
                  <a:gd name="T69" fmla="*/ 123 h 124"/>
                  <a:gd name="T70" fmla="*/ 3 w 142"/>
                  <a:gd name="T71" fmla="*/ 123 h 124"/>
                  <a:gd name="T72" fmla="*/ 2 w 142"/>
                  <a:gd name="T73" fmla="*/ 122 h 124"/>
                  <a:gd name="T74" fmla="*/ 2 w 142"/>
                  <a:gd name="T75" fmla="*/ 122 h 124"/>
                  <a:gd name="T76" fmla="*/ 1 w 142"/>
                  <a:gd name="T77" fmla="*/ 122 h 124"/>
                  <a:gd name="T78" fmla="*/ 1 w 142"/>
                  <a:gd name="T79" fmla="*/ 121 h 124"/>
                  <a:gd name="T80" fmla="*/ 0 w 142"/>
                  <a:gd name="T81" fmla="*/ 121 h 124"/>
                  <a:gd name="T82" fmla="*/ 0 w 142"/>
                  <a:gd name="T83" fmla="*/ 120 h 124"/>
                  <a:gd name="T84" fmla="*/ 0 w 142"/>
                  <a:gd name="T85" fmla="*/ 119 h 124"/>
                  <a:gd name="T86" fmla="*/ 0 w 142"/>
                  <a:gd name="T87" fmla="*/ 119 h 124"/>
                  <a:gd name="T88" fmla="*/ 0 w 142"/>
                  <a:gd name="T89" fmla="*/ 117 h 124"/>
                  <a:gd name="T90" fmla="*/ 0 w 142"/>
                  <a:gd name="T91" fmla="*/ 5 h 124"/>
                  <a:gd name="T92" fmla="*/ 0 w 142"/>
                  <a:gd name="T93" fmla="*/ 4 h 124"/>
                  <a:gd name="T94" fmla="*/ 0 w 142"/>
                  <a:gd name="T95" fmla="*/ 3 h 124"/>
                  <a:gd name="T96" fmla="*/ 0 w 142"/>
                  <a:gd name="T97" fmla="*/ 3 h 124"/>
                  <a:gd name="T98" fmla="*/ 0 w 142"/>
                  <a:gd name="T99" fmla="*/ 2 h 124"/>
                  <a:gd name="T100" fmla="*/ 0 w 142"/>
                  <a:gd name="T101" fmla="*/ 1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"/>
                  <a:gd name="T154" fmla="*/ 0 h 124"/>
                  <a:gd name="T155" fmla="*/ 142 w 142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" h="124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1" y="4"/>
                    </a:lnTo>
                    <a:lnTo>
                      <a:pt x="141" y="5"/>
                    </a:lnTo>
                    <a:lnTo>
                      <a:pt x="141" y="117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39" y="121"/>
                    </a:lnTo>
                    <a:lnTo>
                      <a:pt x="138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5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27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3" name="Freeform 101"/>
              <p:cNvSpPr>
                <a:spLocks/>
              </p:cNvSpPr>
              <p:nvPr/>
            </p:nvSpPr>
            <p:spPr bwMode="auto">
              <a:xfrm>
                <a:off x="3872" y="1298"/>
                <a:ext cx="153" cy="17"/>
              </a:xfrm>
              <a:custGeom>
                <a:avLst/>
                <a:gdLst>
                  <a:gd name="T0" fmla="*/ 152 w 153"/>
                  <a:gd name="T1" fmla="*/ 4 h 17"/>
                  <a:gd name="T2" fmla="*/ 151 w 153"/>
                  <a:gd name="T3" fmla="*/ 3 h 17"/>
                  <a:gd name="T4" fmla="*/ 151 w 153"/>
                  <a:gd name="T5" fmla="*/ 2 h 17"/>
                  <a:gd name="T6" fmla="*/ 150 w 153"/>
                  <a:gd name="T7" fmla="*/ 2 h 17"/>
                  <a:gd name="T8" fmla="*/ 150 w 153"/>
                  <a:gd name="T9" fmla="*/ 2 h 17"/>
                  <a:gd name="T10" fmla="*/ 150 w 153"/>
                  <a:gd name="T11" fmla="*/ 1 h 17"/>
                  <a:gd name="T12" fmla="*/ 149 w 153"/>
                  <a:gd name="T13" fmla="*/ 1 h 17"/>
                  <a:gd name="T14" fmla="*/ 149 w 153"/>
                  <a:gd name="T15" fmla="*/ 1 h 17"/>
                  <a:gd name="T16" fmla="*/ 148 w 153"/>
                  <a:gd name="T17" fmla="*/ 0 h 17"/>
                  <a:gd name="T18" fmla="*/ 148 w 153"/>
                  <a:gd name="T19" fmla="*/ 0 h 17"/>
                  <a:gd name="T20" fmla="*/ 147 w 153"/>
                  <a:gd name="T21" fmla="*/ 0 h 17"/>
                  <a:gd name="T22" fmla="*/ 146 w 153"/>
                  <a:gd name="T23" fmla="*/ 0 h 17"/>
                  <a:gd name="T24" fmla="*/ 3 w 153"/>
                  <a:gd name="T25" fmla="*/ 0 h 17"/>
                  <a:gd name="T26" fmla="*/ 3 w 153"/>
                  <a:gd name="T27" fmla="*/ 0 h 17"/>
                  <a:gd name="T28" fmla="*/ 2 w 153"/>
                  <a:gd name="T29" fmla="*/ 0 h 17"/>
                  <a:gd name="T30" fmla="*/ 1 w 153"/>
                  <a:gd name="T31" fmla="*/ 1 h 17"/>
                  <a:gd name="T32" fmla="*/ 1 w 153"/>
                  <a:gd name="T33" fmla="*/ 1 h 17"/>
                  <a:gd name="T34" fmla="*/ 0 w 153"/>
                  <a:gd name="T35" fmla="*/ 2 h 17"/>
                  <a:gd name="T36" fmla="*/ 0 w 153"/>
                  <a:gd name="T37" fmla="*/ 2 h 17"/>
                  <a:gd name="T38" fmla="*/ 0 w 153"/>
                  <a:gd name="T39" fmla="*/ 3 h 17"/>
                  <a:gd name="T40" fmla="*/ 6 w 153"/>
                  <a:gd name="T41" fmla="*/ 16 h 17"/>
                  <a:gd name="T42" fmla="*/ 7 w 153"/>
                  <a:gd name="T43" fmla="*/ 14 h 17"/>
                  <a:gd name="T44" fmla="*/ 7 w 153"/>
                  <a:gd name="T45" fmla="*/ 14 h 17"/>
                  <a:gd name="T46" fmla="*/ 8 w 153"/>
                  <a:gd name="T47" fmla="*/ 13 h 17"/>
                  <a:gd name="T48" fmla="*/ 8 w 153"/>
                  <a:gd name="T49" fmla="*/ 13 h 17"/>
                  <a:gd name="T50" fmla="*/ 8 w 153"/>
                  <a:gd name="T51" fmla="*/ 12 h 17"/>
                  <a:gd name="T52" fmla="*/ 9 w 153"/>
                  <a:gd name="T53" fmla="*/ 12 h 17"/>
                  <a:gd name="T54" fmla="*/ 10 w 153"/>
                  <a:gd name="T55" fmla="*/ 12 h 17"/>
                  <a:gd name="T56" fmla="*/ 140 w 153"/>
                  <a:gd name="T57" fmla="*/ 12 h 17"/>
                  <a:gd name="T58" fmla="*/ 141 w 153"/>
                  <a:gd name="T59" fmla="*/ 12 h 17"/>
                  <a:gd name="T60" fmla="*/ 142 w 153"/>
                  <a:gd name="T61" fmla="*/ 12 h 17"/>
                  <a:gd name="T62" fmla="*/ 142 w 153"/>
                  <a:gd name="T63" fmla="*/ 13 h 17"/>
                  <a:gd name="T64" fmla="*/ 143 w 153"/>
                  <a:gd name="T65" fmla="*/ 13 h 17"/>
                  <a:gd name="T66" fmla="*/ 143 w 153"/>
                  <a:gd name="T67" fmla="*/ 14 h 17"/>
                  <a:gd name="T68" fmla="*/ 143 w 153"/>
                  <a:gd name="T69" fmla="*/ 14 h 17"/>
                  <a:gd name="T70" fmla="*/ 144 w 153"/>
                  <a:gd name="T71" fmla="*/ 14 h 17"/>
                  <a:gd name="T72" fmla="*/ 152 w 153"/>
                  <a:gd name="T73" fmla="*/ 4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17"/>
                  <a:gd name="T113" fmla="*/ 153 w 153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17">
                    <a:moveTo>
                      <a:pt x="152" y="4"/>
                    </a:moveTo>
                    <a:lnTo>
                      <a:pt x="151" y="3"/>
                    </a:lnTo>
                    <a:lnTo>
                      <a:pt x="151" y="2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40" y="12"/>
                    </a:lnTo>
                    <a:lnTo>
                      <a:pt x="141" y="12"/>
                    </a:lnTo>
                    <a:lnTo>
                      <a:pt x="142" y="12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52" y="4"/>
                    </a:lnTo>
                  </a:path>
                </a:pathLst>
              </a:custGeom>
              <a:solidFill>
                <a:srgbClr val="9F9FA2"/>
              </a:solidFill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4" name="Freeform 102"/>
              <p:cNvSpPr>
                <a:spLocks/>
              </p:cNvSpPr>
              <p:nvPr/>
            </p:nvSpPr>
            <p:spPr bwMode="auto">
              <a:xfrm>
                <a:off x="3870" y="1299"/>
                <a:ext cx="17" cy="135"/>
              </a:xfrm>
              <a:custGeom>
                <a:avLst/>
                <a:gdLst>
                  <a:gd name="T0" fmla="*/ 2 w 17"/>
                  <a:gd name="T1" fmla="*/ 0 h 135"/>
                  <a:gd name="T2" fmla="*/ 1 w 17"/>
                  <a:gd name="T3" fmla="*/ 0 h 135"/>
                  <a:gd name="T4" fmla="*/ 0 w 17"/>
                  <a:gd name="T5" fmla="*/ 1 h 135"/>
                  <a:gd name="T6" fmla="*/ 0 w 17"/>
                  <a:gd name="T7" fmla="*/ 2 h 135"/>
                  <a:gd name="T8" fmla="*/ 0 w 17"/>
                  <a:gd name="T9" fmla="*/ 2 h 135"/>
                  <a:gd name="T10" fmla="*/ 0 w 17"/>
                  <a:gd name="T11" fmla="*/ 3 h 135"/>
                  <a:gd name="T12" fmla="*/ 0 w 17"/>
                  <a:gd name="T13" fmla="*/ 4 h 135"/>
                  <a:gd name="T14" fmla="*/ 0 w 17"/>
                  <a:gd name="T15" fmla="*/ 130 h 135"/>
                  <a:gd name="T16" fmla="*/ 0 w 17"/>
                  <a:gd name="T17" fmla="*/ 130 h 135"/>
                  <a:gd name="T18" fmla="*/ 0 w 17"/>
                  <a:gd name="T19" fmla="*/ 131 h 135"/>
                  <a:gd name="T20" fmla="*/ 0 w 17"/>
                  <a:gd name="T21" fmla="*/ 132 h 135"/>
                  <a:gd name="T22" fmla="*/ 0 w 17"/>
                  <a:gd name="T23" fmla="*/ 132 h 135"/>
                  <a:gd name="T24" fmla="*/ 1 w 17"/>
                  <a:gd name="T25" fmla="*/ 133 h 135"/>
                  <a:gd name="T26" fmla="*/ 2 w 17"/>
                  <a:gd name="T27" fmla="*/ 133 h 135"/>
                  <a:gd name="T28" fmla="*/ 2 w 17"/>
                  <a:gd name="T29" fmla="*/ 134 h 135"/>
                  <a:gd name="T30" fmla="*/ 3 w 17"/>
                  <a:gd name="T31" fmla="*/ 134 h 135"/>
                  <a:gd name="T32" fmla="*/ 16 w 17"/>
                  <a:gd name="T33" fmla="*/ 127 h 135"/>
                  <a:gd name="T34" fmla="*/ 15 w 17"/>
                  <a:gd name="T35" fmla="*/ 126 h 135"/>
                  <a:gd name="T36" fmla="*/ 15 w 17"/>
                  <a:gd name="T37" fmla="*/ 126 h 135"/>
                  <a:gd name="T38" fmla="*/ 14 w 17"/>
                  <a:gd name="T39" fmla="*/ 126 h 135"/>
                  <a:gd name="T40" fmla="*/ 14 w 17"/>
                  <a:gd name="T41" fmla="*/ 125 h 135"/>
                  <a:gd name="T42" fmla="*/ 13 w 17"/>
                  <a:gd name="T43" fmla="*/ 124 h 135"/>
                  <a:gd name="T44" fmla="*/ 13 w 17"/>
                  <a:gd name="T45" fmla="*/ 124 h 135"/>
                  <a:gd name="T46" fmla="*/ 13 w 17"/>
                  <a:gd name="T47" fmla="*/ 10 h 135"/>
                  <a:gd name="T48" fmla="*/ 13 w 17"/>
                  <a:gd name="T49" fmla="*/ 9 h 135"/>
                  <a:gd name="T50" fmla="*/ 13 w 17"/>
                  <a:gd name="T51" fmla="*/ 8 h 135"/>
                  <a:gd name="T52" fmla="*/ 14 w 17"/>
                  <a:gd name="T53" fmla="*/ 8 h 135"/>
                  <a:gd name="T54" fmla="*/ 15 w 17"/>
                  <a:gd name="T55" fmla="*/ 7 h 135"/>
                  <a:gd name="T56" fmla="*/ 15 w 17"/>
                  <a:gd name="T57" fmla="*/ 6 h 135"/>
                  <a:gd name="T58" fmla="*/ 2 w 17"/>
                  <a:gd name="T59" fmla="*/ 0 h 1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"/>
                  <a:gd name="T91" fmla="*/ 0 h 135"/>
                  <a:gd name="T92" fmla="*/ 17 w 17"/>
                  <a:gd name="T93" fmla="*/ 135 h 1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" h="135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0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16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5"/>
                    </a:lnTo>
                    <a:lnTo>
                      <a:pt x="13" y="12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5" name="Freeform 103"/>
              <p:cNvSpPr>
                <a:spLocks/>
              </p:cNvSpPr>
              <p:nvPr/>
            </p:nvSpPr>
            <p:spPr bwMode="auto">
              <a:xfrm>
                <a:off x="3872" y="1300"/>
                <a:ext cx="155" cy="136"/>
              </a:xfrm>
              <a:custGeom>
                <a:avLst/>
                <a:gdLst>
                  <a:gd name="T0" fmla="*/ 0 w 155"/>
                  <a:gd name="T1" fmla="*/ 133 h 136"/>
                  <a:gd name="T2" fmla="*/ 0 w 155"/>
                  <a:gd name="T3" fmla="*/ 134 h 136"/>
                  <a:gd name="T4" fmla="*/ 0 w 155"/>
                  <a:gd name="T5" fmla="*/ 134 h 136"/>
                  <a:gd name="T6" fmla="*/ 1 w 155"/>
                  <a:gd name="T7" fmla="*/ 134 h 136"/>
                  <a:gd name="T8" fmla="*/ 1 w 155"/>
                  <a:gd name="T9" fmla="*/ 134 h 136"/>
                  <a:gd name="T10" fmla="*/ 2 w 155"/>
                  <a:gd name="T11" fmla="*/ 135 h 136"/>
                  <a:gd name="T12" fmla="*/ 2 w 155"/>
                  <a:gd name="T13" fmla="*/ 135 h 136"/>
                  <a:gd name="T14" fmla="*/ 3 w 155"/>
                  <a:gd name="T15" fmla="*/ 135 h 136"/>
                  <a:gd name="T16" fmla="*/ 148 w 155"/>
                  <a:gd name="T17" fmla="*/ 135 h 136"/>
                  <a:gd name="T18" fmla="*/ 150 w 155"/>
                  <a:gd name="T19" fmla="*/ 134 h 136"/>
                  <a:gd name="T20" fmla="*/ 151 w 155"/>
                  <a:gd name="T21" fmla="*/ 134 h 136"/>
                  <a:gd name="T22" fmla="*/ 151 w 155"/>
                  <a:gd name="T23" fmla="*/ 133 h 136"/>
                  <a:gd name="T24" fmla="*/ 152 w 155"/>
                  <a:gd name="T25" fmla="*/ 133 h 136"/>
                  <a:gd name="T26" fmla="*/ 152 w 155"/>
                  <a:gd name="T27" fmla="*/ 133 h 136"/>
                  <a:gd name="T28" fmla="*/ 153 w 155"/>
                  <a:gd name="T29" fmla="*/ 132 h 136"/>
                  <a:gd name="T30" fmla="*/ 153 w 155"/>
                  <a:gd name="T31" fmla="*/ 131 h 136"/>
                  <a:gd name="T32" fmla="*/ 154 w 155"/>
                  <a:gd name="T33" fmla="*/ 131 h 136"/>
                  <a:gd name="T34" fmla="*/ 154 w 155"/>
                  <a:gd name="T35" fmla="*/ 129 h 136"/>
                  <a:gd name="T36" fmla="*/ 154 w 155"/>
                  <a:gd name="T37" fmla="*/ 129 h 136"/>
                  <a:gd name="T38" fmla="*/ 154 w 155"/>
                  <a:gd name="T39" fmla="*/ 3 h 136"/>
                  <a:gd name="T40" fmla="*/ 154 w 155"/>
                  <a:gd name="T41" fmla="*/ 2 h 136"/>
                  <a:gd name="T42" fmla="*/ 154 w 155"/>
                  <a:gd name="T43" fmla="*/ 1 h 136"/>
                  <a:gd name="T44" fmla="*/ 154 w 155"/>
                  <a:gd name="T45" fmla="*/ 1 h 136"/>
                  <a:gd name="T46" fmla="*/ 153 w 155"/>
                  <a:gd name="T47" fmla="*/ 1 h 136"/>
                  <a:gd name="T48" fmla="*/ 153 w 155"/>
                  <a:gd name="T49" fmla="*/ 0 h 136"/>
                  <a:gd name="T50" fmla="*/ 153 w 155"/>
                  <a:gd name="T51" fmla="*/ 0 h 136"/>
                  <a:gd name="T52" fmla="*/ 145 w 155"/>
                  <a:gd name="T53" fmla="*/ 5 h 136"/>
                  <a:gd name="T54" fmla="*/ 145 w 155"/>
                  <a:gd name="T55" fmla="*/ 5 h 136"/>
                  <a:gd name="T56" fmla="*/ 146 w 155"/>
                  <a:gd name="T57" fmla="*/ 6 h 136"/>
                  <a:gd name="T58" fmla="*/ 146 w 155"/>
                  <a:gd name="T59" fmla="*/ 7 h 136"/>
                  <a:gd name="T60" fmla="*/ 146 w 155"/>
                  <a:gd name="T61" fmla="*/ 7 h 136"/>
                  <a:gd name="T62" fmla="*/ 146 w 155"/>
                  <a:gd name="T63" fmla="*/ 7 h 136"/>
                  <a:gd name="T64" fmla="*/ 146 w 155"/>
                  <a:gd name="T65" fmla="*/ 8 h 136"/>
                  <a:gd name="T66" fmla="*/ 146 w 155"/>
                  <a:gd name="T67" fmla="*/ 9 h 136"/>
                  <a:gd name="T68" fmla="*/ 146 w 155"/>
                  <a:gd name="T69" fmla="*/ 9 h 136"/>
                  <a:gd name="T70" fmla="*/ 146 w 155"/>
                  <a:gd name="T71" fmla="*/ 123 h 136"/>
                  <a:gd name="T72" fmla="*/ 146 w 155"/>
                  <a:gd name="T73" fmla="*/ 123 h 136"/>
                  <a:gd name="T74" fmla="*/ 146 w 155"/>
                  <a:gd name="T75" fmla="*/ 124 h 136"/>
                  <a:gd name="T76" fmla="*/ 146 w 155"/>
                  <a:gd name="T77" fmla="*/ 125 h 136"/>
                  <a:gd name="T78" fmla="*/ 146 w 155"/>
                  <a:gd name="T79" fmla="*/ 125 h 136"/>
                  <a:gd name="T80" fmla="*/ 145 w 155"/>
                  <a:gd name="T81" fmla="*/ 126 h 136"/>
                  <a:gd name="T82" fmla="*/ 145 w 155"/>
                  <a:gd name="T83" fmla="*/ 127 h 136"/>
                  <a:gd name="T84" fmla="*/ 144 w 155"/>
                  <a:gd name="T85" fmla="*/ 127 h 136"/>
                  <a:gd name="T86" fmla="*/ 143 w 155"/>
                  <a:gd name="T87" fmla="*/ 127 h 136"/>
                  <a:gd name="T88" fmla="*/ 143 w 155"/>
                  <a:gd name="T89" fmla="*/ 128 h 136"/>
                  <a:gd name="T90" fmla="*/ 142 w 155"/>
                  <a:gd name="T91" fmla="*/ 128 h 136"/>
                  <a:gd name="T92" fmla="*/ 142 w 155"/>
                  <a:gd name="T93" fmla="*/ 128 h 136"/>
                  <a:gd name="T94" fmla="*/ 9 w 155"/>
                  <a:gd name="T95" fmla="*/ 128 h 136"/>
                  <a:gd name="T96" fmla="*/ 8 w 155"/>
                  <a:gd name="T97" fmla="*/ 128 h 136"/>
                  <a:gd name="T98" fmla="*/ 8 w 155"/>
                  <a:gd name="T99" fmla="*/ 128 h 136"/>
                  <a:gd name="T100" fmla="*/ 8 w 155"/>
                  <a:gd name="T101" fmla="*/ 127 h 136"/>
                  <a:gd name="T102" fmla="*/ 7 w 155"/>
                  <a:gd name="T103" fmla="*/ 127 h 136"/>
                  <a:gd name="T104" fmla="*/ 7 w 155"/>
                  <a:gd name="T105" fmla="*/ 127 h 136"/>
                  <a:gd name="T106" fmla="*/ 6 w 155"/>
                  <a:gd name="T107" fmla="*/ 127 h 136"/>
                  <a:gd name="T108" fmla="*/ 6 w 155"/>
                  <a:gd name="T109" fmla="*/ 127 h 136"/>
                  <a:gd name="T110" fmla="*/ 0 w 155"/>
                  <a:gd name="T111" fmla="*/ 133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5"/>
                  <a:gd name="T169" fmla="*/ 0 h 136"/>
                  <a:gd name="T170" fmla="*/ 155 w 155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5" h="136">
                    <a:moveTo>
                      <a:pt x="0" y="133"/>
                    </a:moveTo>
                    <a:lnTo>
                      <a:pt x="0" y="134"/>
                    </a:lnTo>
                    <a:lnTo>
                      <a:pt x="1" y="134"/>
                    </a:lnTo>
                    <a:lnTo>
                      <a:pt x="2" y="135"/>
                    </a:lnTo>
                    <a:lnTo>
                      <a:pt x="3" y="135"/>
                    </a:lnTo>
                    <a:lnTo>
                      <a:pt x="148" y="135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1" y="133"/>
                    </a:lnTo>
                    <a:lnTo>
                      <a:pt x="152" y="133"/>
                    </a:lnTo>
                    <a:lnTo>
                      <a:pt x="153" y="132"/>
                    </a:lnTo>
                    <a:lnTo>
                      <a:pt x="153" y="131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54" y="3"/>
                    </a:lnTo>
                    <a:lnTo>
                      <a:pt x="154" y="2"/>
                    </a:lnTo>
                    <a:lnTo>
                      <a:pt x="154" y="1"/>
                    </a:lnTo>
                    <a:lnTo>
                      <a:pt x="153" y="1"/>
                    </a:lnTo>
                    <a:lnTo>
                      <a:pt x="153" y="0"/>
                    </a:lnTo>
                    <a:lnTo>
                      <a:pt x="145" y="5"/>
                    </a:lnTo>
                    <a:lnTo>
                      <a:pt x="146" y="6"/>
                    </a:lnTo>
                    <a:lnTo>
                      <a:pt x="146" y="7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5"/>
                    </a:lnTo>
                    <a:lnTo>
                      <a:pt x="145" y="126"/>
                    </a:lnTo>
                    <a:lnTo>
                      <a:pt x="145" y="127"/>
                    </a:lnTo>
                    <a:lnTo>
                      <a:pt x="144" y="127"/>
                    </a:lnTo>
                    <a:lnTo>
                      <a:pt x="143" y="127"/>
                    </a:lnTo>
                    <a:lnTo>
                      <a:pt x="143" y="128"/>
                    </a:lnTo>
                    <a:lnTo>
                      <a:pt x="142" y="128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0" y="133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6" name="Freeform 104"/>
              <p:cNvSpPr>
                <a:spLocks/>
              </p:cNvSpPr>
              <p:nvPr/>
            </p:nvSpPr>
            <p:spPr bwMode="auto">
              <a:xfrm>
                <a:off x="3872" y="1298"/>
                <a:ext cx="153" cy="17"/>
              </a:xfrm>
              <a:custGeom>
                <a:avLst/>
                <a:gdLst>
                  <a:gd name="T0" fmla="*/ 152 w 153"/>
                  <a:gd name="T1" fmla="*/ 16 h 17"/>
                  <a:gd name="T2" fmla="*/ 151 w 153"/>
                  <a:gd name="T3" fmla="*/ 16 h 17"/>
                  <a:gd name="T4" fmla="*/ 151 w 153"/>
                  <a:gd name="T5" fmla="*/ 10 h 17"/>
                  <a:gd name="T6" fmla="*/ 150 w 153"/>
                  <a:gd name="T7" fmla="*/ 10 h 17"/>
                  <a:gd name="T8" fmla="*/ 150 w 153"/>
                  <a:gd name="T9" fmla="*/ 10 h 17"/>
                  <a:gd name="T10" fmla="*/ 150 w 153"/>
                  <a:gd name="T11" fmla="*/ 5 h 17"/>
                  <a:gd name="T12" fmla="*/ 149 w 153"/>
                  <a:gd name="T13" fmla="*/ 5 h 17"/>
                  <a:gd name="T14" fmla="*/ 149 w 153"/>
                  <a:gd name="T15" fmla="*/ 5 h 17"/>
                  <a:gd name="T16" fmla="*/ 148 w 153"/>
                  <a:gd name="T17" fmla="*/ 0 h 17"/>
                  <a:gd name="T18" fmla="*/ 148 w 153"/>
                  <a:gd name="T19" fmla="*/ 0 h 17"/>
                  <a:gd name="T20" fmla="*/ 147 w 153"/>
                  <a:gd name="T21" fmla="*/ 0 h 17"/>
                  <a:gd name="T22" fmla="*/ 146 w 153"/>
                  <a:gd name="T23" fmla="*/ 0 h 17"/>
                  <a:gd name="T24" fmla="*/ 3 w 153"/>
                  <a:gd name="T25" fmla="*/ 0 h 17"/>
                  <a:gd name="T26" fmla="*/ 3 w 153"/>
                  <a:gd name="T27" fmla="*/ 0 h 17"/>
                  <a:gd name="T28" fmla="*/ 2 w 153"/>
                  <a:gd name="T29" fmla="*/ 0 h 17"/>
                  <a:gd name="T30" fmla="*/ 1 w 153"/>
                  <a:gd name="T31" fmla="*/ 5 h 17"/>
                  <a:gd name="T32" fmla="*/ 1 w 153"/>
                  <a:gd name="T33" fmla="*/ 5 h 17"/>
                  <a:gd name="T34" fmla="*/ 0 w 153"/>
                  <a:gd name="T35" fmla="*/ 10 h 17"/>
                  <a:gd name="T36" fmla="*/ 0 w 153"/>
                  <a:gd name="T37" fmla="*/ 10 h 17"/>
                  <a:gd name="T38" fmla="*/ 0 w 153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3"/>
                  <a:gd name="T61" fmla="*/ 0 h 17"/>
                  <a:gd name="T62" fmla="*/ 153 w 153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3" h="17">
                    <a:moveTo>
                      <a:pt x="152" y="16"/>
                    </a:moveTo>
                    <a:lnTo>
                      <a:pt x="151" y="16"/>
                    </a:lnTo>
                    <a:lnTo>
                      <a:pt x="151" y="10"/>
                    </a:lnTo>
                    <a:lnTo>
                      <a:pt x="150" y="10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7" name="Freeform 105"/>
              <p:cNvSpPr>
                <a:spLocks/>
              </p:cNvSpPr>
              <p:nvPr/>
            </p:nvSpPr>
            <p:spPr bwMode="auto">
              <a:xfrm>
                <a:off x="3843" y="1489"/>
                <a:ext cx="215" cy="72"/>
              </a:xfrm>
              <a:custGeom>
                <a:avLst/>
                <a:gdLst>
                  <a:gd name="T0" fmla="*/ 0 w 215"/>
                  <a:gd name="T1" fmla="*/ 71 h 72"/>
                  <a:gd name="T2" fmla="*/ 0 w 215"/>
                  <a:gd name="T3" fmla="*/ 0 h 72"/>
                  <a:gd name="T4" fmla="*/ 214 w 215"/>
                  <a:gd name="T5" fmla="*/ 0 h 72"/>
                  <a:gd name="T6" fmla="*/ 214 w 215"/>
                  <a:gd name="T7" fmla="*/ 71 h 72"/>
                  <a:gd name="T8" fmla="*/ 0 w 215"/>
                  <a:gd name="T9" fmla="*/ 7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72"/>
                  <a:gd name="T17" fmla="*/ 215 w 21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72">
                    <a:moveTo>
                      <a:pt x="0" y="71"/>
                    </a:moveTo>
                    <a:lnTo>
                      <a:pt x="0" y="0"/>
                    </a:lnTo>
                    <a:lnTo>
                      <a:pt x="214" y="0"/>
                    </a:lnTo>
                    <a:lnTo>
                      <a:pt x="214" y="71"/>
                    </a:lnTo>
                    <a:lnTo>
                      <a:pt x="0" y="7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8" name="Freeform 106"/>
              <p:cNvSpPr>
                <a:spLocks/>
              </p:cNvSpPr>
              <p:nvPr/>
            </p:nvSpPr>
            <p:spPr bwMode="auto">
              <a:xfrm>
                <a:off x="3841" y="1489"/>
                <a:ext cx="219" cy="23"/>
              </a:xfrm>
              <a:custGeom>
                <a:avLst/>
                <a:gdLst>
                  <a:gd name="T0" fmla="*/ 79 w 219"/>
                  <a:gd name="T1" fmla="*/ 0 h 23"/>
                  <a:gd name="T2" fmla="*/ 0 w 219"/>
                  <a:gd name="T3" fmla="*/ 0 h 23"/>
                  <a:gd name="T4" fmla="*/ 0 w 219"/>
                  <a:gd name="T5" fmla="*/ 22 h 23"/>
                  <a:gd name="T6" fmla="*/ 218 w 219"/>
                  <a:gd name="T7" fmla="*/ 22 h 23"/>
                  <a:gd name="T8" fmla="*/ 215 w 219"/>
                  <a:gd name="T9" fmla="*/ 0 h 23"/>
                  <a:gd name="T10" fmla="*/ 137 w 219"/>
                  <a:gd name="T11" fmla="*/ 0 h 23"/>
                  <a:gd name="T12" fmla="*/ 79 w 2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23"/>
                  <a:gd name="T23" fmla="*/ 219 w 2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23">
                    <a:moveTo>
                      <a:pt x="79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18" y="22"/>
                    </a:lnTo>
                    <a:lnTo>
                      <a:pt x="215" y="0"/>
                    </a:lnTo>
                    <a:lnTo>
                      <a:pt x="137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9" name="Freeform 107"/>
              <p:cNvSpPr>
                <a:spLocks/>
              </p:cNvSpPr>
              <p:nvPr/>
            </p:nvSpPr>
            <p:spPr bwMode="auto">
              <a:xfrm>
                <a:off x="3991" y="1495"/>
                <a:ext cx="56" cy="17"/>
              </a:xfrm>
              <a:custGeom>
                <a:avLst/>
                <a:gdLst>
                  <a:gd name="T0" fmla="*/ 0 w 56"/>
                  <a:gd name="T1" fmla="*/ 6 h 17"/>
                  <a:gd name="T2" fmla="*/ 18 w 56"/>
                  <a:gd name="T3" fmla="*/ 6 h 17"/>
                  <a:gd name="T4" fmla="*/ 18 w 56"/>
                  <a:gd name="T5" fmla="*/ 0 h 17"/>
                  <a:gd name="T6" fmla="*/ 35 w 56"/>
                  <a:gd name="T7" fmla="*/ 0 h 17"/>
                  <a:gd name="T8" fmla="*/ 35 w 56"/>
                  <a:gd name="T9" fmla="*/ 6 h 17"/>
                  <a:gd name="T10" fmla="*/ 55 w 56"/>
                  <a:gd name="T11" fmla="*/ 6 h 17"/>
                  <a:gd name="T12" fmla="*/ 55 w 56"/>
                  <a:gd name="T13" fmla="*/ 10 h 17"/>
                  <a:gd name="T14" fmla="*/ 35 w 56"/>
                  <a:gd name="T15" fmla="*/ 10 h 17"/>
                  <a:gd name="T16" fmla="*/ 35 w 56"/>
                  <a:gd name="T17" fmla="*/ 16 h 17"/>
                  <a:gd name="T18" fmla="*/ 18 w 56"/>
                  <a:gd name="T19" fmla="*/ 16 h 17"/>
                  <a:gd name="T20" fmla="*/ 18 w 56"/>
                  <a:gd name="T21" fmla="*/ 10 h 17"/>
                  <a:gd name="T22" fmla="*/ 0 w 56"/>
                  <a:gd name="T23" fmla="*/ 10 h 17"/>
                  <a:gd name="T24" fmla="*/ 0 w 56"/>
                  <a:gd name="T25" fmla="*/ 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7"/>
                  <a:gd name="T41" fmla="*/ 56 w 56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7">
                    <a:moveTo>
                      <a:pt x="0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0" name="Freeform 108"/>
              <p:cNvSpPr>
                <a:spLocks/>
              </p:cNvSpPr>
              <p:nvPr/>
            </p:nvSpPr>
            <p:spPr bwMode="auto">
              <a:xfrm>
                <a:off x="3991" y="150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16 w 17"/>
                  <a:gd name="T3" fmla="*/ 10 h 17"/>
                  <a:gd name="T4" fmla="*/ 16 w 17"/>
                  <a:gd name="T5" fmla="*/ 5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1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1" name="Freeform 109"/>
              <p:cNvSpPr>
                <a:spLocks/>
              </p:cNvSpPr>
              <p:nvPr/>
            </p:nvSpPr>
            <p:spPr bwMode="auto">
              <a:xfrm>
                <a:off x="4010" y="149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2" name="Freeform 110"/>
              <p:cNvSpPr>
                <a:spLocks/>
              </p:cNvSpPr>
              <p:nvPr/>
            </p:nvSpPr>
            <p:spPr bwMode="auto">
              <a:xfrm>
                <a:off x="4046" y="1504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3" name="Freeform 111"/>
              <p:cNvSpPr>
                <a:spLocks/>
              </p:cNvSpPr>
              <p:nvPr/>
            </p:nvSpPr>
            <p:spPr bwMode="auto">
              <a:xfrm>
                <a:off x="4027" y="149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16 w 17"/>
                  <a:gd name="T3" fmla="*/ 0 h 17"/>
                  <a:gd name="T4" fmla="*/ 0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4" name="Freeform 112"/>
              <p:cNvSpPr>
                <a:spLocks/>
              </p:cNvSpPr>
              <p:nvPr/>
            </p:nvSpPr>
            <p:spPr bwMode="auto">
              <a:xfrm>
                <a:off x="4011" y="149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16 w 17"/>
                  <a:gd name="T3" fmla="*/ 16 h 17"/>
                  <a:gd name="T4" fmla="*/ 16 w 17"/>
                  <a:gd name="T5" fmla="*/ 0 h 17"/>
                  <a:gd name="T6" fmla="*/ 0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F9FA2"/>
              </a:solidFill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5" name="Freeform 113"/>
              <p:cNvSpPr>
                <a:spLocks/>
              </p:cNvSpPr>
              <p:nvPr/>
            </p:nvSpPr>
            <p:spPr bwMode="auto">
              <a:xfrm>
                <a:off x="3993" y="1502"/>
                <a:ext cx="54" cy="17"/>
              </a:xfrm>
              <a:custGeom>
                <a:avLst/>
                <a:gdLst>
                  <a:gd name="T0" fmla="*/ 0 w 54"/>
                  <a:gd name="T1" fmla="*/ 0 h 17"/>
                  <a:gd name="T2" fmla="*/ 53 w 54"/>
                  <a:gd name="T3" fmla="*/ 0 h 17"/>
                  <a:gd name="T4" fmla="*/ 53 w 54"/>
                  <a:gd name="T5" fmla="*/ 16 h 17"/>
                  <a:gd name="T6" fmla="*/ 0 w 54"/>
                  <a:gd name="T7" fmla="*/ 16 h 17"/>
                  <a:gd name="T8" fmla="*/ 0 w 5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7"/>
                  <a:gd name="T17" fmla="*/ 54 w 5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7">
                    <a:moveTo>
                      <a:pt x="0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6" name="Freeform 114"/>
              <p:cNvSpPr>
                <a:spLocks/>
              </p:cNvSpPr>
              <p:nvPr/>
            </p:nvSpPr>
            <p:spPr bwMode="auto">
              <a:xfrm>
                <a:off x="4010" y="1496"/>
                <a:ext cx="19" cy="17"/>
              </a:xfrm>
              <a:custGeom>
                <a:avLst/>
                <a:gdLst>
                  <a:gd name="T0" fmla="*/ 18 w 19"/>
                  <a:gd name="T1" fmla="*/ 12 h 17"/>
                  <a:gd name="T2" fmla="*/ 17 w 19"/>
                  <a:gd name="T3" fmla="*/ 16 h 17"/>
                  <a:gd name="T4" fmla="*/ 17 w 19"/>
                  <a:gd name="T5" fmla="*/ 0 h 17"/>
                  <a:gd name="T6" fmla="*/ 0 w 19"/>
                  <a:gd name="T7" fmla="*/ 0 h 17"/>
                  <a:gd name="T8" fmla="*/ 0 w 19"/>
                  <a:gd name="T9" fmla="*/ 16 h 17"/>
                  <a:gd name="T10" fmla="*/ 0 w 19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8" y="12"/>
                    </a:moveTo>
                    <a:lnTo>
                      <a:pt x="17" y="1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7" name="Freeform 115"/>
              <p:cNvSpPr>
                <a:spLocks/>
              </p:cNvSpPr>
              <p:nvPr/>
            </p:nvSpPr>
            <p:spPr bwMode="auto">
              <a:xfrm>
                <a:off x="3945" y="1505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8" name="Freeform 116"/>
              <p:cNvSpPr>
                <a:spLocks/>
              </p:cNvSpPr>
              <p:nvPr/>
            </p:nvSpPr>
            <p:spPr bwMode="auto">
              <a:xfrm>
                <a:off x="3945" y="150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9" name="Freeform 117"/>
              <p:cNvSpPr>
                <a:spLocks/>
              </p:cNvSpPr>
              <p:nvPr/>
            </p:nvSpPr>
            <p:spPr bwMode="auto">
              <a:xfrm>
                <a:off x="3930" y="1497"/>
                <a:ext cx="44" cy="17"/>
              </a:xfrm>
              <a:custGeom>
                <a:avLst/>
                <a:gdLst>
                  <a:gd name="T0" fmla="*/ 14 w 44"/>
                  <a:gd name="T1" fmla="*/ 16 h 17"/>
                  <a:gd name="T2" fmla="*/ 0 w 44"/>
                  <a:gd name="T3" fmla="*/ 16 h 17"/>
                  <a:gd name="T4" fmla="*/ 0 w 44"/>
                  <a:gd name="T5" fmla="*/ 8 h 17"/>
                  <a:gd name="T6" fmla="*/ 14 w 44"/>
                  <a:gd name="T7" fmla="*/ 8 h 17"/>
                  <a:gd name="T8" fmla="*/ 14 w 44"/>
                  <a:gd name="T9" fmla="*/ 0 h 17"/>
                  <a:gd name="T10" fmla="*/ 28 w 44"/>
                  <a:gd name="T11" fmla="*/ 0 h 17"/>
                  <a:gd name="T12" fmla="*/ 28 w 44"/>
                  <a:gd name="T13" fmla="*/ 8 h 17"/>
                  <a:gd name="T14" fmla="*/ 43 w 44"/>
                  <a:gd name="T15" fmla="*/ 8 h 17"/>
                  <a:gd name="T16" fmla="*/ 43 w 44"/>
                  <a:gd name="T17" fmla="*/ 16 h 17"/>
                  <a:gd name="T18" fmla="*/ 28 w 44"/>
                  <a:gd name="T19" fmla="*/ 16 h 17"/>
                  <a:gd name="T20" fmla="*/ 14 w 44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"/>
                  <a:gd name="T35" fmla="*/ 44 w 4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">
                    <a:moveTo>
                      <a:pt x="14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8"/>
                    </a:lnTo>
                    <a:lnTo>
                      <a:pt x="43" y="8"/>
                    </a:lnTo>
                    <a:lnTo>
                      <a:pt x="43" y="16"/>
                    </a:lnTo>
                    <a:lnTo>
                      <a:pt x="28" y="16"/>
                    </a:lnTo>
                    <a:lnTo>
                      <a:pt x="14" y="16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0" name="Freeform 118"/>
              <p:cNvSpPr>
                <a:spLocks/>
              </p:cNvSpPr>
              <p:nvPr/>
            </p:nvSpPr>
            <p:spPr bwMode="auto">
              <a:xfrm>
                <a:off x="3945" y="14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1" name="Freeform 119"/>
              <p:cNvSpPr>
                <a:spLocks/>
              </p:cNvSpPr>
              <p:nvPr/>
            </p:nvSpPr>
            <p:spPr bwMode="auto">
              <a:xfrm>
                <a:off x="3897" y="1494"/>
                <a:ext cx="20" cy="17"/>
              </a:xfrm>
              <a:custGeom>
                <a:avLst/>
                <a:gdLst>
                  <a:gd name="T0" fmla="*/ 5 w 20"/>
                  <a:gd name="T1" fmla="*/ 16 h 17"/>
                  <a:gd name="T2" fmla="*/ 3 w 20"/>
                  <a:gd name="T3" fmla="*/ 15 h 17"/>
                  <a:gd name="T4" fmla="*/ 2 w 20"/>
                  <a:gd name="T5" fmla="*/ 15 h 17"/>
                  <a:gd name="T6" fmla="*/ 1 w 20"/>
                  <a:gd name="T7" fmla="*/ 14 h 17"/>
                  <a:gd name="T8" fmla="*/ 1 w 20"/>
                  <a:gd name="T9" fmla="*/ 12 h 17"/>
                  <a:gd name="T10" fmla="*/ 0 w 20"/>
                  <a:gd name="T11" fmla="*/ 12 h 17"/>
                  <a:gd name="T12" fmla="*/ 0 w 20"/>
                  <a:gd name="T13" fmla="*/ 10 h 17"/>
                  <a:gd name="T14" fmla="*/ 0 w 20"/>
                  <a:gd name="T15" fmla="*/ 8 h 17"/>
                  <a:gd name="T16" fmla="*/ 0 w 20"/>
                  <a:gd name="T17" fmla="*/ 6 h 17"/>
                  <a:gd name="T18" fmla="*/ 0 w 20"/>
                  <a:gd name="T19" fmla="*/ 4 h 17"/>
                  <a:gd name="T20" fmla="*/ 0 w 20"/>
                  <a:gd name="T21" fmla="*/ 3 h 17"/>
                  <a:gd name="T22" fmla="*/ 1 w 20"/>
                  <a:gd name="T23" fmla="*/ 2 h 17"/>
                  <a:gd name="T24" fmla="*/ 2 w 20"/>
                  <a:gd name="T25" fmla="*/ 1 h 17"/>
                  <a:gd name="T26" fmla="*/ 3 w 20"/>
                  <a:gd name="T27" fmla="*/ 0 h 17"/>
                  <a:gd name="T28" fmla="*/ 4 w 20"/>
                  <a:gd name="T29" fmla="*/ 0 h 17"/>
                  <a:gd name="T30" fmla="*/ 5 w 20"/>
                  <a:gd name="T31" fmla="*/ 0 h 17"/>
                  <a:gd name="T32" fmla="*/ 12 w 20"/>
                  <a:gd name="T33" fmla="*/ 0 h 17"/>
                  <a:gd name="T34" fmla="*/ 13 w 20"/>
                  <a:gd name="T35" fmla="*/ 0 h 17"/>
                  <a:gd name="T36" fmla="*/ 15 w 20"/>
                  <a:gd name="T37" fmla="*/ 0 h 17"/>
                  <a:gd name="T38" fmla="*/ 16 w 20"/>
                  <a:gd name="T39" fmla="*/ 1 h 17"/>
                  <a:gd name="T40" fmla="*/ 17 w 20"/>
                  <a:gd name="T41" fmla="*/ 3 h 17"/>
                  <a:gd name="T42" fmla="*/ 17 w 20"/>
                  <a:gd name="T43" fmla="*/ 3 h 17"/>
                  <a:gd name="T44" fmla="*/ 18 w 20"/>
                  <a:gd name="T45" fmla="*/ 5 h 17"/>
                  <a:gd name="T46" fmla="*/ 18 w 20"/>
                  <a:gd name="T47" fmla="*/ 7 h 17"/>
                  <a:gd name="T48" fmla="*/ 18 w 20"/>
                  <a:gd name="T49" fmla="*/ 8 h 17"/>
                  <a:gd name="T50" fmla="*/ 18 w 20"/>
                  <a:gd name="T51" fmla="*/ 10 h 17"/>
                  <a:gd name="T52" fmla="*/ 17 w 20"/>
                  <a:gd name="T53" fmla="*/ 12 h 17"/>
                  <a:gd name="T54" fmla="*/ 16 w 20"/>
                  <a:gd name="T55" fmla="*/ 13 h 17"/>
                  <a:gd name="T56" fmla="*/ 15 w 20"/>
                  <a:gd name="T57" fmla="*/ 15 h 17"/>
                  <a:gd name="T58" fmla="*/ 13 w 20"/>
                  <a:gd name="T59" fmla="*/ 15 h 17"/>
                  <a:gd name="T60" fmla="*/ 13 w 20"/>
                  <a:gd name="T61" fmla="*/ 16 h 17"/>
                  <a:gd name="T62" fmla="*/ 12 w 20"/>
                  <a:gd name="T63" fmla="*/ 16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17"/>
                  <a:gd name="T98" fmla="*/ 20 w 20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17">
                    <a:moveTo>
                      <a:pt x="5" y="16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666666"/>
              </a:solidFill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2" name="Freeform 120"/>
              <p:cNvSpPr>
                <a:spLocks/>
              </p:cNvSpPr>
              <p:nvPr/>
            </p:nvSpPr>
            <p:spPr bwMode="auto">
              <a:xfrm>
                <a:off x="3921" y="1489"/>
                <a:ext cx="17" cy="38"/>
              </a:xfrm>
              <a:custGeom>
                <a:avLst/>
                <a:gdLst>
                  <a:gd name="T0" fmla="*/ 8 w 17"/>
                  <a:gd name="T1" fmla="*/ 0 h 38"/>
                  <a:gd name="T2" fmla="*/ 0 w 17"/>
                  <a:gd name="T3" fmla="*/ 22 h 38"/>
                  <a:gd name="T4" fmla="*/ 16 w 17"/>
                  <a:gd name="T5" fmla="*/ 22 h 38"/>
                  <a:gd name="T6" fmla="*/ 16 w 17"/>
                  <a:gd name="T7" fmla="*/ 37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8"/>
                  <a:gd name="T14" fmla="*/ 17 w 1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8">
                    <a:moveTo>
                      <a:pt x="8" y="0"/>
                    </a:moveTo>
                    <a:lnTo>
                      <a:pt x="0" y="22"/>
                    </a:lnTo>
                    <a:lnTo>
                      <a:pt x="16" y="22"/>
                    </a:lnTo>
                    <a:lnTo>
                      <a:pt x="16" y="37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3" name="Freeform 121"/>
              <p:cNvSpPr>
                <a:spLocks/>
              </p:cNvSpPr>
              <p:nvPr/>
            </p:nvSpPr>
            <p:spPr bwMode="auto">
              <a:xfrm>
                <a:off x="3979" y="1489"/>
                <a:ext cx="17" cy="72"/>
              </a:xfrm>
              <a:custGeom>
                <a:avLst/>
                <a:gdLst>
                  <a:gd name="T0" fmla="*/ 0 w 17"/>
                  <a:gd name="T1" fmla="*/ 0 h 72"/>
                  <a:gd name="T2" fmla="*/ 16 w 17"/>
                  <a:gd name="T3" fmla="*/ 22 h 72"/>
                  <a:gd name="T4" fmla="*/ 0 w 17"/>
                  <a:gd name="T5" fmla="*/ 22 h 72"/>
                  <a:gd name="T6" fmla="*/ 0 w 17"/>
                  <a:gd name="T7" fmla="*/ 71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2"/>
                  <a:gd name="T14" fmla="*/ 17 w 17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2">
                    <a:moveTo>
                      <a:pt x="0" y="0"/>
                    </a:moveTo>
                    <a:lnTo>
                      <a:pt x="16" y="22"/>
                    </a:lnTo>
                    <a:lnTo>
                      <a:pt x="0" y="22"/>
                    </a:lnTo>
                    <a:lnTo>
                      <a:pt x="0" y="71"/>
                    </a:lnTo>
                  </a:path>
                </a:pathLst>
              </a:custGeom>
              <a:no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4" name="Freeform 122"/>
              <p:cNvSpPr>
                <a:spLocks/>
              </p:cNvSpPr>
              <p:nvPr/>
            </p:nvSpPr>
            <p:spPr bwMode="auto">
              <a:xfrm>
                <a:off x="3855" y="1532"/>
                <a:ext cx="250" cy="41"/>
              </a:xfrm>
              <a:custGeom>
                <a:avLst/>
                <a:gdLst>
                  <a:gd name="T0" fmla="*/ 0 w 250"/>
                  <a:gd name="T1" fmla="*/ 40 h 41"/>
                  <a:gd name="T2" fmla="*/ 249 w 250"/>
                  <a:gd name="T3" fmla="*/ 40 h 41"/>
                  <a:gd name="T4" fmla="*/ 240 w 250"/>
                  <a:gd name="T5" fmla="*/ 0 h 41"/>
                  <a:gd name="T6" fmla="*/ 10 w 250"/>
                  <a:gd name="T7" fmla="*/ 0 h 41"/>
                  <a:gd name="T8" fmla="*/ 0 w 250"/>
                  <a:gd name="T9" fmla="*/ 4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41"/>
                  <a:gd name="T17" fmla="*/ 250 w 2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41">
                    <a:moveTo>
                      <a:pt x="0" y="40"/>
                    </a:moveTo>
                    <a:lnTo>
                      <a:pt x="249" y="40"/>
                    </a:lnTo>
                    <a:lnTo>
                      <a:pt x="240" y="0"/>
                    </a:lnTo>
                    <a:lnTo>
                      <a:pt x="10" y="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EFEFD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5" name="Freeform 123"/>
              <p:cNvSpPr>
                <a:spLocks/>
              </p:cNvSpPr>
              <p:nvPr/>
            </p:nvSpPr>
            <p:spPr bwMode="auto">
              <a:xfrm>
                <a:off x="3855" y="1572"/>
                <a:ext cx="251" cy="17"/>
              </a:xfrm>
              <a:custGeom>
                <a:avLst/>
                <a:gdLst>
                  <a:gd name="T0" fmla="*/ 0 w 251"/>
                  <a:gd name="T1" fmla="*/ 16 h 17"/>
                  <a:gd name="T2" fmla="*/ 0 w 251"/>
                  <a:gd name="T3" fmla="*/ 0 h 17"/>
                  <a:gd name="T4" fmla="*/ 249 w 251"/>
                  <a:gd name="T5" fmla="*/ 0 h 17"/>
                  <a:gd name="T6" fmla="*/ 250 w 251"/>
                  <a:gd name="T7" fmla="*/ 16 h 17"/>
                  <a:gd name="T8" fmla="*/ 0 w 25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17"/>
                  <a:gd name="T17" fmla="*/ 251 w 2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17">
                    <a:moveTo>
                      <a:pt x="0" y="16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5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6" name="Freeform 124"/>
              <p:cNvSpPr>
                <a:spLocks/>
              </p:cNvSpPr>
              <p:nvPr/>
            </p:nvSpPr>
            <p:spPr bwMode="auto">
              <a:xfrm>
                <a:off x="3872" y="1538"/>
                <a:ext cx="223" cy="28"/>
              </a:xfrm>
              <a:custGeom>
                <a:avLst/>
                <a:gdLst>
                  <a:gd name="T0" fmla="*/ 0 w 223"/>
                  <a:gd name="T1" fmla="*/ 27 h 28"/>
                  <a:gd name="T2" fmla="*/ 222 w 223"/>
                  <a:gd name="T3" fmla="*/ 27 h 28"/>
                  <a:gd name="T4" fmla="*/ 214 w 223"/>
                  <a:gd name="T5" fmla="*/ 0 h 28"/>
                  <a:gd name="T6" fmla="*/ 8 w 223"/>
                  <a:gd name="T7" fmla="*/ 0 h 28"/>
                  <a:gd name="T8" fmla="*/ 0 w 223"/>
                  <a:gd name="T9" fmla="*/ 2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28"/>
                  <a:gd name="T17" fmla="*/ 223 w 2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28">
                    <a:moveTo>
                      <a:pt x="0" y="27"/>
                    </a:moveTo>
                    <a:lnTo>
                      <a:pt x="222" y="27"/>
                    </a:lnTo>
                    <a:lnTo>
                      <a:pt x="214" y="0"/>
                    </a:lnTo>
                    <a:lnTo>
                      <a:pt x="8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999999"/>
              </a:solidFill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493" name="Line 125"/>
            <p:cNvSpPr>
              <a:spLocks noChangeShapeType="1"/>
            </p:cNvSpPr>
            <p:nvPr/>
          </p:nvSpPr>
          <p:spPr bwMode="auto">
            <a:xfrm flipV="1">
              <a:off x="732" y="1306"/>
              <a:ext cx="795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4" name="Line 126"/>
            <p:cNvSpPr>
              <a:spLocks noChangeShapeType="1"/>
            </p:cNvSpPr>
            <p:nvPr/>
          </p:nvSpPr>
          <p:spPr bwMode="auto">
            <a:xfrm>
              <a:off x="4269" y="1956"/>
              <a:ext cx="66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5" name="Line 127"/>
            <p:cNvSpPr>
              <a:spLocks noChangeShapeType="1"/>
            </p:cNvSpPr>
            <p:nvPr/>
          </p:nvSpPr>
          <p:spPr bwMode="auto">
            <a:xfrm flipH="1" flipV="1">
              <a:off x="2381" y="1443"/>
              <a:ext cx="152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6" name="Line 128"/>
            <p:cNvSpPr>
              <a:spLocks noChangeShapeType="1"/>
            </p:cNvSpPr>
            <p:nvPr/>
          </p:nvSpPr>
          <p:spPr bwMode="auto">
            <a:xfrm flipV="1">
              <a:off x="826" y="1250"/>
              <a:ext cx="673" cy="111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7" name="Line 129"/>
            <p:cNvSpPr>
              <a:spLocks noChangeShapeType="1"/>
            </p:cNvSpPr>
            <p:nvPr/>
          </p:nvSpPr>
          <p:spPr bwMode="auto">
            <a:xfrm>
              <a:off x="1766" y="1203"/>
              <a:ext cx="1078" cy="166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8" name="Line 130"/>
            <p:cNvSpPr>
              <a:spLocks noChangeShapeType="1"/>
            </p:cNvSpPr>
            <p:nvPr/>
          </p:nvSpPr>
          <p:spPr bwMode="auto">
            <a:xfrm>
              <a:off x="3155" y="1417"/>
              <a:ext cx="926" cy="373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9" name="Line 131"/>
            <p:cNvSpPr>
              <a:spLocks noChangeShapeType="1"/>
            </p:cNvSpPr>
            <p:nvPr/>
          </p:nvSpPr>
          <p:spPr bwMode="auto">
            <a:xfrm>
              <a:off x="4334" y="1909"/>
              <a:ext cx="536" cy="23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0" name="Rectangle 132"/>
            <p:cNvSpPr>
              <a:spLocks noChangeArrowheads="1"/>
            </p:cNvSpPr>
            <p:nvPr/>
          </p:nvSpPr>
          <p:spPr bwMode="auto">
            <a:xfrm>
              <a:off x="815" y="1004"/>
              <a:ext cx="696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Packet</a:t>
              </a:r>
            </a:p>
          </p:txBody>
        </p:sp>
        <p:sp>
          <p:nvSpPr>
            <p:cNvPr id="20501" name="Rectangle 133"/>
            <p:cNvSpPr>
              <a:spLocks noChangeArrowheads="1"/>
            </p:cNvSpPr>
            <p:nvPr/>
          </p:nvSpPr>
          <p:spPr bwMode="auto">
            <a:xfrm>
              <a:off x="2074" y="966"/>
              <a:ext cx="695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Packet</a:t>
              </a:r>
            </a:p>
          </p:txBody>
        </p:sp>
        <p:sp>
          <p:nvSpPr>
            <p:cNvPr id="20502" name="Rectangle 134"/>
            <p:cNvSpPr>
              <a:spLocks noChangeArrowheads="1"/>
            </p:cNvSpPr>
            <p:nvPr/>
          </p:nvSpPr>
          <p:spPr bwMode="auto">
            <a:xfrm>
              <a:off x="3340" y="1219"/>
              <a:ext cx="695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Packet</a:t>
              </a:r>
            </a:p>
          </p:txBody>
        </p:sp>
        <p:sp>
          <p:nvSpPr>
            <p:cNvPr id="20503" name="Rectangle 135"/>
            <p:cNvSpPr>
              <a:spLocks noChangeArrowheads="1"/>
            </p:cNvSpPr>
            <p:nvPr/>
          </p:nvSpPr>
          <p:spPr bwMode="auto">
            <a:xfrm>
              <a:off x="4445" y="1617"/>
              <a:ext cx="696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Packet</a:t>
              </a:r>
            </a:p>
          </p:txBody>
        </p:sp>
        <p:sp>
          <p:nvSpPr>
            <p:cNvPr id="20504" name="Freeform 136"/>
            <p:cNvSpPr>
              <a:spLocks/>
            </p:cNvSpPr>
            <p:nvPr/>
          </p:nvSpPr>
          <p:spPr bwMode="auto">
            <a:xfrm rot="388125">
              <a:off x="1267" y="502"/>
              <a:ext cx="3433" cy="2397"/>
            </a:xfrm>
            <a:custGeom>
              <a:avLst/>
              <a:gdLst>
                <a:gd name="T0" fmla="*/ 4333661 w 1082"/>
                <a:gd name="T1" fmla="*/ 83140666 h 670"/>
                <a:gd name="T2" fmla="*/ 193876 w 1082"/>
                <a:gd name="T3" fmla="*/ 102066112 h 670"/>
                <a:gd name="T4" fmla="*/ 812244 w 1082"/>
                <a:gd name="T5" fmla="*/ 119912092 h 670"/>
                <a:gd name="T6" fmla="*/ 4333661 w 1082"/>
                <a:gd name="T7" fmla="*/ 132979558 h 670"/>
                <a:gd name="T8" fmla="*/ 3195082 w 1082"/>
                <a:gd name="T9" fmla="*/ 144975716 h 670"/>
                <a:gd name="T10" fmla="*/ 2670753 w 1082"/>
                <a:gd name="T11" fmla="*/ 162850947 h 670"/>
                <a:gd name="T12" fmla="*/ 5803812 w 1082"/>
                <a:gd name="T13" fmla="*/ 178574575 h 670"/>
                <a:gd name="T14" fmla="*/ 13749958 w 1082"/>
                <a:gd name="T15" fmla="*/ 187891131 h 670"/>
                <a:gd name="T16" fmla="*/ 16420907 w 1082"/>
                <a:gd name="T17" fmla="*/ 194036951 h 670"/>
                <a:gd name="T18" fmla="*/ 24700893 w 1082"/>
                <a:gd name="T19" fmla="*/ 211912182 h 670"/>
                <a:gd name="T20" fmla="*/ 35061803 w 1082"/>
                <a:gd name="T21" fmla="*/ 216044694 h 670"/>
                <a:gd name="T22" fmla="*/ 42590642 w 1082"/>
                <a:gd name="T23" fmla="*/ 208154717 h 670"/>
                <a:gd name="T24" fmla="*/ 48905608 w 1082"/>
                <a:gd name="T25" fmla="*/ 224281098 h 670"/>
                <a:gd name="T26" fmla="*/ 57182332 w 1082"/>
                <a:gd name="T27" fmla="*/ 230162346 h 670"/>
                <a:gd name="T28" fmla="*/ 67617886 w 1082"/>
                <a:gd name="T29" fmla="*/ 220552941 h 670"/>
                <a:gd name="T30" fmla="*/ 73409386 w 1082"/>
                <a:gd name="T31" fmla="*/ 198844687 h 670"/>
                <a:gd name="T32" fmla="*/ 77743010 w 1082"/>
                <a:gd name="T33" fmla="*/ 200291759 h 670"/>
                <a:gd name="T34" fmla="*/ 84880246 w 1082"/>
                <a:gd name="T35" fmla="*/ 201259946 h 670"/>
                <a:gd name="T36" fmla="*/ 90159829 w 1082"/>
                <a:gd name="T37" fmla="*/ 194816469 h 670"/>
                <a:gd name="T38" fmla="*/ 95018011 w 1082"/>
                <a:gd name="T39" fmla="*/ 180323425 h 670"/>
                <a:gd name="T40" fmla="*/ 96681943 w 1082"/>
                <a:gd name="T41" fmla="*/ 164569918 h 670"/>
                <a:gd name="T42" fmla="*/ 99877055 w 1082"/>
                <a:gd name="T43" fmla="*/ 158051568 h 670"/>
                <a:gd name="T44" fmla="*/ 107629337 w 1082"/>
                <a:gd name="T45" fmla="*/ 143557952 h 670"/>
                <a:gd name="T46" fmla="*/ 110720635 w 1082"/>
                <a:gd name="T47" fmla="*/ 129140696 h 670"/>
                <a:gd name="T48" fmla="*/ 111860111 w 1082"/>
                <a:gd name="T49" fmla="*/ 111667560 h 670"/>
                <a:gd name="T50" fmla="*/ 110917502 w 1082"/>
                <a:gd name="T51" fmla="*/ 95809586 h 670"/>
                <a:gd name="T52" fmla="*/ 108153742 w 1082"/>
                <a:gd name="T53" fmla="*/ 81723016 h 670"/>
                <a:gd name="T54" fmla="*/ 109293319 w 1082"/>
                <a:gd name="T55" fmla="*/ 66261156 h 670"/>
                <a:gd name="T56" fmla="*/ 106489861 w 1082"/>
                <a:gd name="T57" fmla="*/ 42917833 h 670"/>
                <a:gd name="T58" fmla="*/ 99157813 w 1082"/>
                <a:gd name="T59" fmla="*/ 28904282 h 670"/>
                <a:gd name="T60" fmla="*/ 96352426 w 1082"/>
                <a:gd name="T61" fmla="*/ 12400503 h 670"/>
                <a:gd name="T62" fmla="*/ 89020353 w 1082"/>
                <a:gd name="T63" fmla="*/ 666895 h 670"/>
                <a:gd name="T64" fmla="*/ 82796029 w 1082"/>
                <a:gd name="T65" fmla="*/ 1717207 h 670"/>
                <a:gd name="T66" fmla="*/ 78176748 w 1082"/>
                <a:gd name="T67" fmla="*/ 9609637 h 670"/>
                <a:gd name="T68" fmla="*/ 75370142 w 1082"/>
                <a:gd name="T69" fmla="*/ 7194258 h 670"/>
                <a:gd name="T70" fmla="*/ 70812897 w 1082"/>
                <a:gd name="T71" fmla="*/ 666895 h 670"/>
                <a:gd name="T72" fmla="*/ 65132623 w 1082"/>
                <a:gd name="T73" fmla="*/ 1342173 h 670"/>
                <a:gd name="T74" fmla="*/ 59853294 w 1082"/>
                <a:gd name="T75" fmla="*/ 10276590 h 670"/>
                <a:gd name="T76" fmla="*/ 56042805 w 1082"/>
                <a:gd name="T77" fmla="*/ 13442625 h 670"/>
                <a:gd name="T78" fmla="*/ 49818798 w 1082"/>
                <a:gd name="T79" fmla="*/ 7194258 h 670"/>
                <a:gd name="T80" fmla="*/ 43012120 w 1082"/>
                <a:gd name="T81" fmla="*/ 9985315 h 670"/>
                <a:gd name="T82" fmla="*/ 37311287 w 1082"/>
                <a:gd name="T83" fmla="*/ 23052255 h 670"/>
                <a:gd name="T84" fmla="*/ 31928751 w 1082"/>
                <a:gd name="T85" fmla="*/ 22654153 h 670"/>
                <a:gd name="T86" fmla="*/ 23887711 w 1082"/>
                <a:gd name="T87" fmla="*/ 21979058 h 670"/>
                <a:gd name="T88" fmla="*/ 17563353 w 1082"/>
                <a:gd name="T89" fmla="*/ 29196215 h 670"/>
                <a:gd name="T90" fmla="*/ 12940973 w 1082"/>
                <a:gd name="T91" fmla="*/ 42615367 h 670"/>
                <a:gd name="T92" fmla="*/ 10228479 w 1082"/>
                <a:gd name="T93" fmla="*/ 60117797 h 670"/>
                <a:gd name="T94" fmla="*/ 10034601 w 1082"/>
                <a:gd name="T95" fmla="*/ 76621573 h 6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2"/>
                <a:gd name="T145" fmla="*/ 0 h 670"/>
                <a:gd name="T146" fmla="*/ 1082 w 1082"/>
                <a:gd name="T147" fmla="*/ 670 h 6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2" h="670">
                  <a:moveTo>
                    <a:pt x="98" y="223"/>
                  </a:moveTo>
                  <a:lnTo>
                    <a:pt x="78" y="226"/>
                  </a:lnTo>
                  <a:lnTo>
                    <a:pt x="59" y="233"/>
                  </a:lnTo>
                  <a:lnTo>
                    <a:pt x="42" y="242"/>
                  </a:lnTo>
                  <a:lnTo>
                    <a:pt x="28" y="253"/>
                  </a:lnTo>
                  <a:lnTo>
                    <a:pt x="16" y="266"/>
                  </a:lnTo>
                  <a:lnTo>
                    <a:pt x="7" y="281"/>
                  </a:lnTo>
                  <a:lnTo>
                    <a:pt x="2" y="297"/>
                  </a:lnTo>
                  <a:lnTo>
                    <a:pt x="0" y="314"/>
                  </a:lnTo>
                  <a:lnTo>
                    <a:pt x="1" y="326"/>
                  </a:lnTo>
                  <a:lnTo>
                    <a:pt x="4" y="338"/>
                  </a:lnTo>
                  <a:lnTo>
                    <a:pt x="8" y="349"/>
                  </a:lnTo>
                  <a:lnTo>
                    <a:pt x="14" y="360"/>
                  </a:lnTo>
                  <a:lnTo>
                    <a:pt x="22" y="370"/>
                  </a:lnTo>
                  <a:lnTo>
                    <a:pt x="31" y="379"/>
                  </a:lnTo>
                  <a:lnTo>
                    <a:pt x="42" y="387"/>
                  </a:lnTo>
                  <a:lnTo>
                    <a:pt x="54" y="394"/>
                  </a:lnTo>
                  <a:lnTo>
                    <a:pt x="53" y="393"/>
                  </a:lnTo>
                  <a:lnTo>
                    <a:pt x="40" y="407"/>
                  </a:lnTo>
                  <a:lnTo>
                    <a:pt x="31" y="422"/>
                  </a:lnTo>
                  <a:lnTo>
                    <a:pt x="26" y="438"/>
                  </a:lnTo>
                  <a:lnTo>
                    <a:pt x="24" y="456"/>
                  </a:lnTo>
                  <a:lnTo>
                    <a:pt x="25" y="465"/>
                  </a:lnTo>
                  <a:lnTo>
                    <a:pt x="26" y="474"/>
                  </a:lnTo>
                  <a:lnTo>
                    <a:pt x="29" y="483"/>
                  </a:lnTo>
                  <a:lnTo>
                    <a:pt x="33" y="491"/>
                  </a:lnTo>
                  <a:lnTo>
                    <a:pt x="43" y="507"/>
                  </a:lnTo>
                  <a:lnTo>
                    <a:pt x="56" y="520"/>
                  </a:lnTo>
                  <a:lnTo>
                    <a:pt x="72" y="531"/>
                  </a:lnTo>
                  <a:lnTo>
                    <a:pt x="91" y="540"/>
                  </a:lnTo>
                  <a:lnTo>
                    <a:pt x="111" y="545"/>
                  </a:lnTo>
                  <a:lnTo>
                    <a:pt x="133" y="547"/>
                  </a:lnTo>
                  <a:lnTo>
                    <a:pt x="139" y="547"/>
                  </a:lnTo>
                  <a:lnTo>
                    <a:pt x="146" y="547"/>
                  </a:lnTo>
                  <a:lnTo>
                    <a:pt x="145" y="547"/>
                  </a:lnTo>
                  <a:lnTo>
                    <a:pt x="159" y="565"/>
                  </a:lnTo>
                  <a:lnTo>
                    <a:pt x="176" y="582"/>
                  </a:lnTo>
                  <a:lnTo>
                    <a:pt x="195" y="596"/>
                  </a:lnTo>
                  <a:lnTo>
                    <a:pt x="216" y="608"/>
                  </a:lnTo>
                  <a:lnTo>
                    <a:pt x="239" y="617"/>
                  </a:lnTo>
                  <a:lnTo>
                    <a:pt x="263" y="624"/>
                  </a:lnTo>
                  <a:lnTo>
                    <a:pt x="287" y="629"/>
                  </a:lnTo>
                  <a:lnTo>
                    <a:pt x="313" y="630"/>
                  </a:lnTo>
                  <a:lnTo>
                    <a:pt x="339" y="629"/>
                  </a:lnTo>
                  <a:lnTo>
                    <a:pt x="365" y="624"/>
                  </a:lnTo>
                  <a:lnTo>
                    <a:pt x="389" y="617"/>
                  </a:lnTo>
                  <a:lnTo>
                    <a:pt x="413" y="606"/>
                  </a:lnTo>
                  <a:lnTo>
                    <a:pt x="412" y="606"/>
                  </a:lnTo>
                  <a:lnTo>
                    <a:pt x="425" y="620"/>
                  </a:lnTo>
                  <a:lnTo>
                    <a:pt x="440" y="633"/>
                  </a:lnTo>
                  <a:lnTo>
                    <a:pt x="456" y="644"/>
                  </a:lnTo>
                  <a:lnTo>
                    <a:pt x="473" y="653"/>
                  </a:lnTo>
                  <a:lnTo>
                    <a:pt x="492" y="660"/>
                  </a:lnTo>
                  <a:lnTo>
                    <a:pt x="511" y="666"/>
                  </a:lnTo>
                  <a:lnTo>
                    <a:pt x="532" y="669"/>
                  </a:lnTo>
                  <a:lnTo>
                    <a:pt x="553" y="670"/>
                  </a:lnTo>
                  <a:lnTo>
                    <a:pt x="580" y="668"/>
                  </a:lnTo>
                  <a:lnTo>
                    <a:pt x="606" y="663"/>
                  </a:lnTo>
                  <a:lnTo>
                    <a:pt x="631" y="654"/>
                  </a:lnTo>
                  <a:lnTo>
                    <a:pt x="654" y="642"/>
                  </a:lnTo>
                  <a:lnTo>
                    <a:pt x="674" y="627"/>
                  </a:lnTo>
                  <a:lnTo>
                    <a:pt x="691" y="610"/>
                  </a:lnTo>
                  <a:lnTo>
                    <a:pt x="705" y="590"/>
                  </a:lnTo>
                  <a:lnTo>
                    <a:pt x="710" y="579"/>
                  </a:lnTo>
                  <a:lnTo>
                    <a:pt x="715" y="568"/>
                  </a:lnTo>
                  <a:lnTo>
                    <a:pt x="715" y="569"/>
                  </a:lnTo>
                  <a:lnTo>
                    <a:pt x="733" y="577"/>
                  </a:lnTo>
                  <a:lnTo>
                    <a:pt x="752" y="583"/>
                  </a:lnTo>
                  <a:lnTo>
                    <a:pt x="771" y="587"/>
                  </a:lnTo>
                  <a:lnTo>
                    <a:pt x="792" y="588"/>
                  </a:lnTo>
                  <a:lnTo>
                    <a:pt x="807" y="587"/>
                  </a:lnTo>
                  <a:lnTo>
                    <a:pt x="821" y="586"/>
                  </a:lnTo>
                  <a:lnTo>
                    <a:pt x="835" y="583"/>
                  </a:lnTo>
                  <a:lnTo>
                    <a:pt x="848" y="579"/>
                  </a:lnTo>
                  <a:lnTo>
                    <a:pt x="860" y="573"/>
                  </a:lnTo>
                  <a:lnTo>
                    <a:pt x="872" y="567"/>
                  </a:lnTo>
                  <a:lnTo>
                    <a:pt x="894" y="553"/>
                  </a:lnTo>
                  <a:lnTo>
                    <a:pt x="903" y="544"/>
                  </a:lnTo>
                  <a:lnTo>
                    <a:pt x="911" y="535"/>
                  </a:lnTo>
                  <a:lnTo>
                    <a:pt x="919" y="525"/>
                  </a:lnTo>
                  <a:lnTo>
                    <a:pt x="925" y="514"/>
                  </a:lnTo>
                  <a:lnTo>
                    <a:pt x="930" y="503"/>
                  </a:lnTo>
                  <a:lnTo>
                    <a:pt x="933" y="491"/>
                  </a:lnTo>
                  <a:lnTo>
                    <a:pt x="935" y="479"/>
                  </a:lnTo>
                  <a:lnTo>
                    <a:pt x="936" y="467"/>
                  </a:lnTo>
                  <a:lnTo>
                    <a:pt x="936" y="466"/>
                  </a:lnTo>
                  <a:lnTo>
                    <a:pt x="952" y="464"/>
                  </a:lnTo>
                  <a:lnTo>
                    <a:pt x="966" y="460"/>
                  </a:lnTo>
                  <a:lnTo>
                    <a:pt x="981" y="455"/>
                  </a:lnTo>
                  <a:lnTo>
                    <a:pt x="994" y="450"/>
                  </a:lnTo>
                  <a:lnTo>
                    <a:pt x="1019" y="436"/>
                  </a:lnTo>
                  <a:lnTo>
                    <a:pt x="1041" y="418"/>
                  </a:lnTo>
                  <a:lnTo>
                    <a:pt x="1050" y="409"/>
                  </a:lnTo>
                  <a:lnTo>
                    <a:pt x="1058" y="398"/>
                  </a:lnTo>
                  <a:lnTo>
                    <a:pt x="1065" y="387"/>
                  </a:lnTo>
                  <a:lnTo>
                    <a:pt x="1071" y="376"/>
                  </a:lnTo>
                  <a:lnTo>
                    <a:pt x="1076" y="364"/>
                  </a:lnTo>
                  <a:lnTo>
                    <a:pt x="1079" y="351"/>
                  </a:lnTo>
                  <a:lnTo>
                    <a:pt x="1081" y="338"/>
                  </a:lnTo>
                  <a:lnTo>
                    <a:pt x="1082" y="325"/>
                  </a:lnTo>
                  <a:lnTo>
                    <a:pt x="1081" y="313"/>
                  </a:lnTo>
                  <a:lnTo>
                    <a:pt x="1080" y="301"/>
                  </a:lnTo>
                  <a:lnTo>
                    <a:pt x="1077" y="290"/>
                  </a:lnTo>
                  <a:lnTo>
                    <a:pt x="1073" y="279"/>
                  </a:lnTo>
                  <a:lnTo>
                    <a:pt x="1068" y="268"/>
                  </a:lnTo>
                  <a:lnTo>
                    <a:pt x="1062" y="258"/>
                  </a:lnTo>
                  <a:lnTo>
                    <a:pt x="1047" y="238"/>
                  </a:lnTo>
                  <a:lnTo>
                    <a:pt x="1046" y="238"/>
                  </a:lnTo>
                  <a:lnTo>
                    <a:pt x="1051" y="227"/>
                  </a:lnTo>
                  <a:lnTo>
                    <a:pt x="1054" y="216"/>
                  </a:lnTo>
                  <a:lnTo>
                    <a:pt x="1056" y="204"/>
                  </a:lnTo>
                  <a:lnTo>
                    <a:pt x="1057" y="193"/>
                  </a:lnTo>
                  <a:lnTo>
                    <a:pt x="1055" y="174"/>
                  </a:lnTo>
                  <a:lnTo>
                    <a:pt x="1050" y="156"/>
                  </a:lnTo>
                  <a:lnTo>
                    <a:pt x="1041" y="140"/>
                  </a:lnTo>
                  <a:lnTo>
                    <a:pt x="1030" y="125"/>
                  </a:lnTo>
                  <a:lnTo>
                    <a:pt x="1016" y="111"/>
                  </a:lnTo>
                  <a:lnTo>
                    <a:pt x="999" y="100"/>
                  </a:lnTo>
                  <a:lnTo>
                    <a:pt x="980" y="91"/>
                  </a:lnTo>
                  <a:lnTo>
                    <a:pt x="959" y="84"/>
                  </a:lnTo>
                  <a:lnTo>
                    <a:pt x="953" y="66"/>
                  </a:lnTo>
                  <a:lnTo>
                    <a:pt x="944" y="50"/>
                  </a:lnTo>
                  <a:lnTo>
                    <a:pt x="932" y="36"/>
                  </a:lnTo>
                  <a:lnTo>
                    <a:pt x="917" y="24"/>
                  </a:lnTo>
                  <a:lnTo>
                    <a:pt x="900" y="14"/>
                  </a:lnTo>
                  <a:lnTo>
                    <a:pt x="881" y="6"/>
                  </a:lnTo>
                  <a:lnTo>
                    <a:pt x="861" y="2"/>
                  </a:lnTo>
                  <a:lnTo>
                    <a:pt x="839" y="0"/>
                  </a:lnTo>
                  <a:lnTo>
                    <a:pt x="826" y="1"/>
                  </a:lnTo>
                  <a:lnTo>
                    <a:pt x="813" y="2"/>
                  </a:lnTo>
                  <a:lnTo>
                    <a:pt x="801" y="5"/>
                  </a:lnTo>
                  <a:lnTo>
                    <a:pt x="789" y="9"/>
                  </a:lnTo>
                  <a:lnTo>
                    <a:pt x="777" y="15"/>
                  </a:lnTo>
                  <a:lnTo>
                    <a:pt x="766" y="21"/>
                  </a:lnTo>
                  <a:lnTo>
                    <a:pt x="756" y="28"/>
                  </a:lnTo>
                  <a:lnTo>
                    <a:pt x="747" y="36"/>
                  </a:lnTo>
                  <a:lnTo>
                    <a:pt x="739" y="28"/>
                  </a:lnTo>
                  <a:lnTo>
                    <a:pt x="729" y="21"/>
                  </a:lnTo>
                  <a:lnTo>
                    <a:pt x="719" y="15"/>
                  </a:lnTo>
                  <a:lnTo>
                    <a:pt x="708" y="9"/>
                  </a:lnTo>
                  <a:lnTo>
                    <a:pt x="697" y="5"/>
                  </a:lnTo>
                  <a:lnTo>
                    <a:pt x="685" y="2"/>
                  </a:lnTo>
                  <a:lnTo>
                    <a:pt x="673" y="1"/>
                  </a:lnTo>
                  <a:lnTo>
                    <a:pt x="660" y="0"/>
                  </a:lnTo>
                  <a:lnTo>
                    <a:pt x="645" y="1"/>
                  </a:lnTo>
                  <a:lnTo>
                    <a:pt x="630" y="4"/>
                  </a:lnTo>
                  <a:lnTo>
                    <a:pt x="616" y="8"/>
                  </a:lnTo>
                  <a:lnTo>
                    <a:pt x="602" y="14"/>
                  </a:lnTo>
                  <a:lnTo>
                    <a:pt x="590" y="21"/>
                  </a:lnTo>
                  <a:lnTo>
                    <a:pt x="579" y="30"/>
                  </a:lnTo>
                  <a:lnTo>
                    <a:pt x="570" y="40"/>
                  </a:lnTo>
                  <a:lnTo>
                    <a:pt x="562" y="51"/>
                  </a:lnTo>
                  <a:lnTo>
                    <a:pt x="562" y="53"/>
                  </a:lnTo>
                  <a:lnTo>
                    <a:pt x="542" y="39"/>
                  </a:lnTo>
                  <a:lnTo>
                    <a:pt x="519" y="29"/>
                  </a:lnTo>
                  <a:lnTo>
                    <a:pt x="507" y="25"/>
                  </a:lnTo>
                  <a:lnTo>
                    <a:pt x="495" y="22"/>
                  </a:lnTo>
                  <a:lnTo>
                    <a:pt x="482" y="21"/>
                  </a:lnTo>
                  <a:lnTo>
                    <a:pt x="469" y="20"/>
                  </a:lnTo>
                  <a:lnTo>
                    <a:pt x="451" y="21"/>
                  </a:lnTo>
                  <a:lnTo>
                    <a:pt x="433" y="24"/>
                  </a:lnTo>
                  <a:lnTo>
                    <a:pt x="416" y="29"/>
                  </a:lnTo>
                  <a:lnTo>
                    <a:pt x="400" y="36"/>
                  </a:lnTo>
                  <a:lnTo>
                    <a:pt x="385" y="45"/>
                  </a:lnTo>
                  <a:lnTo>
                    <a:pt x="372" y="55"/>
                  </a:lnTo>
                  <a:lnTo>
                    <a:pt x="361" y="67"/>
                  </a:lnTo>
                  <a:lnTo>
                    <a:pt x="351" y="80"/>
                  </a:lnTo>
                  <a:lnTo>
                    <a:pt x="350" y="81"/>
                  </a:lnTo>
                  <a:lnTo>
                    <a:pt x="330" y="72"/>
                  </a:lnTo>
                  <a:lnTo>
                    <a:pt x="309" y="66"/>
                  </a:lnTo>
                  <a:lnTo>
                    <a:pt x="287" y="62"/>
                  </a:lnTo>
                  <a:lnTo>
                    <a:pt x="265" y="61"/>
                  </a:lnTo>
                  <a:lnTo>
                    <a:pt x="248" y="62"/>
                  </a:lnTo>
                  <a:lnTo>
                    <a:pt x="231" y="64"/>
                  </a:lnTo>
                  <a:lnTo>
                    <a:pt x="215" y="67"/>
                  </a:lnTo>
                  <a:lnTo>
                    <a:pt x="199" y="72"/>
                  </a:lnTo>
                  <a:lnTo>
                    <a:pt x="184" y="78"/>
                  </a:lnTo>
                  <a:lnTo>
                    <a:pt x="170" y="85"/>
                  </a:lnTo>
                  <a:lnTo>
                    <a:pt x="157" y="94"/>
                  </a:lnTo>
                  <a:lnTo>
                    <a:pt x="145" y="103"/>
                  </a:lnTo>
                  <a:lnTo>
                    <a:pt x="134" y="113"/>
                  </a:lnTo>
                  <a:lnTo>
                    <a:pt x="125" y="124"/>
                  </a:lnTo>
                  <a:lnTo>
                    <a:pt x="116" y="136"/>
                  </a:lnTo>
                  <a:lnTo>
                    <a:pt x="109" y="148"/>
                  </a:lnTo>
                  <a:lnTo>
                    <a:pt x="104" y="161"/>
                  </a:lnTo>
                  <a:lnTo>
                    <a:pt x="99" y="175"/>
                  </a:lnTo>
                  <a:lnTo>
                    <a:pt x="97" y="189"/>
                  </a:lnTo>
                  <a:lnTo>
                    <a:pt x="96" y="204"/>
                  </a:lnTo>
                  <a:lnTo>
                    <a:pt x="96" y="214"/>
                  </a:lnTo>
                  <a:lnTo>
                    <a:pt x="97" y="223"/>
                  </a:lnTo>
                  <a:lnTo>
                    <a:pt x="98" y="223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Rectangle 137"/>
            <p:cNvSpPr>
              <a:spLocks noChangeArrowheads="1"/>
            </p:cNvSpPr>
            <p:nvPr/>
          </p:nvSpPr>
          <p:spPr bwMode="auto">
            <a:xfrm>
              <a:off x="1536" y="1191"/>
              <a:ext cx="211" cy="223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530" name="Rectangle 138"/>
            <p:cNvSpPr>
              <a:spLocks noChangeArrowheads="1"/>
            </p:cNvSpPr>
            <p:nvPr/>
          </p:nvSpPr>
          <p:spPr bwMode="auto">
            <a:xfrm>
              <a:off x="4053" y="1849"/>
              <a:ext cx="211" cy="221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531" name="Rectangle 139"/>
            <p:cNvSpPr>
              <a:spLocks noChangeArrowheads="1"/>
            </p:cNvSpPr>
            <p:nvPr/>
          </p:nvSpPr>
          <p:spPr bwMode="auto">
            <a:xfrm>
              <a:off x="2865" y="1350"/>
              <a:ext cx="211" cy="223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532" name="Rectangle 140"/>
            <p:cNvSpPr>
              <a:spLocks noChangeArrowheads="1"/>
            </p:cNvSpPr>
            <p:nvPr/>
          </p:nvSpPr>
          <p:spPr bwMode="auto">
            <a:xfrm>
              <a:off x="2749" y="2483"/>
              <a:ext cx="213" cy="223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533" name="Rectangle 141"/>
            <p:cNvSpPr>
              <a:spLocks noChangeArrowheads="1"/>
            </p:cNvSpPr>
            <p:nvPr/>
          </p:nvSpPr>
          <p:spPr bwMode="auto">
            <a:xfrm>
              <a:off x="1881" y="2237"/>
              <a:ext cx="213" cy="223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510" name="Freeform 142"/>
            <p:cNvSpPr>
              <a:spLocks/>
            </p:cNvSpPr>
            <p:nvPr/>
          </p:nvSpPr>
          <p:spPr bwMode="auto">
            <a:xfrm>
              <a:off x="746" y="1335"/>
              <a:ext cx="4181" cy="968"/>
            </a:xfrm>
            <a:custGeom>
              <a:avLst/>
              <a:gdLst>
                <a:gd name="T0" fmla="*/ 0 w 3468"/>
                <a:gd name="T1" fmla="*/ 2154 h 732"/>
                <a:gd name="T2" fmla="*/ 4236 w 3468"/>
                <a:gd name="T3" fmla="*/ 300 h 732"/>
                <a:gd name="T4" fmla="*/ 5258 w 3468"/>
                <a:gd name="T5" fmla="*/ 0 h 732"/>
                <a:gd name="T6" fmla="*/ 11398 w 3468"/>
                <a:gd name="T7" fmla="*/ 2060 h 732"/>
                <a:gd name="T8" fmla="*/ 12488 w 3468"/>
                <a:gd name="T9" fmla="*/ 2647 h 732"/>
                <a:gd name="T10" fmla="*/ 17980 w 3468"/>
                <a:gd name="T11" fmla="*/ 7661 h 732"/>
                <a:gd name="T12" fmla="*/ 18919 w 3468"/>
                <a:gd name="T13" fmla="*/ 8528 h 732"/>
                <a:gd name="T14" fmla="*/ 22494 w 3468"/>
                <a:gd name="T15" fmla="*/ 11977 h 7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8"/>
                <a:gd name="T25" fmla="*/ 0 h 732"/>
                <a:gd name="T26" fmla="*/ 3468 w 3468"/>
                <a:gd name="T27" fmla="*/ 732 h 7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8" h="732">
                  <a:moveTo>
                    <a:pt x="0" y="132"/>
                  </a:moveTo>
                  <a:lnTo>
                    <a:pt x="654" y="18"/>
                  </a:lnTo>
                  <a:lnTo>
                    <a:pt x="810" y="0"/>
                  </a:lnTo>
                  <a:lnTo>
                    <a:pt x="1758" y="126"/>
                  </a:lnTo>
                  <a:lnTo>
                    <a:pt x="1926" y="162"/>
                  </a:lnTo>
                  <a:lnTo>
                    <a:pt x="2772" y="468"/>
                  </a:lnTo>
                  <a:lnTo>
                    <a:pt x="2916" y="522"/>
                  </a:lnTo>
                  <a:lnTo>
                    <a:pt x="3468" y="732"/>
                  </a:lnTo>
                </a:path>
              </a:pathLst>
            </a:cu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Circuit Forwarding Tables</a:t>
            </a:r>
          </a:p>
        </p:txBody>
      </p:sp>
      <p:sp>
        <p:nvSpPr>
          <p:cNvPr id="21507" name="Rectangle 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/>
              <a:t>Each input port of packet switch has a forwarding table.</a:t>
            </a:r>
          </a:p>
          <a:p>
            <a:r>
              <a:rPr lang="en-US" sz="2000" smtClean="0"/>
              <a:t>Lookup entry for VCI (virtual circuit identifier) of incoming packet.</a:t>
            </a:r>
          </a:p>
          <a:p>
            <a:r>
              <a:rPr lang="en-US" sz="2000" smtClean="0"/>
              <a:t>Determine output port (next hop) and insert VCI for next link.</a:t>
            </a:r>
          </a:p>
          <a:p>
            <a:r>
              <a:rPr lang="en-US" sz="2000" smtClean="0"/>
              <a:t>Very high speeds are possible.</a:t>
            </a:r>
          </a:p>
          <a:p>
            <a:r>
              <a:rPr lang="en-US" sz="2000" smtClean="0"/>
              <a:t>Table can also include priority or other information about how the packet should be treated.</a:t>
            </a: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230188" y="1722438"/>
            <a:ext cx="4340225" cy="4344987"/>
            <a:chOff x="496" y="1093"/>
            <a:chExt cx="2734" cy="2737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496" y="1515"/>
              <a:ext cx="2734" cy="23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0" name="Rectangle 4"/>
            <p:cNvSpPr>
              <a:spLocks noChangeArrowheads="1"/>
            </p:cNvSpPr>
            <p:nvPr/>
          </p:nvSpPr>
          <p:spPr bwMode="auto">
            <a:xfrm>
              <a:off x="661" y="1093"/>
              <a:ext cx="46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>
                  <a:latin typeface="Arial" charset="0"/>
                </a:rPr>
                <a:t>Input</a:t>
              </a:r>
            </a:p>
            <a:p>
              <a:pPr algn="ctr" eaLnBrk="0" hangingPunct="0"/>
              <a:r>
                <a:rPr lang="en-US" sz="1800" b="1">
                  <a:latin typeface="Arial" charset="0"/>
                </a:rPr>
                <a:t>VCI</a:t>
              </a:r>
            </a:p>
          </p:txBody>
        </p:sp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>
              <a:off x="1508" y="1093"/>
              <a:ext cx="58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>
                  <a:latin typeface="Arial" charset="0"/>
                </a:rPr>
                <a:t>Output</a:t>
              </a:r>
            </a:p>
            <a:p>
              <a:pPr algn="ctr" eaLnBrk="0" hangingPunct="0"/>
              <a:r>
                <a:rPr lang="en-US" sz="1800" b="1">
                  <a:latin typeface="Arial" charset="0"/>
                </a:rPr>
                <a:t>port</a:t>
              </a:r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2414" y="1093"/>
              <a:ext cx="58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>
                  <a:latin typeface="Arial" charset="0"/>
                </a:rPr>
                <a:t>Output</a:t>
              </a:r>
            </a:p>
            <a:p>
              <a:pPr algn="ctr" eaLnBrk="0" hangingPunct="0"/>
              <a:r>
                <a:rPr lang="en-US" sz="1800" b="1">
                  <a:latin typeface="Arial" charset="0"/>
                </a:rPr>
                <a:t>VCI</a:t>
              </a:r>
            </a:p>
          </p:txBody>
        </p:sp>
        <p:sp>
          <p:nvSpPr>
            <p:cNvPr id="21513" name="Rectangle 7"/>
            <p:cNvSpPr>
              <a:spLocks noChangeArrowheads="1"/>
            </p:cNvSpPr>
            <p:nvPr/>
          </p:nvSpPr>
          <p:spPr bwMode="auto">
            <a:xfrm>
              <a:off x="1360" y="1527"/>
              <a:ext cx="968" cy="2303"/>
            </a:xfrm>
            <a:prstGeom prst="rect">
              <a:avLst/>
            </a:prstGeom>
            <a:solidFill>
              <a:srgbClr val="B1CCCB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496" y="2602"/>
              <a:ext cx="2734" cy="16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5" name="Rectangle 9"/>
            <p:cNvSpPr>
              <a:spLocks noChangeArrowheads="1"/>
            </p:cNvSpPr>
            <p:nvPr/>
          </p:nvSpPr>
          <p:spPr bwMode="auto">
            <a:xfrm>
              <a:off x="496" y="3507"/>
              <a:ext cx="2734" cy="16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6" name="Rectangle 10"/>
            <p:cNvSpPr>
              <a:spLocks noChangeArrowheads="1"/>
            </p:cNvSpPr>
            <p:nvPr/>
          </p:nvSpPr>
          <p:spPr bwMode="auto">
            <a:xfrm>
              <a:off x="496" y="2204"/>
              <a:ext cx="2734" cy="16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7" name="Rectangle 11"/>
            <p:cNvSpPr>
              <a:spLocks noChangeArrowheads="1"/>
            </p:cNvSpPr>
            <p:nvPr/>
          </p:nvSpPr>
          <p:spPr bwMode="auto">
            <a:xfrm>
              <a:off x="496" y="1697"/>
              <a:ext cx="2734" cy="16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1362" y="1507"/>
              <a:ext cx="0" cy="23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9" name="Rectangle 13"/>
            <p:cNvSpPr>
              <a:spLocks noChangeArrowheads="1"/>
            </p:cNvSpPr>
            <p:nvPr/>
          </p:nvSpPr>
          <p:spPr bwMode="auto">
            <a:xfrm>
              <a:off x="749" y="2167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15</a:t>
              </a:r>
            </a:p>
          </p:txBody>
        </p:sp>
        <p:sp>
          <p:nvSpPr>
            <p:cNvPr id="21520" name="Rectangle 14"/>
            <p:cNvSpPr>
              <a:spLocks noChangeArrowheads="1"/>
            </p:cNvSpPr>
            <p:nvPr/>
          </p:nvSpPr>
          <p:spPr bwMode="auto">
            <a:xfrm>
              <a:off x="1655" y="2191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15</a:t>
              </a:r>
            </a:p>
          </p:txBody>
        </p:sp>
        <p:sp>
          <p:nvSpPr>
            <p:cNvPr id="21521" name="Rectangle 15"/>
            <p:cNvSpPr>
              <a:spLocks noChangeArrowheads="1"/>
            </p:cNvSpPr>
            <p:nvPr/>
          </p:nvSpPr>
          <p:spPr bwMode="auto">
            <a:xfrm>
              <a:off x="773" y="3483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58</a:t>
              </a:r>
            </a:p>
          </p:txBody>
        </p:sp>
        <p:sp>
          <p:nvSpPr>
            <p:cNvPr id="21522" name="Rectangle 16"/>
            <p:cNvSpPr>
              <a:spLocks noChangeArrowheads="1"/>
            </p:cNvSpPr>
            <p:nvPr/>
          </p:nvSpPr>
          <p:spPr bwMode="auto">
            <a:xfrm>
              <a:off x="1691" y="1685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13</a:t>
              </a:r>
            </a:p>
          </p:txBody>
        </p:sp>
        <p:sp>
          <p:nvSpPr>
            <p:cNvPr id="21523" name="Rectangle 17"/>
            <p:cNvSpPr>
              <a:spLocks noChangeArrowheads="1"/>
            </p:cNvSpPr>
            <p:nvPr/>
          </p:nvSpPr>
          <p:spPr bwMode="auto">
            <a:xfrm>
              <a:off x="1679" y="2602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13</a:t>
              </a:r>
            </a:p>
          </p:txBody>
        </p:sp>
        <p:sp>
          <p:nvSpPr>
            <p:cNvPr id="21524" name="Rectangle 18"/>
            <p:cNvSpPr>
              <a:spLocks noChangeArrowheads="1"/>
            </p:cNvSpPr>
            <p:nvPr/>
          </p:nvSpPr>
          <p:spPr bwMode="auto">
            <a:xfrm>
              <a:off x="1691" y="3483"/>
              <a:ext cx="18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7</a:t>
              </a:r>
            </a:p>
          </p:txBody>
        </p:sp>
        <p:sp>
          <p:nvSpPr>
            <p:cNvPr id="21525" name="Rectangle 19"/>
            <p:cNvSpPr>
              <a:spLocks noChangeArrowheads="1"/>
            </p:cNvSpPr>
            <p:nvPr/>
          </p:nvSpPr>
          <p:spPr bwMode="auto">
            <a:xfrm>
              <a:off x="761" y="2602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27</a:t>
              </a:r>
            </a:p>
          </p:txBody>
        </p:sp>
        <p:sp>
          <p:nvSpPr>
            <p:cNvPr id="21526" name="Line 20"/>
            <p:cNvSpPr>
              <a:spLocks noChangeShapeType="1"/>
            </p:cNvSpPr>
            <p:nvPr/>
          </p:nvSpPr>
          <p:spPr bwMode="auto">
            <a:xfrm>
              <a:off x="2316" y="1514"/>
              <a:ext cx="0" cy="23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7" name="Rectangle 21"/>
            <p:cNvSpPr>
              <a:spLocks noChangeArrowheads="1"/>
            </p:cNvSpPr>
            <p:nvPr/>
          </p:nvSpPr>
          <p:spPr bwMode="auto">
            <a:xfrm>
              <a:off x="761" y="1672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12</a:t>
              </a:r>
            </a:p>
          </p:txBody>
        </p:sp>
        <p:sp>
          <p:nvSpPr>
            <p:cNvPr id="21528" name="Rectangle 22"/>
            <p:cNvSpPr>
              <a:spLocks noChangeArrowheads="1"/>
            </p:cNvSpPr>
            <p:nvPr/>
          </p:nvSpPr>
          <p:spPr bwMode="auto">
            <a:xfrm>
              <a:off x="2597" y="1672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44</a:t>
              </a:r>
            </a:p>
          </p:txBody>
        </p:sp>
        <p:sp>
          <p:nvSpPr>
            <p:cNvPr id="21529" name="Rectangle 23"/>
            <p:cNvSpPr>
              <a:spLocks noChangeArrowheads="1"/>
            </p:cNvSpPr>
            <p:nvPr/>
          </p:nvSpPr>
          <p:spPr bwMode="auto">
            <a:xfrm>
              <a:off x="2609" y="2191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23</a:t>
              </a:r>
            </a:p>
          </p:txBody>
        </p:sp>
        <p:sp>
          <p:nvSpPr>
            <p:cNvPr id="21530" name="Rectangle 24"/>
            <p:cNvSpPr>
              <a:spLocks noChangeArrowheads="1"/>
            </p:cNvSpPr>
            <p:nvPr/>
          </p:nvSpPr>
          <p:spPr bwMode="auto">
            <a:xfrm>
              <a:off x="2609" y="2578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16</a:t>
              </a:r>
            </a:p>
          </p:txBody>
        </p:sp>
        <p:sp>
          <p:nvSpPr>
            <p:cNvPr id="21531" name="Rectangle 25"/>
            <p:cNvSpPr>
              <a:spLocks noChangeArrowheads="1"/>
            </p:cNvSpPr>
            <p:nvPr/>
          </p:nvSpPr>
          <p:spPr bwMode="auto">
            <a:xfrm>
              <a:off x="2645" y="3495"/>
              <a:ext cx="2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34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75" y="2478088"/>
            <a:ext cx="5457825" cy="1908175"/>
          </a:xfrm>
        </p:spPr>
        <p:txBody>
          <a:bodyPr/>
          <a:lstStyle/>
          <a:p>
            <a:pPr algn="r"/>
            <a:r>
              <a:rPr lang="en-US" smtClean="0"/>
              <a:t>Structure of a Packet Switch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15325" cy="914400"/>
          </a:xfrm>
        </p:spPr>
        <p:txBody>
          <a:bodyPr/>
          <a:lstStyle/>
          <a:p>
            <a:r>
              <a:rPr lang="en-US" smtClean="0"/>
              <a:t>Packet Switch:  Where Traffic Flows Meet</a:t>
            </a:r>
          </a:p>
        </p:txBody>
      </p:sp>
      <p:sp>
        <p:nvSpPr>
          <p:cNvPr id="23555" name="Content Placeholder 613"/>
          <p:cNvSpPr>
            <a:spLocks noGrp="1"/>
          </p:cNvSpPr>
          <p:nvPr>
            <p:ph idx="1"/>
          </p:nvPr>
        </p:nvSpPr>
        <p:spPr>
          <a:xfrm>
            <a:off x="428625" y="914400"/>
            <a:ext cx="8715375" cy="5181600"/>
          </a:xfrm>
        </p:spPr>
        <p:txBody>
          <a:bodyPr/>
          <a:lstStyle/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Inputs contain multiplexed flows from access multiplexers and other packet switches.</a:t>
            </a:r>
          </a:p>
          <a:p>
            <a:r>
              <a:rPr lang="en-US" sz="1800" smtClean="0"/>
              <a:t>Flows are demultiplexed at the input and forwarded to the correct output port.</a:t>
            </a:r>
          </a:p>
          <a:p>
            <a:r>
              <a:rPr lang="en-US" sz="1800" smtClean="0"/>
              <a:t>Packets are buffered, prioritized, and multiplexed to output lines.</a:t>
            </a:r>
          </a:p>
          <a:p>
            <a:endParaRPr lang="en-GB" sz="1800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660775" y="1717675"/>
            <a:ext cx="2620963" cy="2538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 rot="5400000" flipH="1" flipV="1">
            <a:off x="3687763" y="3676650"/>
            <a:ext cx="400050" cy="238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 rot="5400000" flipH="1" flipV="1">
            <a:off x="3664744" y="2007394"/>
            <a:ext cx="400050" cy="2397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 rot="5400000">
            <a:off x="5930901" y="3708400"/>
            <a:ext cx="393700" cy="238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 rot="5400000">
            <a:off x="5918200" y="2014538"/>
            <a:ext cx="395288" cy="2397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3986213" y="1995488"/>
            <a:ext cx="1968500" cy="0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019550" y="2273300"/>
            <a:ext cx="1968500" cy="1446213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062413" y="3911600"/>
            <a:ext cx="1968500" cy="0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V="1">
            <a:off x="4084638" y="2263775"/>
            <a:ext cx="1881187" cy="1427163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 rot="5400000" flipH="1" flipV="1">
            <a:off x="3675857" y="2545556"/>
            <a:ext cx="400050" cy="2397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AutoShape 13"/>
          <p:cNvSpPr>
            <a:spLocks noChangeArrowheads="1"/>
          </p:cNvSpPr>
          <p:nvPr/>
        </p:nvSpPr>
        <p:spPr bwMode="auto">
          <a:xfrm rot="5400000">
            <a:off x="5918994" y="2577307"/>
            <a:ext cx="393700" cy="2397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4051300" y="2636838"/>
            <a:ext cx="1970088" cy="0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V="1">
            <a:off x="4041775" y="2100263"/>
            <a:ext cx="1935163" cy="403225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4062413" y="2828925"/>
            <a:ext cx="1903412" cy="938213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4029075" y="2081213"/>
            <a:ext cx="1958975" cy="450850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 flipV="1">
            <a:off x="4062413" y="2838450"/>
            <a:ext cx="1892300" cy="919163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2830513" y="18796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2809875" y="236855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2754313" y="3508375"/>
            <a:ext cx="349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Arial" charset="0"/>
              </a:rPr>
              <a:t>N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6997700" y="185102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6975475" y="23383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6921500" y="3479800"/>
            <a:ext cx="349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Arial" charset="0"/>
              </a:rPr>
              <a:t>N</a:t>
            </a: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6965950" y="2838450"/>
            <a:ext cx="2762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10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1000">
                <a:latin typeface="Wingdings" pitchFamily="2" charset="2"/>
              </a:rPr>
              <a:t></a:t>
            </a:r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2851150" y="2924175"/>
            <a:ext cx="2762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10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1000">
                <a:latin typeface="Wingdings" pitchFamily="2" charset="2"/>
              </a:rPr>
              <a:t></a:t>
            </a:r>
          </a:p>
        </p:txBody>
      </p:sp>
      <p:grpSp>
        <p:nvGrpSpPr>
          <p:cNvPr id="23580" name="Group 27"/>
          <p:cNvGrpSpPr>
            <a:grpSpLocks/>
          </p:cNvGrpSpPr>
          <p:nvPr/>
        </p:nvGrpSpPr>
        <p:grpSpPr bwMode="auto">
          <a:xfrm>
            <a:off x="642938" y="1389063"/>
            <a:ext cx="3125787" cy="1993900"/>
            <a:chOff x="405" y="875"/>
            <a:chExt cx="1969" cy="1256"/>
          </a:xfrm>
        </p:grpSpPr>
        <p:sp>
          <p:nvSpPr>
            <p:cNvPr id="23594" name="Line 28"/>
            <p:cNvSpPr>
              <a:spLocks noChangeShapeType="1"/>
            </p:cNvSpPr>
            <p:nvPr/>
          </p:nvSpPr>
          <p:spPr bwMode="auto">
            <a:xfrm rot="5400000" flipH="1">
              <a:off x="2027" y="1001"/>
              <a:ext cx="0" cy="6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5" name="Line 29"/>
            <p:cNvSpPr>
              <a:spLocks noChangeShapeType="1"/>
            </p:cNvSpPr>
            <p:nvPr/>
          </p:nvSpPr>
          <p:spPr bwMode="auto">
            <a:xfrm rot="5400000" flipH="1">
              <a:off x="2035" y="1339"/>
              <a:ext cx="0" cy="67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96" name="Group 30"/>
            <p:cNvGrpSpPr>
              <a:grpSpLocks/>
            </p:cNvGrpSpPr>
            <p:nvPr/>
          </p:nvGrpSpPr>
          <p:grpSpPr bwMode="auto">
            <a:xfrm>
              <a:off x="405" y="875"/>
              <a:ext cx="555" cy="552"/>
              <a:chOff x="802" y="3331"/>
              <a:chExt cx="881" cy="747"/>
            </a:xfrm>
          </p:grpSpPr>
          <p:sp>
            <p:nvSpPr>
              <p:cNvPr id="23776" name="AutoShape 31"/>
              <p:cNvSpPr>
                <a:spLocks noChangeArrowheads="1"/>
              </p:cNvSpPr>
              <p:nvPr/>
            </p:nvSpPr>
            <p:spPr bwMode="auto">
              <a:xfrm rot="5400000">
                <a:off x="1476" y="3634"/>
                <a:ext cx="248" cy="16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3777" name="Group 32"/>
              <p:cNvGrpSpPr>
                <a:grpSpLocks/>
              </p:cNvGrpSpPr>
              <p:nvPr/>
            </p:nvGrpSpPr>
            <p:grpSpPr bwMode="auto">
              <a:xfrm>
                <a:off x="802" y="3331"/>
                <a:ext cx="248" cy="201"/>
                <a:chOff x="3840" y="1279"/>
                <a:chExt cx="266" cy="310"/>
              </a:xfrm>
            </p:grpSpPr>
            <p:sp>
              <p:nvSpPr>
                <p:cNvPr id="23896" name="Freeform 33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7" name="Freeform 34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8" name="Freeform 35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9" name="Freeform 36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0" name="Freeform 37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1" name="Freeform 38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2" name="Freeform 39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3" name="Freeform 40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4" name="Freeform 41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5" name="Freeform 42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6" name="Freeform 43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7" name="Freeform 44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8" name="Freeform 45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09" name="Freeform 46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0" name="Freeform 47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1" name="Freeform 48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2" name="Freeform 49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3" name="Freeform 50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4" name="Freeform 51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5" name="Freeform 52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6" name="Freeform 53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7" name="Freeform 54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8" name="Freeform 55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19" name="Freeform 56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0" name="Freeform 57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1" name="Freeform 58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2" name="Freeform 59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3" name="Freeform 60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4" name="Freeform 61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5" name="Freeform 62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6" name="Freeform 63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7" name="Freeform 64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8" name="Freeform 65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29" name="Freeform 66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0" name="Freeform 67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1" name="Freeform 68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2" name="Freeform 69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3" name="Freeform 70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4" name="Freeform 71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5" name="Freeform 72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6" name="Freeform 73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7" name="Freeform 74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8" name="Freeform 75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39" name="Freeform 76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0" name="Freeform 77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1" name="Freeform 78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2" name="Freeform 79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3" name="Freeform 80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4" name="Freeform 81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5" name="Freeform 82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6" name="Freeform 83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7" name="Freeform 84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8" name="Freeform 85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49" name="Freeform 86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50" name="Freeform 87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51" name="Freeform 88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778" name="Group 89"/>
              <p:cNvGrpSpPr>
                <a:grpSpLocks/>
              </p:cNvGrpSpPr>
              <p:nvPr/>
            </p:nvGrpSpPr>
            <p:grpSpPr bwMode="auto">
              <a:xfrm>
                <a:off x="817" y="3579"/>
                <a:ext cx="248" cy="201"/>
                <a:chOff x="3840" y="1279"/>
                <a:chExt cx="266" cy="310"/>
              </a:xfrm>
            </p:grpSpPr>
            <p:sp>
              <p:nvSpPr>
                <p:cNvPr id="23840" name="Freeform 90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1" name="Freeform 91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2" name="Freeform 92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3" name="Freeform 93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4" name="Freeform 94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5" name="Freeform 95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6" name="Freeform 96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7" name="Freeform 97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8" name="Freeform 98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49" name="Freeform 99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0" name="Freeform 100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1" name="Freeform 101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2" name="Freeform 102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3" name="Freeform 103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4" name="Freeform 104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5" name="Freeform 105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6" name="Freeform 106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7" name="Freeform 107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8" name="Freeform 108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59" name="Freeform 109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0" name="Freeform 110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1" name="Freeform 111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2" name="Freeform 112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3" name="Freeform 113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4" name="Freeform 114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5" name="Freeform 115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6" name="Freeform 116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7" name="Freeform 117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8" name="Freeform 118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69" name="Freeform 119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0" name="Freeform 120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1" name="Freeform 121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2" name="Freeform 122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3" name="Freeform 123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4" name="Freeform 124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5" name="Freeform 125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6" name="Freeform 126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7" name="Freeform 127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8" name="Freeform 128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79" name="Freeform 129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0" name="Freeform 130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1" name="Freeform 131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2" name="Freeform 132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3" name="Freeform 133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4" name="Freeform 134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5" name="Freeform 135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6" name="Freeform 136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7" name="Freeform 137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8" name="Freeform 138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89" name="Freeform 139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0" name="Freeform 140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1" name="Freeform 141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2" name="Freeform 142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3" name="Freeform 143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4" name="Freeform 144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95" name="Freeform 145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779" name="Group 146"/>
              <p:cNvGrpSpPr>
                <a:grpSpLocks/>
              </p:cNvGrpSpPr>
              <p:nvPr/>
            </p:nvGrpSpPr>
            <p:grpSpPr bwMode="auto">
              <a:xfrm>
                <a:off x="810" y="3877"/>
                <a:ext cx="248" cy="201"/>
                <a:chOff x="3840" y="1279"/>
                <a:chExt cx="266" cy="310"/>
              </a:xfrm>
            </p:grpSpPr>
            <p:sp>
              <p:nvSpPr>
                <p:cNvPr id="23784" name="Freeform 147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85" name="Freeform 148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86" name="Freeform 149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87" name="Freeform 150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88" name="Freeform 151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89" name="Freeform 152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0" name="Freeform 153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1" name="Freeform 154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2" name="Freeform 155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3" name="Freeform 156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4" name="Freeform 157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5" name="Freeform 158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6" name="Freeform 159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7" name="Freeform 160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8" name="Freeform 161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99" name="Freeform 162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0" name="Freeform 163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1" name="Freeform 164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2" name="Freeform 165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3" name="Freeform 166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4" name="Freeform 167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5" name="Freeform 168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6" name="Freeform 169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7" name="Freeform 170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8" name="Freeform 171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09" name="Freeform 172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0" name="Freeform 173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1" name="Freeform 174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2" name="Freeform 175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3" name="Freeform 176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4" name="Freeform 177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5" name="Freeform 178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6" name="Freeform 179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7" name="Freeform 180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8" name="Freeform 181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19" name="Freeform 182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0" name="Freeform 183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1" name="Freeform 184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2" name="Freeform 185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3" name="Freeform 186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4" name="Freeform 187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5" name="Freeform 188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6" name="Freeform 189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7" name="Freeform 190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8" name="Freeform 191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29" name="Freeform 192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0" name="Freeform 193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1" name="Freeform 194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2" name="Freeform 195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3" name="Freeform 196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4" name="Freeform 197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5" name="Freeform 198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6" name="Freeform 199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7" name="Freeform 200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8" name="Freeform 201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39" name="Freeform 202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780" name="Line 203"/>
              <p:cNvSpPr>
                <a:spLocks noChangeShapeType="1"/>
              </p:cNvSpPr>
              <p:nvPr/>
            </p:nvSpPr>
            <p:spPr bwMode="auto">
              <a:xfrm>
                <a:off x="1060" y="3413"/>
                <a:ext cx="445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81" name="Line 204"/>
              <p:cNvSpPr>
                <a:spLocks noChangeShapeType="1"/>
              </p:cNvSpPr>
              <p:nvPr/>
            </p:nvSpPr>
            <p:spPr bwMode="auto">
              <a:xfrm>
                <a:off x="993" y="3612"/>
                <a:ext cx="532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82" name="Line 205"/>
              <p:cNvSpPr>
                <a:spLocks noChangeShapeType="1"/>
              </p:cNvSpPr>
              <p:nvPr/>
            </p:nvSpPr>
            <p:spPr bwMode="auto">
              <a:xfrm flipV="1">
                <a:off x="1040" y="3811"/>
                <a:ext cx="467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83" name="Text Box 206"/>
              <p:cNvSpPr txBox="1">
                <a:spLocks noChangeArrowheads="1"/>
              </p:cNvSpPr>
              <p:nvPr/>
            </p:nvSpPr>
            <p:spPr bwMode="auto">
              <a:xfrm rot="-5400000">
                <a:off x="1060" y="3634"/>
                <a:ext cx="36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Arial" charset="0"/>
                    <a:cs typeface="Arial" charset="0"/>
                  </a:rPr>
                  <a:t>• </a:t>
                </a:r>
                <a:r>
                  <a:rPr lang="en-US" sz="1200">
                    <a:latin typeface="Arial" charset="0"/>
                  </a:rPr>
                  <a:t>• •</a:t>
                </a:r>
              </a:p>
            </p:txBody>
          </p:sp>
        </p:grpSp>
        <p:grpSp>
          <p:nvGrpSpPr>
            <p:cNvPr id="23597" name="Group 207"/>
            <p:cNvGrpSpPr>
              <a:grpSpLocks/>
            </p:cNvGrpSpPr>
            <p:nvPr/>
          </p:nvGrpSpPr>
          <p:grpSpPr bwMode="auto">
            <a:xfrm>
              <a:off x="425" y="1579"/>
              <a:ext cx="555" cy="552"/>
              <a:chOff x="802" y="3331"/>
              <a:chExt cx="881" cy="747"/>
            </a:xfrm>
          </p:grpSpPr>
          <p:sp>
            <p:nvSpPr>
              <p:cNvPr id="23600" name="AutoShape 208"/>
              <p:cNvSpPr>
                <a:spLocks noChangeArrowheads="1"/>
              </p:cNvSpPr>
              <p:nvPr/>
            </p:nvSpPr>
            <p:spPr bwMode="auto">
              <a:xfrm rot="5400000">
                <a:off x="1476" y="3634"/>
                <a:ext cx="248" cy="16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3601" name="Group 209"/>
              <p:cNvGrpSpPr>
                <a:grpSpLocks/>
              </p:cNvGrpSpPr>
              <p:nvPr/>
            </p:nvGrpSpPr>
            <p:grpSpPr bwMode="auto">
              <a:xfrm>
                <a:off x="802" y="3331"/>
                <a:ext cx="248" cy="201"/>
                <a:chOff x="3840" y="1279"/>
                <a:chExt cx="266" cy="310"/>
              </a:xfrm>
            </p:grpSpPr>
            <p:sp>
              <p:nvSpPr>
                <p:cNvPr id="23720" name="Freeform 210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1" name="Freeform 211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2" name="Freeform 212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3" name="Freeform 213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4" name="Freeform 214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5" name="Freeform 215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6" name="Freeform 216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7" name="Freeform 217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8" name="Freeform 218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29" name="Freeform 219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0" name="Freeform 220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1" name="Freeform 221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2" name="Freeform 222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3" name="Freeform 223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4" name="Freeform 224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5" name="Freeform 225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6" name="Freeform 226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7" name="Freeform 227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8" name="Freeform 228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39" name="Freeform 229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0" name="Freeform 230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1" name="Freeform 231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2" name="Freeform 232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3" name="Freeform 233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4" name="Freeform 234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5" name="Freeform 235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6" name="Freeform 236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7" name="Freeform 237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8" name="Freeform 238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49" name="Freeform 239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0" name="Freeform 240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1" name="Freeform 241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2" name="Freeform 242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3" name="Freeform 243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4" name="Freeform 244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5" name="Freeform 245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6" name="Freeform 246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7" name="Freeform 247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8" name="Freeform 248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59" name="Freeform 249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0" name="Freeform 250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1" name="Freeform 251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2" name="Freeform 252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3" name="Freeform 253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4" name="Freeform 254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5" name="Freeform 255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6" name="Freeform 256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7" name="Freeform 257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8" name="Freeform 258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69" name="Freeform 259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70" name="Freeform 260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71" name="Freeform 261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72" name="Freeform 262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73" name="Freeform 263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74" name="Freeform 264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75" name="Freeform 265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602" name="Group 266"/>
              <p:cNvGrpSpPr>
                <a:grpSpLocks/>
              </p:cNvGrpSpPr>
              <p:nvPr/>
            </p:nvGrpSpPr>
            <p:grpSpPr bwMode="auto">
              <a:xfrm>
                <a:off x="817" y="3579"/>
                <a:ext cx="248" cy="201"/>
                <a:chOff x="3840" y="1279"/>
                <a:chExt cx="266" cy="310"/>
              </a:xfrm>
            </p:grpSpPr>
            <p:sp>
              <p:nvSpPr>
                <p:cNvPr id="23664" name="Freeform 267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5" name="Freeform 268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6" name="Freeform 269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7" name="Freeform 270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8" name="Freeform 271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9" name="Freeform 272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0" name="Freeform 273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1" name="Freeform 274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2" name="Freeform 275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3" name="Freeform 276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4" name="Freeform 277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5" name="Freeform 278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6" name="Freeform 279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7" name="Freeform 280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8" name="Freeform 281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79" name="Freeform 282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0" name="Freeform 283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1" name="Freeform 284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2" name="Freeform 285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3" name="Freeform 286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4" name="Freeform 287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5" name="Freeform 288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6" name="Freeform 289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7" name="Freeform 290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8" name="Freeform 291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89" name="Freeform 292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0" name="Freeform 293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1" name="Freeform 294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2" name="Freeform 295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3" name="Freeform 296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4" name="Freeform 297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5" name="Freeform 298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6" name="Freeform 299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7" name="Freeform 300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8" name="Freeform 301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99" name="Freeform 302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0" name="Freeform 303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1" name="Freeform 304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2" name="Freeform 305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3" name="Freeform 306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4" name="Freeform 307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5" name="Freeform 308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6" name="Freeform 309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7" name="Freeform 310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8" name="Freeform 311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09" name="Freeform 312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0" name="Freeform 313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1" name="Freeform 314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2" name="Freeform 315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3" name="Freeform 316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4" name="Freeform 317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5" name="Freeform 318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6" name="Freeform 319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7" name="Freeform 320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8" name="Freeform 321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19" name="Freeform 322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603" name="Group 323"/>
              <p:cNvGrpSpPr>
                <a:grpSpLocks/>
              </p:cNvGrpSpPr>
              <p:nvPr/>
            </p:nvGrpSpPr>
            <p:grpSpPr bwMode="auto">
              <a:xfrm>
                <a:off x="810" y="3877"/>
                <a:ext cx="248" cy="201"/>
                <a:chOff x="3840" y="1279"/>
                <a:chExt cx="266" cy="310"/>
              </a:xfrm>
            </p:grpSpPr>
            <p:sp>
              <p:nvSpPr>
                <p:cNvPr id="23608" name="Freeform 324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09" name="Freeform 325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0" name="Freeform 326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1" name="Freeform 327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2" name="Freeform 328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3" name="Freeform 329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4" name="Freeform 330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5" name="Freeform 331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6" name="Freeform 332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7" name="Freeform 333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8" name="Freeform 334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19" name="Freeform 335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0" name="Freeform 336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1" name="Freeform 337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2" name="Freeform 338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3" name="Freeform 339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4" name="Freeform 340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5" name="Freeform 341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6" name="Freeform 342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7" name="Freeform 343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8" name="Freeform 344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29" name="Freeform 345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0" name="Freeform 346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1" name="Freeform 347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2" name="Freeform 348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3" name="Freeform 349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4" name="Freeform 350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5" name="Freeform 351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6" name="Freeform 352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7" name="Freeform 353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8" name="Freeform 354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39" name="Freeform 355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0" name="Freeform 356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1" name="Freeform 357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2" name="Freeform 358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3" name="Freeform 359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4" name="Freeform 360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5" name="Freeform 361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6" name="Freeform 362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7" name="Freeform 363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8" name="Freeform 364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49" name="Freeform 365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0" name="Freeform 366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1" name="Freeform 367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2" name="Freeform 368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3" name="Freeform 369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4" name="Freeform 370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5" name="Freeform 371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6" name="Freeform 372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7" name="Freeform 373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8" name="Freeform 374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 cap="rnd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59" name="Freeform 375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0" name="Freeform 376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1" name="Freeform 377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2" name="Freeform 378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63" name="Freeform 379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 cap="rnd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604" name="Line 380"/>
              <p:cNvSpPr>
                <a:spLocks noChangeShapeType="1"/>
              </p:cNvSpPr>
              <p:nvPr/>
            </p:nvSpPr>
            <p:spPr bwMode="auto">
              <a:xfrm>
                <a:off x="1060" y="3413"/>
                <a:ext cx="445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05" name="Line 381"/>
              <p:cNvSpPr>
                <a:spLocks noChangeShapeType="1"/>
              </p:cNvSpPr>
              <p:nvPr/>
            </p:nvSpPr>
            <p:spPr bwMode="auto">
              <a:xfrm>
                <a:off x="993" y="3612"/>
                <a:ext cx="532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06" name="Line 382"/>
              <p:cNvSpPr>
                <a:spLocks noChangeShapeType="1"/>
              </p:cNvSpPr>
              <p:nvPr/>
            </p:nvSpPr>
            <p:spPr bwMode="auto">
              <a:xfrm flipV="1">
                <a:off x="1040" y="3811"/>
                <a:ext cx="467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07" name="Text Box 383"/>
              <p:cNvSpPr txBox="1">
                <a:spLocks noChangeArrowheads="1"/>
              </p:cNvSpPr>
              <p:nvPr/>
            </p:nvSpPr>
            <p:spPr bwMode="auto">
              <a:xfrm rot="-5400000">
                <a:off x="1059" y="3633"/>
                <a:ext cx="36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Arial" charset="0"/>
                    <a:cs typeface="Arial" charset="0"/>
                  </a:rPr>
                  <a:t>• </a:t>
                </a:r>
                <a:r>
                  <a:rPr lang="en-US" sz="1200">
                    <a:latin typeface="Arial" charset="0"/>
                  </a:rPr>
                  <a:t>• •</a:t>
                </a:r>
              </a:p>
            </p:txBody>
          </p:sp>
        </p:grpSp>
        <p:sp>
          <p:nvSpPr>
            <p:cNvPr id="23598" name="Line 384"/>
            <p:cNvSpPr>
              <a:spLocks noChangeShapeType="1"/>
            </p:cNvSpPr>
            <p:nvPr/>
          </p:nvSpPr>
          <p:spPr bwMode="auto">
            <a:xfrm>
              <a:off x="968" y="1157"/>
              <a:ext cx="733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99" name="Line 385"/>
            <p:cNvSpPr>
              <a:spLocks noChangeShapeType="1"/>
            </p:cNvSpPr>
            <p:nvPr/>
          </p:nvSpPr>
          <p:spPr bwMode="auto">
            <a:xfrm flipV="1">
              <a:off x="983" y="1677"/>
              <a:ext cx="705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386"/>
          <p:cNvGrpSpPr>
            <a:grpSpLocks/>
          </p:cNvGrpSpPr>
          <p:nvPr/>
        </p:nvGrpSpPr>
        <p:grpSpPr bwMode="auto">
          <a:xfrm>
            <a:off x="661988" y="3795713"/>
            <a:ext cx="3116262" cy="947737"/>
            <a:chOff x="417" y="2391"/>
            <a:chExt cx="1963" cy="597"/>
          </a:xfrm>
          <a:noFill/>
        </p:grpSpPr>
        <p:sp>
          <p:nvSpPr>
            <p:cNvPr id="18668" name="Line 387"/>
            <p:cNvSpPr>
              <a:spLocks noChangeShapeType="1"/>
            </p:cNvSpPr>
            <p:nvPr/>
          </p:nvSpPr>
          <p:spPr bwMode="auto">
            <a:xfrm rot="5400000" flipH="1">
              <a:off x="2041" y="2052"/>
              <a:ext cx="0" cy="678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669" name="Line 388"/>
            <p:cNvSpPr>
              <a:spLocks noChangeShapeType="1"/>
            </p:cNvSpPr>
            <p:nvPr/>
          </p:nvSpPr>
          <p:spPr bwMode="auto">
            <a:xfrm flipV="1">
              <a:off x="993" y="2392"/>
              <a:ext cx="700" cy="23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2" name="Group 389"/>
            <p:cNvGrpSpPr>
              <a:grpSpLocks/>
            </p:cNvGrpSpPr>
            <p:nvPr/>
          </p:nvGrpSpPr>
          <p:grpSpPr bwMode="auto">
            <a:xfrm>
              <a:off x="417" y="2416"/>
              <a:ext cx="558" cy="572"/>
              <a:chOff x="2130" y="1216"/>
              <a:chExt cx="1651" cy="1599"/>
            </a:xfrm>
            <a:grpFill/>
          </p:grpSpPr>
          <p:sp>
            <p:nvSpPr>
              <p:cNvPr id="18671" name="Rectangle 390"/>
              <p:cNvSpPr>
                <a:spLocks noChangeArrowheads="1"/>
              </p:cNvSpPr>
              <p:nvPr/>
            </p:nvSpPr>
            <p:spPr bwMode="auto">
              <a:xfrm>
                <a:off x="2130" y="1216"/>
                <a:ext cx="1651" cy="159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2" name="AutoShape 391"/>
              <p:cNvSpPr>
                <a:spLocks noChangeArrowheads="1"/>
              </p:cNvSpPr>
              <p:nvPr/>
            </p:nvSpPr>
            <p:spPr bwMode="auto">
              <a:xfrm rot="5400000" flipH="1" flipV="1">
                <a:off x="2147" y="2450"/>
                <a:ext cx="252" cy="150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3" name="AutoShape 392"/>
              <p:cNvSpPr>
                <a:spLocks noChangeArrowheads="1"/>
              </p:cNvSpPr>
              <p:nvPr/>
            </p:nvSpPr>
            <p:spPr bwMode="auto">
              <a:xfrm rot="5400000" flipH="1" flipV="1">
                <a:off x="2133" y="1398"/>
                <a:ext cx="252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4" name="AutoShape 393"/>
              <p:cNvSpPr>
                <a:spLocks noChangeArrowheads="1"/>
              </p:cNvSpPr>
              <p:nvPr/>
            </p:nvSpPr>
            <p:spPr bwMode="auto">
              <a:xfrm rot="5400000">
                <a:off x="3560" y="2470"/>
                <a:ext cx="248" cy="150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5" name="AutoShape 394"/>
              <p:cNvSpPr>
                <a:spLocks noChangeArrowheads="1"/>
              </p:cNvSpPr>
              <p:nvPr/>
            </p:nvSpPr>
            <p:spPr bwMode="auto">
              <a:xfrm rot="5400000">
                <a:off x="3552" y="1403"/>
                <a:ext cx="249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6" name="Line 395"/>
              <p:cNvSpPr>
                <a:spLocks noChangeShapeType="1"/>
              </p:cNvSpPr>
              <p:nvPr/>
            </p:nvSpPr>
            <p:spPr bwMode="auto">
              <a:xfrm>
                <a:off x="2335" y="1391"/>
                <a:ext cx="1240" cy="0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7" name="Line 396"/>
              <p:cNvSpPr>
                <a:spLocks noChangeShapeType="1"/>
              </p:cNvSpPr>
              <p:nvPr/>
            </p:nvSpPr>
            <p:spPr bwMode="auto">
              <a:xfrm>
                <a:off x="2356" y="1566"/>
                <a:ext cx="1240" cy="911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8" name="Line 397"/>
              <p:cNvSpPr>
                <a:spLocks noChangeShapeType="1"/>
              </p:cNvSpPr>
              <p:nvPr/>
            </p:nvSpPr>
            <p:spPr bwMode="auto">
              <a:xfrm>
                <a:off x="2383" y="2598"/>
                <a:ext cx="1240" cy="0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79" name="Line 398"/>
              <p:cNvSpPr>
                <a:spLocks noChangeShapeType="1"/>
              </p:cNvSpPr>
              <p:nvPr/>
            </p:nvSpPr>
            <p:spPr bwMode="auto">
              <a:xfrm flipV="1">
                <a:off x="2397" y="1560"/>
                <a:ext cx="1185" cy="899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0" name="AutoShape 399"/>
              <p:cNvSpPr>
                <a:spLocks noChangeArrowheads="1"/>
              </p:cNvSpPr>
              <p:nvPr/>
            </p:nvSpPr>
            <p:spPr bwMode="auto">
              <a:xfrm rot="5400000" flipH="1" flipV="1">
                <a:off x="2140" y="1737"/>
                <a:ext cx="252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1" name="AutoShape 400"/>
              <p:cNvSpPr>
                <a:spLocks noChangeArrowheads="1"/>
              </p:cNvSpPr>
              <p:nvPr/>
            </p:nvSpPr>
            <p:spPr bwMode="auto">
              <a:xfrm rot="5400000">
                <a:off x="3553" y="1757"/>
                <a:ext cx="248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2" name="Line 401"/>
              <p:cNvSpPr>
                <a:spLocks noChangeShapeType="1"/>
              </p:cNvSpPr>
              <p:nvPr/>
            </p:nvSpPr>
            <p:spPr bwMode="auto">
              <a:xfrm>
                <a:off x="2376" y="1795"/>
                <a:ext cx="1241" cy="0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3" name="Line 402"/>
              <p:cNvSpPr>
                <a:spLocks noChangeShapeType="1"/>
              </p:cNvSpPr>
              <p:nvPr/>
            </p:nvSpPr>
            <p:spPr bwMode="auto">
              <a:xfrm flipV="1">
                <a:off x="2370" y="1457"/>
                <a:ext cx="1219" cy="254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4" name="Line 403"/>
              <p:cNvSpPr>
                <a:spLocks noChangeShapeType="1"/>
              </p:cNvSpPr>
              <p:nvPr/>
            </p:nvSpPr>
            <p:spPr bwMode="auto">
              <a:xfrm>
                <a:off x="2383" y="1916"/>
                <a:ext cx="1199" cy="591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5" name="Line 404"/>
              <p:cNvSpPr>
                <a:spLocks noChangeShapeType="1"/>
              </p:cNvSpPr>
              <p:nvPr/>
            </p:nvSpPr>
            <p:spPr bwMode="auto">
              <a:xfrm>
                <a:off x="2362" y="1445"/>
                <a:ext cx="1234" cy="284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86" name="Line 405"/>
              <p:cNvSpPr>
                <a:spLocks noChangeShapeType="1"/>
              </p:cNvSpPr>
              <p:nvPr/>
            </p:nvSpPr>
            <p:spPr bwMode="auto">
              <a:xfrm flipV="1">
                <a:off x="2383" y="1922"/>
                <a:ext cx="1192" cy="579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35958" name="Rectangle 406"/>
          <p:cNvSpPr>
            <a:spLocks noChangeArrowheads="1"/>
          </p:cNvSpPr>
          <p:nvPr/>
        </p:nvSpPr>
        <p:spPr bwMode="auto">
          <a:xfrm>
            <a:off x="461963" y="4959350"/>
            <a:ext cx="83708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1900">
              <a:latin typeface="Comic Sans MS" pitchFamily="66" charset="0"/>
            </a:endParaRPr>
          </a:p>
        </p:txBody>
      </p:sp>
      <p:grpSp>
        <p:nvGrpSpPr>
          <p:cNvPr id="13" name="Group 407"/>
          <p:cNvGrpSpPr>
            <a:grpSpLocks/>
          </p:cNvGrpSpPr>
          <p:nvPr/>
        </p:nvGrpSpPr>
        <p:grpSpPr bwMode="auto">
          <a:xfrm>
            <a:off x="3995738" y="1997075"/>
            <a:ext cx="2044700" cy="1916113"/>
            <a:chOff x="2517" y="1258"/>
            <a:chExt cx="1288" cy="1207"/>
          </a:xfrm>
        </p:grpSpPr>
        <p:sp>
          <p:nvSpPr>
            <p:cNvPr id="23585" name="Line 408"/>
            <p:cNvSpPr>
              <a:spLocks noChangeShapeType="1"/>
            </p:cNvSpPr>
            <p:nvPr/>
          </p:nvSpPr>
          <p:spPr bwMode="auto">
            <a:xfrm>
              <a:off x="2517" y="1258"/>
              <a:ext cx="124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6" name="Line 409"/>
            <p:cNvSpPr>
              <a:spLocks noChangeShapeType="1"/>
            </p:cNvSpPr>
            <p:nvPr/>
          </p:nvSpPr>
          <p:spPr bwMode="auto">
            <a:xfrm>
              <a:off x="2538" y="1433"/>
              <a:ext cx="1240" cy="91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7" name="Line 410"/>
            <p:cNvSpPr>
              <a:spLocks noChangeShapeType="1"/>
            </p:cNvSpPr>
            <p:nvPr/>
          </p:nvSpPr>
          <p:spPr bwMode="auto">
            <a:xfrm>
              <a:off x="2565" y="2465"/>
              <a:ext cx="124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8" name="Line 411"/>
            <p:cNvSpPr>
              <a:spLocks noChangeShapeType="1"/>
            </p:cNvSpPr>
            <p:nvPr/>
          </p:nvSpPr>
          <p:spPr bwMode="auto">
            <a:xfrm flipV="1">
              <a:off x="2579" y="1427"/>
              <a:ext cx="1185" cy="89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9" name="Line 412"/>
            <p:cNvSpPr>
              <a:spLocks noChangeShapeType="1"/>
            </p:cNvSpPr>
            <p:nvPr/>
          </p:nvSpPr>
          <p:spPr bwMode="auto">
            <a:xfrm>
              <a:off x="2558" y="1662"/>
              <a:ext cx="124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0" name="Line 413"/>
            <p:cNvSpPr>
              <a:spLocks noChangeShapeType="1"/>
            </p:cNvSpPr>
            <p:nvPr/>
          </p:nvSpPr>
          <p:spPr bwMode="auto">
            <a:xfrm flipV="1">
              <a:off x="2552" y="1324"/>
              <a:ext cx="1219" cy="25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1" name="Line 414"/>
            <p:cNvSpPr>
              <a:spLocks noChangeShapeType="1"/>
            </p:cNvSpPr>
            <p:nvPr/>
          </p:nvSpPr>
          <p:spPr bwMode="auto">
            <a:xfrm>
              <a:off x="2565" y="1783"/>
              <a:ext cx="1199" cy="59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2" name="Line 415"/>
            <p:cNvSpPr>
              <a:spLocks noChangeShapeType="1"/>
            </p:cNvSpPr>
            <p:nvPr/>
          </p:nvSpPr>
          <p:spPr bwMode="auto">
            <a:xfrm>
              <a:off x="2544" y="1312"/>
              <a:ext cx="1234" cy="28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93" name="Line 416"/>
            <p:cNvSpPr>
              <a:spLocks noChangeShapeType="1"/>
            </p:cNvSpPr>
            <p:nvPr/>
          </p:nvSpPr>
          <p:spPr bwMode="auto">
            <a:xfrm flipV="1">
              <a:off x="2565" y="1789"/>
              <a:ext cx="1192" cy="57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417"/>
          <p:cNvGrpSpPr>
            <a:grpSpLocks/>
          </p:cNvGrpSpPr>
          <p:nvPr/>
        </p:nvGrpSpPr>
        <p:grpSpPr bwMode="auto">
          <a:xfrm>
            <a:off x="6226175" y="1628775"/>
            <a:ext cx="2095500" cy="2776538"/>
            <a:chOff x="3922" y="1026"/>
            <a:chExt cx="1320" cy="1749"/>
          </a:xfrm>
          <a:noFill/>
        </p:grpSpPr>
        <p:sp>
          <p:nvSpPr>
            <p:cNvPr id="18465" name="Line 418"/>
            <p:cNvSpPr>
              <a:spLocks noChangeShapeType="1"/>
            </p:cNvSpPr>
            <p:nvPr/>
          </p:nvSpPr>
          <p:spPr bwMode="auto">
            <a:xfrm rot="5400000" flipV="1">
              <a:off x="4267" y="2072"/>
              <a:ext cx="0" cy="678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466" name="Line 419"/>
            <p:cNvSpPr>
              <a:spLocks noChangeShapeType="1"/>
            </p:cNvSpPr>
            <p:nvPr/>
          </p:nvSpPr>
          <p:spPr bwMode="auto">
            <a:xfrm rot="5400000" flipV="1">
              <a:off x="4261" y="1006"/>
              <a:ext cx="0" cy="678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467" name="Line 420"/>
            <p:cNvSpPr>
              <a:spLocks noChangeShapeType="1"/>
            </p:cNvSpPr>
            <p:nvPr/>
          </p:nvSpPr>
          <p:spPr bwMode="auto">
            <a:xfrm rot="5400000" flipV="1">
              <a:off x="4261" y="1360"/>
              <a:ext cx="0" cy="678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5" name="Group 421"/>
            <p:cNvGrpSpPr>
              <a:grpSpLocks/>
            </p:cNvGrpSpPr>
            <p:nvPr/>
          </p:nvGrpSpPr>
          <p:grpSpPr bwMode="auto">
            <a:xfrm>
              <a:off x="4646" y="1026"/>
              <a:ext cx="596" cy="552"/>
              <a:chOff x="2000" y="2933"/>
              <a:chExt cx="596" cy="552"/>
            </a:xfrm>
            <a:grpFill/>
          </p:grpSpPr>
          <p:sp>
            <p:nvSpPr>
              <p:cNvPr id="18486" name="AutoShape 422"/>
              <p:cNvSpPr>
                <a:spLocks noChangeArrowheads="1"/>
              </p:cNvSpPr>
              <p:nvPr/>
            </p:nvSpPr>
            <p:spPr bwMode="auto">
              <a:xfrm rot="16200000" flipH="1">
                <a:off x="1961" y="3193"/>
                <a:ext cx="183" cy="105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7" name="Freeform 423"/>
              <p:cNvSpPr>
                <a:spLocks/>
              </p:cNvSpPr>
              <p:nvPr/>
            </p:nvSpPr>
            <p:spPr bwMode="auto">
              <a:xfrm>
                <a:off x="2435" y="3062"/>
                <a:ext cx="121" cy="10"/>
              </a:xfrm>
              <a:custGeom>
                <a:avLst/>
                <a:gdLst>
                  <a:gd name="T0" fmla="*/ 0 w 206"/>
                  <a:gd name="T1" fmla="*/ 5 h 20"/>
                  <a:gd name="T2" fmla="*/ 0 w 206"/>
                  <a:gd name="T3" fmla="*/ 0 h 20"/>
                  <a:gd name="T4" fmla="*/ 70 w 206"/>
                  <a:gd name="T5" fmla="*/ 0 h 20"/>
                  <a:gd name="T6" fmla="*/ 70 w 206"/>
                  <a:gd name="T7" fmla="*/ 5 h 20"/>
                  <a:gd name="T8" fmla="*/ 0 w 206"/>
                  <a:gd name="T9" fmla="*/ 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"/>
                  <a:gd name="T17" fmla="*/ 206 w 20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">
                    <a:moveTo>
                      <a:pt x="0" y="19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19"/>
                    </a:lnTo>
                    <a:lnTo>
                      <a:pt x="0" y="1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8" name="Freeform 424"/>
              <p:cNvSpPr>
                <a:spLocks/>
              </p:cNvSpPr>
              <p:nvPr/>
            </p:nvSpPr>
            <p:spPr bwMode="auto">
              <a:xfrm>
                <a:off x="2430" y="3017"/>
                <a:ext cx="129" cy="16"/>
              </a:xfrm>
              <a:custGeom>
                <a:avLst/>
                <a:gdLst>
                  <a:gd name="T0" fmla="*/ 65 w 220"/>
                  <a:gd name="T1" fmla="*/ 0 h 34"/>
                  <a:gd name="T2" fmla="*/ 75 w 220"/>
                  <a:gd name="T3" fmla="*/ 8 h 34"/>
                  <a:gd name="T4" fmla="*/ 0 w 220"/>
                  <a:gd name="T5" fmla="*/ 8 h 34"/>
                  <a:gd name="T6" fmla="*/ 10 w 220"/>
                  <a:gd name="T7" fmla="*/ 0 h 34"/>
                  <a:gd name="T8" fmla="*/ 65 w 2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4"/>
                  <a:gd name="T17" fmla="*/ 220 w 22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4">
                    <a:moveTo>
                      <a:pt x="189" y="0"/>
                    </a:moveTo>
                    <a:lnTo>
                      <a:pt x="219" y="33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18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9" name="Freeform 425"/>
              <p:cNvSpPr>
                <a:spLocks/>
              </p:cNvSpPr>
              <p:nvPr/>
            </p:nvSpPr>
            <p:spPr bwMode="auto">
              <a:xfrm>
                <a:off x="2463" y="3015"/>
                <a:ext cx="61" cy="11"/>
              </a:xfrm>
              <a:custGeom>
                <a:avLst/>
                <a:gdLst>
                  <a:gd name="T0" fmla="*/ 35 w 104"/>
                  <a:gd name="T1" fmla="*/ 2 h 24"/>
                  <a:gd name="T2" fmla="*/ 35 w 104"/>
                  <a:gd name="T3" fmla="*/ 2 h 24"/>
                  <a:gd name="T4" fmla="*/ 33 w 104"/>
                  <a:gd name="T5" fmla="*/ 1 h 24"/>
                  <a:gd name="T6" fmla="*/ 32 w 104"/>
                  <a:gd name="T7" fmla="*/ 1 h 24"/>
                  <a:gd name="T8" fmla="*/ 30 w 104"/>
                  <a:gd name="T9" fmla="*/ 0 h 24"/>
                  <a:gd name="T10" fmla="*/ 28 w 104"/>
                  <a:gd name="T11" fmla="*/ 0 h 24"/>
                  <a:gd name="T12" fmla="*/ 25 w 104"/>
                  <a:gd name="T13" fmla="*/ 0 h 24"/>
                  <a:gd name="T14" fmla="*/ 22 w 104"/>
                  <a:gd name="T15" fmla="*/ 0 h 24"/>
                  <a:gd name="T16" fmla="*/ 19 w 104"/>
                  <a:gd name="T17" fmla="*/ 0 h 24"/>
                  <a:gd name="T18" fmla="*/ 16 w 104"/>
                  <a:gd name="T19" fmla="*/ 0 h 24"/>
                  <a:gd name="T20" fmla="*/ 13 w 104"/>
                  <a:gd name="T21" fmla="*/ 0 h 24"/>
                  <a:gd name="T22" fmla="*/ 10 w 104"/>
                  <a:gd name="T23" fmla="*/ 0 h 24"/>
                  <a:gd name="T24" fmla="*/ 7 w 104"/>
                  <a:gd name="T25" fmla="*/ 0 h 24"/>
                  <a:gd name="T26" fmla="*/ 5 w 104"/>
                  <a:gd name="T27" fmla="*/ 0 h 24"/>
                  <a:gd name="T28" fmla="*/ 3 w 104"/>
                  <a:gd name="T29" fmla="*/ 1 h 24"/>
                  <a:gd name="T30" fmla="*/ 1 w 104"/>
                  <a:gd name="T31" fmla="*/ 1 h 24"/>
                  <a:gd name="T32" fmla="*/ 1 w 104"/>
                  <a:gd name="T33" fmla="*/ 2 h 24"/>
                  <a:gd name="T34" fmla="*/ 0 w 104"/>
                  <a:gd name="T35" fmla="*/ 2 h 24"/>
                  <a:gd name="T36" fmla="*/ 0 w 104"/>
                  <a:gd name="T37" fmla="*/ 3 h 24"/>
                  <a:gd name="T38" fmla="*/ 1 w 104"/>
                  <a:gd name="T39" fmla="*/ 3 h 24"/>
                  <a:gd name="T40" fmla="*/ 1 w 104"/>
                  <a:gd name="T41" fmla="*/ 3 h 24"/>
                  <a:gd name="T42" fmla="*/ 3 w 104"/>
                  <a:gd name="T43" fmla="*/ 4 h 24"/>
                  <a:gd name="T44" fmla="*/ 5 w 104"/>
                  <a:gd name="T45" fmla="*/ 4 h 24"/>
                  <a:gd name="T46" fmla="*/ 7 w 104"/>
                  <a:gd name="T47" fmla="*/ 4 h 24"/>
                  <a:gd name="T48" fmla="*/ 10 w 104"/>
                  <a:gd name="T49" fmla="*/ 5 h 24"/>
                  <a:gd name="T50" fmla="*/ 13 w 104"/>
                  <a:gd name="T51" fmla="*/ 5 h 24"/>
                  <a:gd name="T52" fmla="*/ 16 w 104"/>
                  <a:gd name="T53" fmla="*/ 5 h 24"/>
                  <a:gd name="T54" fmla="*/ 19 w 104"/>
                  <a:gd name="T55" fmla="*/ 5 h 24"/>
                  <a:gd name="T56" fmla="*/ 22 w 104"/>
                  <a:gd name="T57" fmla="*/ 5 h 24"/>
                  <a:gd name="T58" fmla="*/ 25 w 104"/>
                  <a:gd name="T59" fmla="*/ 5 h 24"/>
                  <a:gd name="T60" fmla="*/ 28 w 104"/>
                  <a:gd name="T61" fmla="*/ 4 h 24"/>
                  <a:gd name="T62" fmla="*/ 30 w 104"/>
                  <a:gd name="T63" fmla="*/ 4 h 24"/>
                  <a:gd name="T64" fmla="*/ 32 w 104"/>
                  <a:gd name="T65" fmla="*/ 4 h 24"/>
                  <a:gd name="T66" fmla="*/ 33 w 104"/>
                  <a:gd name="T67" fmla="*/ 3 h 24"/>
                  <a:gd name="T68" fmla="*/ 35 w 104"/>
                  <a:gd name="T69" fmla="*/ 3 h 24"/>
                  <a:gd name="T70" fmla="*/ 35 w 104"/>
                  <a:gd name="T71" fmla="*/ 3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24"/>
                  <a:gd name="T110" fmla="*/ 104 w 104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24">
                    <a:moveTo>
                      <a:pt x="103" y="11"/>
                    </a:moveTo>
                    <a:lnTo>
                      <a:pt x="102" y="10"/>
                    </a:lnTo>
                    <a:lnTo>
                      <a:pt x="102" y="9"/>
                    </a:lnTo>
                    <a:lnTo>
                      <a:pt x="101" y="8"/>
                    </a:lnTo>
                    <a:lnTo>
                      <a:pt x="99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6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60" y="22"/>
                    </a:lnTo>
                    <a:lnTo>
                      <a:pt x="64" y="22"/>
                    </a:lnTo>
                    <a:lnTo>
                      <a:pt x="69" y="22"/>
                    </a:lnTo>
                    <a:lnTo>
                      <a:pt x="72" y="21"/>
                    </a:lnTo>
                    <a:lnTo>
                      <a:pt x="76" y="21"/>
                    </a:lnTo>
                    <a:lnTo>
                      <a:pt x="80" y="20"/>
                    </a:lnTo>
                    <a:lnTo>
                      <a:pt x="84" y="20"/>
                    </a:lnTo>
                    <a:lnTo>
                      <a:pt x="87" y="19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9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3" y="1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0" name="Freeform 426"/>
              <p:cNvSpPr>
                <a:spLocks/>
              </p:cNvSpPr>
              <p:nvPr/>
            </p:nvSpPr>
            <p:spPr bwMode="auto">
              <a:xfrm>
                <a:off x="2463" y="3020"/>
                <a:ext cx="61" cy="9"/>
              </a:xfrm>
              <a:custGeom>
                <a:avLst/>
                <a:gdLst>
                  <a:gd name="T0" fmla="*/ 35 w 104"/>
                  <a:gd name="T1" fmla="*/ 2 h 17"/>
                  <a:gd name="T2" fmla="*/ 35 w 104"/>
                  <a:gd name="T3" fmla="*/ 2 h 17"/>
                  <a:gd name="T4" fmla="*/ 33 w 104"/>
                  <a:gd name="T5" fmla="*/ 3 h 17"/>
                  <a:gd name="T6" fmla="*/ 32 w 104"/>
                  <a:gd name="T7" fmla="*/ 3 h 17"/>
                  <a:gd name="T8" fmla="*/ 30 w 104"/>
                  <a:gd name="T9" fmla="*/ 3 h 17"/>
                  <a:gd name="T10" fmla="*/ 28 w 104"/>
                  <a:gd name="T11" fmla="*/ 4 h 17"/>
                  <a:gd name="T12" fmla="*/ 25 w 104"/>
                  <a:gd name="T13" fmla="*/ 4 h 17"/>
                  <a:gd name="T14" fmla="*/ 22 w 104"/>
                  <a:gd name="T15" fmla="*/ 4 h 17"/>
                  <a:gd name="T16" fmla="*/ 19 w 104"/>
                  <a:gd name="T17" fmla="*/ 4 h 17"/>
                  <a:gd name="T18" fmla="*/ 16 w 104"/>
                  <a:gd name="T19" fmla="*/ 4 h 17"/>
                  <a:gd name="T20" fmla="*/ 13 w 104"/>
                  <a:gd name="T21" fmla="*/ 4 h 17"/>
                  <a:gd name="T22" fmla="*/ 10 w 104"/>
                  <a:gd name="T23" fmla="*/ 4 h 17"/>
                  <a:gd name="T24" fmla="*/ 7 w 104"/>
                  <a:gd name="T25" fmla="*/ 4 h 17"/>
                  <a:gd name="T26" fmla="*/ 5 w 104"/>
                  <a:gd name="T27" fmla="*/ 3 h 17"/>
                  <a:gd name="T28" fmla="*/ 3 w 104"/>
                  <a:gd name="T29" fmla="*/ 3 h 17"/>
                  <a:gd name="T30" fmla="*/ 1 w 104"/>
                  <a:gd name="T31" fmla="*/ 3 h 17"/>
                  <a:gd name="T32" fmla="*/ 1 w 104"/>
                  <a:gd name="T33" fmla="*/ 2 h 17"/>
                  <a:gd name="T34" fmla="*/ 0 w 104"/>
                  <a:gd name="T35" fmla="*/ 2 h 17"/>
                  <a:gd name="T36" fmla="*/ 0 w 104"/>
                  <a:gd name="T37" fmla="*/ 0 h 17"/>
                  <a:gd name="T38" fmla="*/ 0 w 104"/>
                  <a:gd name="T39" fmla="*/ 1 h 17"/>
                  <a:gd name="T40" fmla="*/ 1 w 104"/>
                  <a:gd name="T41" fmla="*/ 1 h 17"/>
                  <a:gd name="T42" fmla="*/ 2 w 104"/>
                  <a:gd name="T43" fmla="*/ 2 h 17"/>
                  <a:gd name="T44" fmla="*/ 4 w 104"/>
                  <a:gd name="T45" fmla="*/ 2 h 17"/>
                  <a:gd name="T46" fmla="*/ 6 w 104"/>
                  <a:gd name="T47" fmla="*/ 2 h 17"/>
                  <a:gd name="T48" fmla="*/ 9 w 104"/>
                  <a:gd name="T49" fmla="*/ 3 h 17"/>
                  <a:gd name="T50" fmla="*/ 11 w 104"/>
                  <a:gd name="T51" fmla="*/ 3 h 17"/>
                  <a:gd name="T52" fmla="*/ 15 w 104"/>
                  <a:gd name="T53" fmla="*/ 3 h 17"/>
                  <a:gd name="T54" fmla="*/ 18 w 104"/>
                  <a:gd name="T55" fmla="*/ 3 h 17"/>
                  <a:gd name="T56" fmla="*/ 21 w 104"/>
                  <a:gd name="T57" fmla="*/ 3 h 17"/>
                  <a:gd name="T58" fmla="*/ 23 w 104"/>
                  <a:gd name="T59" fmla="*/ 3 h 17"/>
                  <a:gd name="T60" fmla="*/ 26 w 104"/>
                  <a:gd name="T61" fmla="*/ 3 h 17"/>
                  <a:gd name="T62" fmla="*/ 29 w 104"/>
                  <a:gd name="T63" fmla="*/ 2 h 17"/>
                  <a:gd name="T64" fmla="*/ 31 w 104"/>
                  <a:gd name="T65" fmla="*/ 2 h 17"/>
                  <a:gd name="T66" fmla="*/ 33 w 104"/>
                  <a:gd name="T67" fmla="*/ 2 h 17"/>
                  <a:gd name="T68" fmla="*/ 34 w 104"/>
                  <a:gd name="T69" fmla="*/ 1 h 17"/>
                  <a:gd name="T70" fmla="*/ 35 w 104"/>
                  <a:gd name="T71" fmla="*/ 1 h 17"/>
                  <a:gd name="T72" fmla="*/ 35 w 104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7"/>
                  <a:gd name="T113" fmla="*/ 104 w 104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7">
                    <a:moveTo>
                      <a:pt x="103" y="5"/>
                    </a:moveTo>
                    <a:lnTo>
                      <a:pt x="102" y="6"/>
                    </a:lnTo>
                    <a:lnTo>
                      <a:pt x="102" y="7"/>
                    </a:lnTo>
                    <a:lnTo>
                      <a:pt x="101" y="8"/>
                    </a:lnTo>
                    <a:lnTo>
                      <a:pt x="99" y="8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9" y="10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4" y="10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6" y="9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7" y="7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5" y="5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3" y="5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1" name="Freeform 427"/>
              <p:cNvSpPr>
                <a:spLocks/>
              </p:cNvSpPr>
              <p:nvPr/>
            </p:nvSpPr>
            <p:spPr bwMode="auto">
              <a:xfrm>
                <a:off x="2430" y="3032"/>
                <a:ext cx="129" cy="38"/>
              </a:xfrm>
              <a:custGeom>
                <a:avLst/>
                <a:gdLst>
                  <a:gd name="T0" fmla="*/ 0 w 220"/>
                  <a:gd name="T1" fmla="*/ 19 h 77"/>
                  <a:gd name="T2" fmla="*/ 75 w 220"/>
                  <a:gd name="T3" fmla="*/ 19 h 77"/>
                  <a:gd name="T4" fmla="*/ 75 w 220"/>
                  <a:gd name="T5" fmla="*/ 0 h 77"/>
                  <a:gd name="T6" fmla="*/ 0 w 220"/>
                  <a:gd name="T7" fmla="*/ 0 h 77"/>
                  <a:gd name="T8" fmla="*/ 0 w 220"/>
                  <a:gd name="T9" fmla="*/ 19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77"/>
                  <a:gd name="T17" fmla="*/ 220 w 22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77">
                    <a:moveTo>
                      <a:pt x="0" y="76"/>
                    </a:moveTo>
                    <a:lnTo>
                      <a:pt x="219" y="76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2" name="Freeform 428"/>
              <p:cNvSpPr>
                <a:spLocks/>
              </p:cNvSpPr>
              <p:nvPr/>
            </p:nvSpPr>
            <p:spPr bwMode="auto">
              <a:xfrm>
                <a:off x="2451" y="3015"/>
                <a:ext cx="40" cy="8"/>
              </a:xfrm>
              <a:custGeom>
                <a:avLst/>
                <a:gdLst>
                  <a:gd name="T0" fmla="*/ 0 w 69"/>
                  <a:gd name="T1" fmla="*/ 4 h 17"/>
                  <a:gd name="T2" fmla="*/ 0 w 69"/>
                  <a:gd name="T3" fmla="*/ 0 h 17"/>
                  <a:gd name="T4" fmla="*/ 23 w 69"/>
                  <a:gd name="T5" fmla="*/ 0 h 17"/>
                  <a:gd name="T6" fmla="*/ 23 w 69"/>
                  <a:gd name="T7" fmla="*/ 4 h 17"/>
                  <a:gd name="T8" fmla="*/ 0 w 69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"/>
                  <a:gd name="T17" fmla="*/ 69 w 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">
                    <a:moveTo>
                      <a:pt x="0" y="1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3" name="Freeform 429"/>
              <p:cNvSpPr>
                <a:spLocks/>
              </p:cNvSpPr>
              <p:nvPr/>
            </p:nvSpPr>
            <p:spPr bwMode="auto">
              <a:xfrm>
                <a:off x="2483" y="3015"/>
                <a:ext cx="55" cy="8"/>
              </a:xfrm>
              <a:custGeom>
                <a:avLst/>
                <a:gdLst>
                  <a:gd name="T0" fmla="*/ 0 w 94"/>
                  <a:gd name="T1" fmla="*/ 4 h 17"/>
                  <a:gd name="T2" fmla="*/ 0 w 94"/>
                  <a:gd name="T3" fmla="*/ 0 h 17"/>
                  <a:gd name="T4" fmla="*/ 32 w 94"/>
                  <a:gd name="T5" fmla="*/ 0 h 17"/>
                  <a:gd name="T6" fmla="*/ 32 w 94"/>
                  <a:gd name="T7" fmla="*/ 4 h 17"/>
                  <a:gd name="T8" fmla="*/ 0 w 94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7"/>
                  <a:gd name="T17" fmla="*/ 94 w 9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7">
                    <a:moveTo>
                      <a:pt x="0" y="16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4" name="Freeform 430"/>
              <p:cNvSpPr>
                <a:spLocks/>
              </p:cNvSpPr>
              <p:nvPr/>
            </p:nvSpPr>
            <p:spPr bwMode="auto">
              <a:xfrm>
                <a:off x="2452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5" name="Freeform 431"/>
              <p:cNvSpPr>
                <a:spLocks/>
              </p:cNvSpPr>
              <p:nvPr/>
            </p:nvSpPr>
            <p:spPr bwMode="auto">
              <a:xfrm>
                <a:off x="2453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1 w 17"/>
                  <a:gd name="T7" fmla="*/ 4 h 17"/>
                  <a:gd name="T8" fmla="*/ 3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6" name="Freeform 432"/>
              <p:cNvSpPr>
                <a:spLocks/>
              </p:cNvSpPr>
              <p:nvPr/>
            </p:nvSpPr>
            <p:spPr bwMode="auto">
              <a:xfrm>
                <a:off x="2455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7" name="Freeform 433"/>
              <p:cNvSpPr>
                <a:spLocks/>
              </p:cNvSpPr>
              <p:nvPr/>
            </p:nvSpPr>
            <p:spPr bwMode="auto">
              <a:xfrm>
                <a:off x="2456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8" name="Freeform 434"/>
              <p:cNvSpPr>
                <a:spLocks/>
              </p:cNvSpPr>
              <p:nvPr/>
            </p:nvSpPr>
            <p:spPr bwMode="auto">
              <a:xfrm>
                <a:off x="2458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3 h 17"/>
                  <a:gd name="T6" fmla="*/ 2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9" name="Freeform 435"/>
              <p:cNvSpPr>
                <a:spLocks/>
              </p:cNvSpPr>
              <p:nvPr/>
            </p:nvSpPr>
            <p:spPr bwMode="auto">
              <a:xfrm>
                <a:off x="2459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0" name="Freeform 436"/>
              <p:cNvSpPr>
                <a:spLocks/>
              </p:cNvSpPr>
              <p:nvPr/>
            </p:nvSpPr>
            <p:spPr bwMode="auto">
              <a:xfrm>
                <a:off x="2461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1" name="Freeform 437"/>
              <p:cNvSpPr>
                <a:spLocks/>
              </p:cNvSpPr>
              <p:nvPr/>
            </p:nvSpPr>
            <p:spPr bwMode="auto">
              <a:xfrm>
                <a:off x="2462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3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2" name="Freeform 438"/>
              <p:cNvSpPr>
                <a:spLocks/>
              </p:cNvSpPr>
              <p:nvPr/>
            </p:nvSpPr>
            <p:spPr bwMode="auto">
              <a:xfrm>
                <a:off x="2464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3 h 17"/>
                  <a:gd name="T6" fmla="*/ 3 w 17"/>
                  <a:gd name="T7" fmla="*/ 4 h 17"/>
                  <a:gd name="T8" fmla="*/ 5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3" name="Freeform 439"/>
              <p:cNvSpPr>
                <a:spLocks/>
              </p:cNvSpPr>
              <p:nvPr/>
            </p:nvSpPr>
            <p:spPr bwMode="auto">
              <a:xfrm>
                <a:off x="2465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4" name="Freeform 440"/>
              <p:cNvSpPr>
                <a:spLocks/>
              </p:cNvSpPr>
              <p:nvPr/>
            </p:nvSpPr>
            <p:spPr bwMode="auto">
              <a:xfrm>
                <a:off x="2466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0 w 17"/>
                  <a:gd name="T5" fmla="*/ 4 h 17"/>
                  <a:gd name="T6" fmla="*/ 3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5" name="Freeform 441"/>
              <p:cNvSpPr>
                <a:spLocks/>
              </p:cNvSpPr>
              <p:nvPr/>
            </p:nvSpPr>
            <p:spPr bwMode="auto">
              <a:xfrm>
                <a:off x="2468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4 h 17"/>
                  <a:gd name="T6" fmla="*/ 3 w 17"/>
                  <a:gd name="T7" fmla="*/ 4 h 17"/>
                  <a:gd name="T8" fmla="*/ 4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6" name="Freeform 442"/>
              <p:cNvSpPr>
                <a:spLocks/>
              </p:cNvSpPr>
              <p:nvPr/>
            </p:nvSpPr>
            <p:spPr bwMode="auto">
              <a:xfrm>
                <a:off x="2470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7" name="Freeform 443"/>
              <p:cNvSpPr>
                <a:spLocks/>
              </p:cNvSpPr>
              <p:nvPr/>
            </p:nvSpPr>
            <p:spPr bwMode="auto">
              <a:xfrm>
                <a:off x="2471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3 h 17"/>
                  <a:gd name="T6" fmla="*/ 3 w 17"/>
                  <a:gd name="T7" fmla="*/ 4 h 17"/>
                  <a:gd name="T8" fmla="*/ 5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8" name="Freeform 444"/>
              <p:cNvSpPr>
                <a:spLocks/>
              </p:cNvSpPr>
              <p:nvPr/>
            </p:nvSpPr>
            <p:spPr bwMode="auto">
              <a:xfrm>
                <a:off x="2472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9" name="Freeform 445"/>
              <p:cNvSpPr>
                <a:spLocks/>
              </p:cNvSpPr>
              <p:nvPr/>
            </p:nvSpPr>
            <p:spPr bwMode="auto">
              <a:xfrm>
                <a:off x="2475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0" name="Freeform 446"/>
              <p:cNvSpPr>
                <a:spLocks/>
              </p:cNvSpPr>
              <p:nvPr/>
            </p:nvSpPr>
            <p:spPr bwMode="auto">
              <a:xfrm>
                <a:off x="2476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3 h 17"/>
                  <a:gd name="T6" fmla="*/ 2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1" name="Freeform 447"/>
              <p:cNvSpPr>
                <a:spLocks/>
              </p:cNvSpPr>
              <p:nvPr/>
            </p:nvSpPr>
            <p:spPr bwMode="auto">
              <a:xfrm>
                <a:off x="2478" y="3016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4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2" name="Freeform 448"/>
              <p:cNvSpPr>
                <a:spLocks/>
              </p:cNvSpPr>
              <p:nvPr/>
            </p:nvSpPr>
            <p:spPr bwMode="auto">
              <a:xfrm>
                <a:off x="2479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3" name="Freeform 449"/>
              <p:cNvSpPr>
                <a:spLocks/>
              </p:cNvSpPr>
              <p:nvPr/>
            </p:nvSpPr>
            <p:spPr bwMode="auto">
              <a:xfrm>
                <a:off x="2480" y="3016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3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4" name="Freeform 450"/>
              <p:cNvSpPr>
                <a:spLocks/>
              </p:cNvSpPr>
              <p:nvPr/>
            </p:nvSpPr>
            <p:spPr bwMode="auto">
              <a:xfrm>
                <a:off x="2439" y="2933"/>
                <a:ext cx="109" cy="84"/>
              </a:xfrm>
              <a:custGeom>
                <a:avLst/>
                <a:gdLst>
                  <a:gd name="T0" fmla="*/ 61 w 187"/>
                  <a:gd name="T1" fmla="*/ 41 h 174"/>
                  <a:gd name="T2" fmla="*/ 61 w 187"/>
                  <a:gd name="T3" fmla="*/ 41 h 174"/>
                  <a:gd name="T4" fmla="*/ 61 w 187"/>
                  <a:gd name="T5" fmla="*/ 40 h 174"/>
                  <a:gd name="T6" fmla="*/ 62 w 187"/>
                  <a:gd name="T7" fmla="*/ 40 h 174"/>
                  <a:gd name="T8" fmla="*/ 62 w 187"/>
                  <a:gd name="T9" fmla="*/ 40 h 174"/>
                  <a:gd name="T10" fmla="*/ 62 w 187"/>
                  <a:gd name="T11" fmla="*/ 40 h 174"/>
                  <a:gd name="T12" fmla="*/ 62 w 187"/>
                  <a:gd name="T13" fmla="*/ 40 h 174"/>
                  <a:gd name="T14" fmla="*/ 62 w 187"/>
                  <a:gd name="T15" fmla="*/ 40 h 174"/>
                  <a:gd name="T16" fmla="*/ 62 w 187"/>
                  <a:gd name="T17" fmla="*/ 40 h 174"/>
                  <a:gd name="T18" fmla="*/ 62 w 187"/>
                  <a:gd name="T19" fmla="*/ 40 h 174"/>
                  <a:gd name="T20" fmla="*/ 62 w 187"/>
                  <a:gd name="T21" fmla="*/ 40 h 174"/>
                  <a:gd name="T22" fmla="*/ 63 w 187"/>
                  <a:gd name="T23" fmla="*/ 40 h 174"/>
                  <a:gd name="T24" fmla="*/ 63 w 187"/>
                  <a:gd name="T25" fmla="*/ 39 h 174"/>
                  <a:gd name="T26" fmla="*/ 63 w 187"/>
                  <a:gd name="T27" fmla="*/ 39 h 174"/>
                  <a:gd name="T28" fmla="*/ 63 w 187"/>
                  <a:gd name="T29" fmla="*/ 39 h 174"/>
                  <a:gd name="T30" fmla="*/ 63 w 187"/>
                  <a:gd name="T31" fmla="*/ 1 h 174"/>
                  <a:gd name="T32" fmla="*/ 63 w 187"/>
                  <a:gd name="T33" fmla="*/ 1 h 174"/>
                  <a:gd name="T34" fmla="*/ 63 w 187"/>
                  <a:gd name="T35" fmla="*/ 1 h 174"/>
                  <a:gd name="T36" fmla="*/ 63 w 187"/>
                  <a:gd name="T37" fmla="*/ 1 h 174"/>
                  <a:gd name="T38" fmla="*/ 63 w 187"/>
                  <a:gd name="T39" fmla="*/ 0 h 174"/>
                  <a:gd name="T40" fmla="*/ 62 w 187"/>
                  <a:gd name="T41" fmla="*/ 0 h 174"/>
                  <a:gd name="T42" fmla="*/ 62 w 187"/>
                  <a:gd name="T43" fmla="*/ 0 h 174"/>
                  <a:gd name="T44" fmla="*/ 62 w 187"/>
                  <a:gd name="T45" fmla="*/ 0 h 174"/>
                  <a:gd name="T46" fmla="*/ 62 w 187"/>
                  <a:gd name="T47" fmla="*/ 0 h 174"/>
                  <a:gd name="T48" fmla="*/ 62 w 187"/>
                  <a:gd name="T49" fmla="*/ 0 h 174"/>
                  <a:gd name="T50" fmla="*/ 62 w 187"/>
                  <a:gd name="T51" fmla="*/ 0 h 174"/>
                  <a:gd name="T52" fmla="*/ 62 w 187"/>
                  <a:gd name="T53" fmla="*/ 0 h 174"/>
                  <a:gd name="T54" fmla="*/ 61 w 187"/>
                  <a:gd name="T55" fmla="*/ 0 h 174"/>
                  <a:gd name="T56" fmla="*/ 61 w 187"/>
                  <a:gd name="T57" fmla="*/ 0 h 174"/>
                  <a:gd name="T58" fmla="*/ 61 w 187"/>
                  <a:gd name="T59" fmla="*/ 0 h 174"/>
                  <a:gd name="T60" fmla="*/ 2 w 187"/>
                  <a:gd name="T61" fmla="*/ 0 h 174"/>
                  <a:gd name="T62" fmla="*/ 1 w 187"/>
                  <a:gd name="T63" fmla="*/ 0 h 174"/>
                  <a:gd name="T64" fmla="*/ 1 w 187"/>
                  <a:gd name="T65" fmla="*/ 0 h 174"/>
                  <a:gd name="T66" fmla="*/ 1 w 187"/>
                  <a:gd name="T67" fmla="*/ 0 h 174"/>
                  <a:gd name="T68" fmla="*/ 1 w 187"/>
                  <a:gd name="T69" fmla="*/ 0 h 174"/>
                  <a:gd name="T70" fmla="*/ 1 w 187"/>
                  <a:gd name="T71" fmla="*/ 0 h 174"/>
                  <a:gd name="T72" fmla="*/ 1 w 187"/>
                  <a:gd name="T73" fmla="*/ 0 h 174"/>
                  <a:gd name="T74" fmla="*/ 1 w 187"/>
                  <a:gd name="T75" fmla="*/ 0 h 174"/>
                  <a:gd name="T76" fmla="*/ 1 w 187"/>
                  <a:gd name="T77" fmla="*/ 0 h 174"/>
                  <a:gd name="T78" fmla="*/ 0 w 187"/>
                  <a:gd name="T79" fmla="*/ 0 h 174"/>
                  <a:gd name="T80" fmla="*/ 0 w 187"/>
                  <a:gd name="T81" fmla="*/ 0 h 174"/>
                  <a:gd name="T82" fmla="*/ 0 w 187"/>
                  <a:gd name="T83" fmla="*/ 0 h 174"/>
                  <a:gd name="T84" fmla="*/ 0 w 187"/>
                  <a:gd name="T85" fmla="*/ 1 h 174"/>
                  <a:gd name="T86" fmla="*/ 0 w 187"/>
                  <a:gd name="T87" fmla="*/ 1 h 174"/>
                  <a:gd name="T88" fmla="*/ 0 w 187"/>
                  <a:gd name="T89" fmla="*/ 1 h 174"/>
                  <a:gd name="T90" fmla="*/ 0 w 187"/>
                  <a:gd name="T91" fmla="*/ 39 h 174"/>
                  <a:gd name="T92" fmla="*/ 0 w 187"/>
                  <a:gd name="T93" fmla="*/ 39 h 174"/>
                  <a:gd name="T94" fmla="*/ 0 w 187"/>
                  <a:gd name="T95" fmla="*/ 39 h 174"/>
                  <a:gd name="T96" fmla="*/ 0 w 187"/>
                  <a:gd name="T97" fmla="*/ 40 h 174"/>
                  <a:gd name="T98" fmla="*/ 0 w 187"/>
                  <a:gd name="T99" fmla="*/ 40 h 174"/>
                  <a:gd name="T100" fmla="*/ 0 w 187"/>
                  <a:gd name="T101" fmla="*/ 40 h 174"/>
                  <a:gd name="T102" fmla="*/ 1 w 187"/>
                  <a:gd name="T103" fmla="*/ 40 h 174"/>
                  <a:gd name="T104" fmla="*/ 1 w 187"/>
                  <a:gd name="T105" fmla="*/ 40 h 174"/>
                  <a:gd name="T106" fmla="*/ 1 w 187"/>
                  <a:gd name="T107" fmla="*/ 40 h 174"/>
                  <a:gd name="T108" fmla="*/ 1 w 187"/>
                  <a:gd name="T109" fmla="*/ 40 h 174"/>
                  <a:gd name="T110" fmla="*/ 1 w 187"/>
                  <a:gd name="T111" fmla="*/ 40 h 174"/>
                  <a:gd name="T112" fmla="*/ 1 w 187"/>
                  <a:gd name="T113" fmla="*/ 40 h 174"/>
                  <a:gd name="T114" fmla="*/ 1 w 187"/>
                  <a:gd name="T115" fmla="*/ 40 h 174"/>
                  <a:gd name="T116" fmla="*/ 1 w 187"/>
                  <a:gd name="T117" fmla="*/ 40 h 174"/>
                  <a:gd name="T118" fmla="*/ 1 w 187"/>
                  <a:gd name="T119" fmla="*/ 41 h 174"/>
                  <a:gd name="T120" fmla="*/ 2 w 187"/>
                  <a:gd name="T121" fmla="*/ 41 h 174"/>
                  <a:gd name="T122" fmla="*/ 61 w 187"/>
                  <a:gd name="T123" fmla="*/ 41 h 1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7"/>
                  <a:gd name="T187" fmla="*/ 0 h 174"/>
                  <a:gd name="T188" fmla="*/ 187 w 187"/>
                  <a:gd name="T189" fmla="*/ 174 h 1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7" h="174">
                    <a:moveTo>
                      <a:pt x="180" y="173"/>
                    </a:moveTo>
                    <a:lnTo>
                      <a:pt x="180" y="173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1"/>
                    </a:lnTo>
                    <a:lnTo>
                      <a:pt x="184" y="171"/>
                    </a:lnTo>
                    <a:lnTo>
                      <a:pt x="184" y="170"/>
                    </a:lnTo>
                    <a:lnTo>
                      <a:pt x="184" y="169"/>
                    </a:lnTo>
                    <a:lnTo>
                      <a:pt x="185" y="169"/>
                    </a:lnTo>
                    <a:lnTo>
                      <a:pt x="185" y="168"/>
                    </a:lnTo>
                    <a:lnTo>
                      <a:pt x="186" y="16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3"/>
                    </a:lnTo>
                    <a:lnTo>
                      <a:pt x="184" y="3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2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1" y="171"/>
                    </a:lnTo>
                    <a:lnTo>
                      <a:pt x="2" y="171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180" y="173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5" name="Freeform 451"/>
              <p:cNvSpPr>
                <a:spLocks/>
              </p:cNvSpPr>
              <p:nvPr/>
            </p:nvSpPr>
            <p:spPr bwMode="auto">
              <a:xfrm>
                <a:off x="2439" y="2934"/>
                <a:ext cx="109" cy="83"/>
              </a:xfrm>
              <a:custGeom>
                <a:avLst/>
                <a:gdLst>
                  <a:gd name="T0" fmla="*/ 63 w 186"/>
                  <a:gd name="T1" fmla="*/ 39 h 172"/>
                  <a:gd name="T2" fmla="*/ 63 w 186"/>
                  <a:gd name="T3" fmla="*/ 39 h 172"/>
                  <a:gd name="T4" fmla="*/ 63 w 186"/>
                  <a:gd name="T5" fmla="*/ 39 h 172"/>
                  <a:gd name="T6" fmla="*/ 63 w 186"/>
                  <a:gd name="T7" fmla="*/ 39 h 172"/>
                  <a:gd name="T8" fmla="*/ 63 w 186"/>
                  <a:gd name="T9" fmla="*/ 39 h 172"/>
                  <a:gd name="T10" fmla="*/ 63 w 186"/>
                  <a:gd name="T11" fmla="*/ 40 h 172"/>
                  <a:gd name="T12" fmla="*/ 63 w 186"/>
                  <a:gd name="T13" fmla="*/ 40 h 172"/>
                  <a:gd name="T14" fmla="*/ 63 w 186"/>
                  <a:gd name="T15" fmla="*/ 40 h 172"/>
                  <a:gd name="T16" fmla="*/ 63 w 186"/>
                  <a:gd name="T17" fmla="*/ 40 h 172"/>
                  <a:gd name="T18" fmla="*/ 62 w 186"/>
                  <a:gd name="T19" fmla="*/ 40 h 172"/>
                  <a:gd name="T20" fmla="*/ 62 w 186"/>
                  <a:gd name="T21" fmla="*/ 40 h 172"/>
                  <a:gd name="T22" fmla="*/ 62 w 186"/>
                  <a:gd name="T23" fmla="*/ 40 h 172"/>
                  <a:gd name="T24" fmla="*/ 62 w 186"/>
                  <a:gd name="T25" fmla="*/ 40 h 172"/>
                  <a:gd name="T26" fmla="*/ 1 w 186"/>
                  <a:gd name="T27" fmla="*/ 40 h 172"/>
                  <a:gd name="T28" fmla="*/ 1 w 186"/>
                  <a:gd name="T29" fmla="*/ 40 h 172"/>
                  <a:gd name="T30" fmla="*/ 1 w 186"/>
                  <a:gd name="T31" fmla="*/ 40 h 172"/>
                  <a:gd name="T32" fmla="*/ 1 w 186"/>
                  <a:gd name="T33" fmla="*/ 40 h 172"/>
                  <a:gd name="T34" fmla="*/ 1 w 186"/>
                  <a:gd name="T35" fmla="*/ 40 h 172"/>
                  <a:gd name="T36" fmla="*/ 1 w 186"/>
                  <a:gd name="T37" fmla="*/ 40 h 172"/>
                  <a:gd name="T38" fmla="*/ 1 w 186"/>
                  <a:gd name="T39" fmla="*/ 40 h 172"/>
                  <a:gd name="T40" fmla="*/ 1 w 186"/>
                  <a:gd name="T41" fmla="*/ 40 h 172"/>
                  <a:gd name="T42" fmla="*/ 0 w 186"/>
                  <a:gd name="T43" fmla="*/ 40 h 172"/>
                  <a:gd name="T44" fmla="*/ 0 w 186"/>
                  <a:gd name="T45" fmla="*/ 39 h 172"/>
                  <a:gd name="T46" fmla="*/ 0 w 186"/>
                  <a:gd name="T47" fmla="*/ 39 h 172"/>
                  <a:gd name="T48" fmla="*/ 0 w 186"/>
                  <a:gd name="T49" fmla="*/ 39 h 172"/>
                  <a:gd name="T50" fmla="*/ 0 w 186"/>
                  <a:gd name="T51" fmla="*/ 39 h 172"/>
                  <a:gd name="T52" fmla="*/ 0 w 186"/>
                  <a:gd name="T53" fmla="*/ 39 h 172"/>
                  <a:gd name="T54" fmla="*/ 0 w 186"/>
                  <a:gd name="T55" fmla="*/ 1 h 172"/>
                  <a:gd name="T56" fmla="*/ 0 w 186"/>
                  <a:gd name="T57" fmla="*/ 1 h 172"/>
                  <a:gd name="T58" fmla="*/ 0 w 186"/>
                  <a:gd name="T59" fmla="*/ 0 h 172"/>
                  <a:gd name="T60" fmla="*/ 0 w 186"/>
                  <a:gd name="T61" fmla="*/ 0 h 172"/>
                  <a:gd name="T62" fmla="*/ 0 w 186"/>
                  <a:gd name="T63" fmla="*/ 0 h 172"/>
                  <a:gd name="T64" fmla="*/ 0 w 186"/>
                  <a:gd name="T65" fmla="*/ 0 h 172"/>
                  <a:gd name="T66" fmla="*/ 1 w 186"/>
                  <a:gd name="T67" fmla="*/ 0 h 172"/>
                  <a:gd name="T68" fmla="*/ 1 w 186"/>
                  <a:gd name="T69" fmla="*/ 0 h 172"/>
                  <a:gd name="T70" fmla="*/ 1 w 186"/>
                  <a:gd name="T71" fmla="*/ 0 h 172"/>
                  <a:gd name="T72" fmla="*/ 1 w 186"/>
                  <a:gd name="T73" fmla="*/ 0 h 172"/>
                  <a:gd name="T74" fmla="*/ 1 w 186"/>
                  <a:gd name="T75" fmla="*/ 0 h 172"/>
                  <a:gd name="T76" fmla="*/ 1 w 186"/>
                  <a:gd name="T77" fmla="*/ 0 h 172"/>
                  <a:gd name="T78" fmla="*/ 1 w 186"/>
                  <a:gd name="T79" fmla="*/ 0 h 172"/>
                  <a:gd name="T80" fmla="*/ 1 w 186"/>
                  <a:gd name="T81" fmla="*/ 0 h 172"/>
                  <a:gd name="T82" fmla="*/ 62 w 186"/>
                  <a:gd name="T83" fmla="*/ 0 h 172"/>
                  <a:gd name="T84" fmla="*/ 62 w 186"/>
                  <a:gd name="T85" fmla="*/ 0 h 172"/>
                  <a:gd name="T86" fmla="*/ 62 w 186"/>
                  <a:gd name="T87" fmla="*/ 0 h 172"/>
                  <a:gd name="T88" fmla="*/ 62 w 186"/>
                  <a:gd name="T89" fmla="*/ 0 h 172"/>
                  <a:gd name="T90" fmla="*/ 63 w 186"/>
                  <a:gd name="T91" fmla="*/ 0 h 172"/>
                  <a:gd name="T92" fmla="*/ 63 w 186"/>
                  <a:gd name="T93" fmla="*/ 0 h 172"/>
                  <a:gd name="T94" fmla="*/ 63 w 186"/>
                  <a:gd name="T95" fmla="*/ 0 h 172"/>
                  <a:gd name="T96" fmla="*/ 63 w 186"/>
                  <a:gd name="T97" fmla="*/ 0 h 172"/>
                  <a:gd name="T98" fmla="*/ 63 w 186"/>
                  <a:gd name="T99" fmla="*/ 0 h 172"/>
                  <a:gd name="T100" fmla="*/ 63 w 186"/>
                  <a:gd name="T101" fmla="*/ 0 h 172"/>
                  <a:gd name="T102" fmla="*/ 63 w 186"/>
                  <a:gd name="T103" fmla="*/ 0 h 172"/>
                  <a:gd name="T104" fmla="*/ 63 w 186"/>
                  <a:gd name="T105" fmla="*/ 0 h 172"/>
                  <a:gd name="T106" fmla="*/ 63 w 186"/>
                  <a:gd name="T107" fmla="*/ 1 h 172"/>
                  <a:gd name="T108" fmla="*/ 63 w 186"/>
                  <a:gd name="T109" fmla="*/ 1 h 172"/>
                  <a:gd name="T110" fmla="*/ 63 w 186"/>
                  <a:gd name="T111" fmla="*/ 39 h 1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6"/>
                  <a:gd name="T169" fmla="*/ 0 h 172"/>
                  <a:gd name="T170" fmla="*/ 186 w 186"/>
                  <a:gd name="T171" fmla="*/ 172 h 1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6" h="172">
                    <a:moveTo>
                      <a:pt x="185" y="165"/>
                    </a:moveTo>
                    <a:lnTo>
                      <a:pt x="185" y="166"/>
                    </a:lnTo>
                    <a:lnTo>
                      <a:pt x="185" y="167"/>
                    </a:lnTo>
                    <a:lnTo>
                      <a:pt x="184" y="167"/>
                    </a:lnTo>
                    <a:lnTo>
                      <a:pt x="184" y="168"/>
                    </a:lnTo>
                    <a:lnTo>
                      <a:pt x="183" y="169"/>
                    </a:lnTo>
                    <a:lnTo>
                      <a:pt x="182" y="170"/>
                    </a:lnTo>
                    <a:lnTo>
                      <a:pt x="181" y="170"/>
                    </a:lnTo>
                    <a:lnTo>
                      <a:pt x="181" y="171"/>
                    </a:lnTo>
                    <a:lnTo>
                      <a:pt x="180" y="171"/>
                    </a:lnTo>
                    <a:lnTo>
                      <a:pt x="179" y="171"/>
                    </a:lnTo>
                    <a:lnTo>
                      <a:pt x="4" y="171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2" y="170"/>
                    </a:lnTo>
                    <a:lnTo>
                      <a:pt x="1" y="169"/>
                    </a:lnTo>
                    <a:lnTo>
                      <a:pt x="0" y="169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4" y="2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5" y="5"/>
                    </a:lnTo>
                    <a:lnTo>
                      <a:pt x="185" y="16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6" name="Freeform 452"/>
              <p:cNvSpPr>
                <a:spLocks/>
              </p:cNvSpPr>
              <p:nvPr/>
            </p:nvSpPr>
            <p:spPr bwMode="auto">
              <a:xfrm>
                <a:off x="2440" y="2934"/>
                <a:ext cx="106" cy="82"/>
              </a:xfrm>
              <a:custGeom>
                <a:avLst/>
                <a:gdLst>
                  <a:gd name="T0" fmla="*/ 61 w 181"/>
                  <a:gd name="T1" fmla="*/ 0 h 171"/>
                  <a:gd name="T2" fmla="*/ 61 w 181"/>
                  <a:gd name="T3" fmla="*/ 0 h 171"/>
                  <a:gd name="T4" fmla="*/ 61 w 181"/>
                  <a:gd name="T5" fmla="*/ 0 h 171"/>
                  <a:gd name="T6" fmla="*/ 61 w 181"/>
                  <a:gd name="T7" fmla="*/ 0 h 171"/>
                  <a:gd name="T8" fmla="*/ 61 w 181"/>
                  <a:gd name="T9" fmla="*/ 0 h 171"/>
                  <a:gd name="T10" fmla="*/ 61 w 181"/>
                  <a:gd name="T11" fmla="*/ 0 h 171"/>
                  <a:gd name="T12" fmla="*/ 61 w 181"/>
                  <a:gd name="T13" fmla="*/ 0 h 171"/>
                  <a:gd name="T14" fmla="*/ 61 w 181"/>
                  <a:gd name="T15" fmla="*/ 0 h 171"/>
                  <a:gd name="T16" fmla="*/ 61 w 181"/>
                  <a:gd name="T17" fmla="*/ 0 h 171"/>
                  <a:gd name="T18" fmla="*/ 61 w 181"/>
                  <a:gd name="T19" fmla="*/ 0 h 171"/>
                  <a:gd name="T20" fmla="*/ 60 w 181"/>
                  <a:gd name="T21" fmla="*/ 0 h 171"/>
                  <a:gd name="T22" fmla="*/ 60 w 181"/>
                  <a:gd name="T23" fmla="*/ 0 h 171"/>
                  <a:gd name="T24" fmla="*/ 1 w 181"/>
                  <a:gd name="T25" fmla="*/ 0 h 171"/>
                  <a:gd name="T26" fmla="*/ 1 w 181"/>
                  <a:gd name="T27" fmla="*/ 0 h 171"/>
                  <a:gd name="T28" fmla="*/ 1 w 181"/>
                  <a:gd name="T29" fmla="*/ 0 h 171"/>
                  <a:gd name="T30" fmla="*/ 1 w 181"/>
                  <a:gd name="T31" fmla="*/ 0 h 171"/>
                  <a:gd name="T32" fmla="*/ 1 w 181"/>
                  <a:gd name="T33" fmla="*/ 0 h 171"/>
                  <a:gd name="T34" fmla="*/ 1 w 181"/>
                  <a:gd name="T35" fmla="*/ 0 h 171"/>
                  <a:gd name="T36" fmla="*/ 1 w 181"/>
                  <a:gd name="T37" fmla="*/ 0 h 171"/>
                  <a:gd name="T38" fmla="*/ 0 w 181"/>
                  <a:gd name="T39" fmla="*/ 0 h 171"/>
                  <a:gd name="T40" fmla="*/ 0 w 181"/>
                  <a:gd name="T41" fmla="*/ 0 h 171"/>
                  <a:gd name="T42" fmla="*/ 0 w 181"/>
                  <a:gd name="T43" fmla="*/ 0 h 171"/>
                  <a:gd name="T44" fmla="*/ 0 w 181"/>
                  <a:gd name="T45" fmla="*/ 0 h 171"/>
                  <a:gd name="T46" fmla="*/ 0 w 181"/>
                  <a:gd name="T47" fmla="*/ 0 h 171"/>
                  <a:gd name="T48" fmla="*/ 0 w 181"/>
                  <a:gd name="T49" fmla="*/ 38 h 171"/>
                  <a:gd name="T50" fmla="*/ 0 w 181"/>
                  <a:gd name="T51" fmla="*/ 38 h 171"/>
                  <a:gd name="T52" fmla="*/ 0 w 181"/>
                  <a:gd name="T53" fmla="*/ 38 h 171"/>
                  <a:gd name="T54" fmla="*/ 0 w 181"/>
                  <a:gd name="T55" fmla="*/ 39 h 171"/>
                  <a:gd name="T56" fmla="*/ 0 w 181"/>
                  <a:gd name="T57" fmla="*/ 39 h 171"/>
                  <a:gd name="T58" fmla="*/ 1 w 181"/>
                  <a:gd name="T59" fmla="*/ 39 h 171"/>
                  <a:gd name="T60" fmla="*/ 1 w 181"/>
                  <a:gd name="T61" fmla="*/ 39 h 171"/>
                  <a:gd name="T62" fmla="*/ 1 w 181"/>
                  <a:gd name="T63" fmla="*/ 39 h 171"/>
                  <a:gd name="T64" fmla="*/ 1 w 181"/>
                  <a:gd name="T65" fmla="*/ 39 h 171"/>
                  <a:gd name="T66" fmla="*/ 1 w 181"/>
                  <a:gd name="T67" fmla="*/ 39 h 171"/>
                  <a:gd name="T68" fmla="*/ 1 w 181"/>
                  <a:gd name="T69" fmla="*/ 39 h 171"/>
                  <a:gd name="T70" fmla="*/ 60 w 181"/>
                  <a:gd name="T71" fmla="*/ 39 h 171"/>
                  <a:gd name="T72" fmla="*/ 60 w 181"/>
                  <a:gd name="T73" fmla="*/ 39 h 171"/>
                  <a:gd name="T74" fmla="*/ 61 w 181"/>
                  <a:gd name="T75" fmla="*/ 39 h 171"/>
                  <a:gd name="T76" fmla="*/ 61 w 181"/>
                  <a:gd name="T77" fmla="*/ 39 h 171"/>
                  <a:gd name="T78" fmla="*/ 61 w 181"/>
                  <a:gd name="T79" fmla="*/ 39 h 171"/>
                  <a:gd name="T80" fmla="*/ 61 w 181"/>
                  <a:gd name="T81" fmla="*/ 39 h 171"/>
                  <a:gd name="T82" fmla="*/ 61 w 181"/>
                  <a:gd name="T83" fmla="*/ 39 h 171"/>
                  <a:gd name="T84" fmla="*/ 61 w 181"/>
                  <a:gd name="T85" fmla="*/ 39 h 171"/>
                  <a:gd name="T86" fmla="*/ 61 w 181"/>
                  <a:gd name="T87" fmla="*/ 38 h 171"/>
                  <a:gd name="T88" fmla="*/ 61 w 181"/>
                  <a:gd name="T89" fmla="*/ 38 h 171"/>
                  <a:gd name="T90" fmla="*/ 61 w 181"/>
                  <a:gd name="T91" fmla="*/ 38 h 171"/>
                  <a:gd name="T92" fmla="*/ 61 w 181"/>
                  <a:gd name="T93" fmla="*/ 0 h 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1"/>
                  <a:gd name="T142" fmla="*/ 0 h 171"/>
                  <a:gd name="T143" fmla="*/ 181 w 181"/>
                  <a:gd name="T144" fmla="*/ 171 h 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1" h="171">
                    <a:moveTo>
                      <a:pt x="180" y="3"/>
                    </a:moveTo>
                    <a:lnTo>
                      <a:pt x="180" y="3"/>
                    </a:lnTo>
                    <a:lnTo>
                      <a:pt x="180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1" y="168"/>
                    </a:lnTo>
                    <a:lnTo>
                      <a:pt x="1" y="169"/>
                    </a:lnTo>
                    <a:lnTo>
                      <a:pt x="2" y="169"/>
                    </a:lnTo>
                    <a:lnTo>
                      <a:pt x="3" y="170"/>
                    </a:lnTo>
                    <a:lnTo>
                      <a:pt x="176" y="170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8" y="169"/>
                    </a:lnTo>
                    <a:lnTo>
                      <a:pt x="178" y="168"/>
                    </a:lnTo>
                    <a:lnTo>
                      <a:pt x="179" y="168"/>
                    </a:lnTo>
                    <a:lnTo>
                      <a:pt x="179" y="167"/>
                    </a:lnTo>
                    <a:lnTo>
                      <a:pt x="180" y="166"/>
                    </a:lnTo>
                    <a:lnTo>
                      <a:pt x="180" y="3"/>
                    </a:lnTo>
                  </a:path>
                </a:pathLst>
              </a:custGeom>
              <a:grpFill/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7" name="Freeform 453"/>
              <p:cNvSpPr>
                <a:spLocks/>
              </p:cNvSpPr>
              <p:nvPr/>
            </p:nvSpPr>
            <p:spPr bwMode="auto">
              <a:xfrm>
                <a:off x="2441" y="2934"/>
                <a:ext cx="105" cy="81"/>
              </a:xfrm>
              <a:custGeom>
                <a:avLst/>
                <a:gdLst>
                  <a:gd name="T0" fmla="*/ 61 w 180"/>
                  <a:gd name="T1" fmla="*/ 38 h 168"/>
                  <a:gd name="T2" fmla="*/ 61 w 180"/>
                  <a:gd name="T3" fmla="*/ 38 h 168"/>
                  <a:gd name="T4" fmla="*/ 61 w 180"/>
                  <a:gd name="T5" fmla="*/ 39 h 168"/>
                  <a:gd name="T6" fmla="*/ 61 w 180"/>
                  <a:gd name="T7" fmla="*/ 39 h 168"/>
                  <a:gd name="T8" fmla="*/ 60 w 180"/>
                  <a:gd name="T9" fmla="*/ 39 h 168"/>
                  <a:gd name="T10" fmla="*/ 60 w 180"/>
                  <a:gd name="T11" fmla="*/ 39 h 168"/>
                  <a:gd name="T12" fmla="*/ 60 w 180"/>
                  <a:gd name="T13" fmla="*/ 39 h 168"/>
                  <a:gd name="T14" fmla="*/ 60 w 180"/>
                  <a:gd name="T15" fmla="*/ 39 h 168"/>
                  <a:gd name="T16" fmla="*/ 1 w 180"/>
                  <a:gd name="T17" fmla="*/ 39 h 168"/>
                  <a:gd name="T18" fmla="*/ 1 w 180"/>
                  <a:gd name="T19" fmla="*/ 39 h 168"/>
                  <a:gd name="T20" fmla="*/ 1 w 180"/>
                  <a:gd name="T21" fmla="*/ 39 h 168"/>
                  <a:gd name="T22" fmla="*/ 1 w 180"/>
                  <a:gd name="T23" fmla="*/ 39 h 168"/>
                  <a:gd name="T24" fmla="*/ 1 w 180"/>
                  <a:gd name="T25" fmla="*/ 39 h 168"/>
                  <a:gd name="T26" fmla="*/ 0 w 180"/>
                  <a:gd name="T27" fmla="*/ 39 h 168"/>
                  <a:gd name="T28" fmla="*/ 0 w 180"/>
                  <a:gd name="T29" fmla="*/ 39 h 168"/>
                  <a:gd name="T30" fmla="*/ 0 w 180"/>
                  <a:gd name="T31" fmla="*/ 39 h 168"/>
                  <a:gd name="T32" fmla="*/ 0 w 180"/>
                  <a:gd name="T33" fmla="*/ 39 h 168"/>
                  <a:gd name="T34" fmla="*/ 0 w 180"/>
                  <a:gd name="T35" fmla="*/ 38 h 168"/>
                  <a:gd name="T36" fmla="*/ 0 w 180"/>
                  <a:gd name="T37" fmla="*/ 38 h 168"/>
                  <a:gd name="T38" fmla="*/ 0 w 180"/>
                  <a:gd name="T39" fmla="*/ 0 h 168"/>
                  <a:gd name="T40" fmla="*/ 0 w 180"/>
                  <a:gd name="T41" fmla="*/ 0 h 168"/>
                  <a:gd name="T42" fmla="*/ 0 w 180"/>
                  <a:gd name="T43" fmla="*/ 0 h 168"/>
                  <a:gd name="T44" fmla="*/ 0 w 180"/>
                  <a:gd name="T45" fmla="*/ 0 h 168"/>
                  <a:gd name="T46" fmla="*/ 0 w 180"/>
                  <a:gd name="T47" fmla="*/ 0 h 168"/>
                  <a:gd name="T48" fmla="*/ 1 w 180"/>
                  <a:gd name="T49" fmla="*/ 0 h 168"/>
                  <a:gd name="T50" fmla="*/ 1 w 180"/>
                  <a:gd name="T51" fmla="*/ 0 h 168"/>
                  <a:gd name="T52" fmla="*/ 1 w 180"/>
                  <a:gd name="T53" fmla="*/ 0 h 168"/>
                  <a:gd name="T54" fmla="*/ 1 w 180"/>
                  <a:gd name="T55" fmla="*/ 0 h 168"/>
                  <a:gd name="T56" fmla="*/ 60 w 180"/>
                  <a:gd name="T57" fmla="*/ 0 h 168"/>
                  <a:gd name="T58" fmla="*/ 60 w 180"/>
                  <a:gd name="T59" fmla="*/ 0 h 168"/>
                  <a:gd name="T60" fmla="*/ 60 w 180"/>
                  <a:gd name="T61" fmla="*/ 0 h 168"/>
                  <a:gd name="T62" fmla="*/ 60 w 180"/>
                  <a:gd name="T63" fmla="*/ 0 h 168"/>
                  <a:gd name="T64" fmla="*/ 60 w 180"/>
                  <a:gd name="T65" fmla="*/ 0 h 168"/>
                  <a:gd name="T66" fmla="*/ 60 w 180"/>
                  <a:gd name="T67" fmla="*/ 0 h 168"/>
                  <a:gd name="T68" fmla="*/ 61 w 180"/>
                  <a:gd name="T69" fmla="*/ 0 h 168"/>
                  <a:gd name="T70" fmla="*/ 61 w 180"/>
                  <a:gd name="T71" fmla="*/ 0 h 168"/>
                  <a:gd name="T72" fmla="*/ 61 w 180"/>
                  <a:gd name="T73" fmla="*/ 0 h 168"/>
                  <a:gd name="T74" fmla="*/ 61 w 180"/>
                  <a:gd name="T75" fmla="*/ 0 h 168"/>
                  <a:gd name="T76" fmla="*/ 61 w 180"/>
                  <a:gd name="T77" fmla="*/ 38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"/>
                  <a:gd name="T118" fmla="*/ 0 h 168"/>
                  <a:gd name="T119" fmla="*/ 180 w 180"/>
                  <a:gd name="T120" fmla="*/ 168 h 1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" h="168">
                    <a:moveTo>
                      <a:pt x="179" y="163"/>
                    </a:moveTo>
                    <a:lnTo>
                      <a:pt x="179" y="164"/>
                    </a:lnTo>
                    <a:lnTo>
                      <a:pt x="178" y="165"/>
                    </a:lnTo>
                    <a:lnTo>
                      <a:pt x="177" y="166"/>
                    </a:lnTo>
                    <a:lnTo>
                      <a:pt x="176" y="167"/>
                    </a:lnTo>
                    <a:lnTo>
                      <a:pt x="2" y="167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2"/>
                    </a:lnTo>
                    <a:lnTo>
                      <a:pt x="179" y="3"/>
                    </a:lnTo>
                    <a:lnTo>
                      <a:pt x="179" y="163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8" name="Freeform 454"/>
              <p:cNvSpPr>
                <a:spLocks/>
              </p:cNvSpPr>
              <p:nvPr/>
            </p:nvSpPr>
            <p:spPr bwMode="auto">
              <a:xfrm>
                <a:off x="2452" y="2945"/>
                <a:ext cx="83" cy="60"/>
              </a:xfrm>
              <a:custGeom>
                <a:avLst/>
                <a:gdLst>
                  <a:gd name="T0" fmla="*/ 0 w 142"/>
                  <a:gd name="T1" fmla="*/ 0 h 124"/>
                  <a:gd name="T2" fmla="*/ 1 w 142"/>
                  <a:gd name="T3" fmla="*/ 0 h 124"/>
                  <a:gd name="T4" fmla="*/ 1 w 142"/>
                  <a:gd name="T5" fmla="*/ 0 h 124"/>
                  <a:gd name="T6" fmla="*/ 1 w 142"/>
                  <a:gd name="T7" fmla="*/ 0 h 124"/>
                  <a:gd name="T8" fmla="*/ 1 w 142"/>
                  <a:gd name="T9" fmla="*/ 0 h 124"/>
                  <a:gd name="T10" fmla="*/ 1 w 142"/>
                  <a:gd name="T11" fmla="*/ 0 h 124"/>
                  <a:gd name="T12" fmla="*/ 1 w 142"/>
                  <a:gd name="T13" fmla="*/ 0 h 124"/>
                  <a:gd name="T14" fmla="*/ 1 w 142"/>
                  <a:gd name="T15" fmla="*/ 0 h 124"/>
                  <a:gd name="T16" fmla="*/ 46 w 142"/>
                  <a:gd name="T17" fmla="*/ 0 h 124"/>
                  <a:gd name="T18" fmla="*/ 46 w 142"/>
                  <a:gd name="T19" fmla="*/ 0 h 124"/>
                  <a:gd name="T20" fmla="*/ 47 w 142"/>
                  <a:gd name="T21" fmla="*/ 0 h 124"/>
                  <a:gd name="T22" fmla="*/ 47 w 142"/>
                  <a:gd name="T23" fmla="*/ 0 h 124"/>
                  <a:gd name="T24" fmla="*/ 47 w 142"/>
                  <a:gd name="T25" fmla="*/ 0 h 124"/>
                  <a:gd name="T26" fmla="*/ 47 w 142"/>
                  <a:gd name="T27" fmla="*/ 0 h 124"/>
                  <a:gd name="T28" fmla="*/ 47 w 142"/>
                  <a:gd name="T29" fmla="*/ 0 h 124"/>
                  <a:gd name="T30" fmla="*/ 47 w 142"/>
                  <a:gd name="T31" fmla="*/ 0 h 124"/>
                  <a:gd name="T32" fmla="*/ 48 w 142"/>
                  <a:gd name="T33" fmla="*/ 0 h 124"/>
                  <a:gd name="T34" fmla="*/ 48 w 142"/>
                  <a:gd name="T35" fmla="*/ 0 h 124"/>
                  <a:gd name="T36" fmla="*/ 48 w 142"/>
                  <a:gd name="T37" fmla="*/ 0 h 124"/>
                  <a:gd name="T38" fmla="*/ 48 w 142"/>
                  <a:gd name="T39" fmla="*/ 1 h 124"/>
                  <a:gd name="T40" fmla="*/ 48 w 142"/>
                  <a:gd name="T41" fmla="*/ 1 h 124"/>
                  <a:gd name="T42" fmla="*/ 48 w 142"/>
                  <a:gd name="T43" fmla="*/ 28 h 124"/>
                  <a:gd name="T44" fmla="*/ 48 w 142"/>
                  <a:gd name="T45" fmla="*/ 28 h 124"/>
                  <a:gd name="T46" fmla="*/ 48 w 142"/>
                  <a:gd name="T47" fmla="*/ 28 h 124"/>
                  <a:gd name="T48" fmla="*/ 48 w 142"/>
                  <a:gd name="T49" fmla="*/ 28 h 124"/>
                  <a:gd name="T50" fmla="*/ 47 w 142"/>
                  <a:gd name="T51" fmla="*/ 29 h 124"/>
                  <a:gd name="T52" fmla="*/ 47 w 142"/>
                  <a:gd name="T53" fmla="*/ 29 h 124"/>
                  <a:gd name="T54" fmla="*/ 47 w 142"/>
                  <a:gd name="T55" fmla="*/ 29 h 124"/>
                  <a:gd name="T56" fmla="*/ 47 w 142"/>
                  <a:gd name="T57" fmla="*/ 29 h 124"/>
                  <a:gd name="T58" fmla="*/ 47 w 142"/>
                  <a:gd name="T59" fmla="*/ 29 h 124"/>
                  <a:gd name="T60" fmla="*/ 47 w 142"/>
                  <a:gd name="T61" fmla="*/ 29 h 124"/>
                  <a:gd name="T62" fmla="*/ 46 w 142"/>
                  <a:gd name="T63" fmla="*/ 29 h 124"/>
                  <a:gd name="T64" fmla="*/ 46 w 142"/>
                  <a:gd name="T65" fmla="*/ 29 h 124"/>
                  <a:gd name="T66" fmla="*/ 1 w 142"/>
                  <a:gd name="T67" fmla="*/ 29 h 124"/>
                  <a:gd name="T68" fmla="*/ 1 w 142"/>
                  <a:gd name="T69" fmla="*/ 29 h 124"/>
                  <a:gd name="T70" fmla="*/ 1 w 142"/>
                  <a:gd name="T71" fmla="*/ 29 h 124"/>
                  <a:gd name="T72" fmla="*/ 1 w 142"/>
                  <a:gd name="T73" fmla="*/ 29 h 124"/>
                  <a:gd name="T74" fmla="*/ 1 w 142"/>
                  <a:gd name="T75" fmla="*/ 29 h 124"/>
                  <a:gd name="T76" fmla="*/ 1 w 142"/>
                  <a:gd name="T77" fmla="*/ 29 h 124"/>
                  <a:gd name="T78" fmla="*/ 1 w 142"/>
                  <a:gd name="T79" fmla="*/ 29 h 124"/>
                  <a:gd name="T80" fmla="*/ 0 w 142"/>
                  <a:gd name="T81" fmla="*/ 29 h 124"/>
                  <a:gd name="T82" fmla="*/ 0 w 142"/>
                  <a:gd name="T83" fmla="*/ 28 h 124"/>
                  <a:gd name="T84" fmla="*/ 0 w 142"/>
                  <a:gd name="T85" fmla="*/ 28 h 124"/>
                  <a:gd name="T86" fmla="*/ 0 w 142"/>
                  <a:gd name="T87" fmla="*/ 28 h 124"/>
                  <a:gd name="T88" fmla="*/ 0 w 142"/>
                  <a:gd name="T89" fmla="*/ 28 h 124"/>
                  <a:gd name="T90" fmla="*/ 0 w 142"/>
                  <a:gd name="T91" fmla="*/ 1 h 124"/>
                  <a:gd name="T92" fmla="*/ 0 w 142"/>
                  <a:gd name="T93" fmla="*/ 1 h 124"/>
                  <a:gd name="T94" fmla="*/ 0 w 142"/>
                  <a:gd name="T95" fmla="*/ 0 h 124"/>
                  <a:gd name="T96" fmla="*/ 0 w 142"/>
                  <a:gd name="T97" fmla="*/ 0 h 124"/>
                  <a:gd name="T98" fmla="*/ 0 w 142"/>
                  <a:gd name="T99" fmla="*/ 0 h 124"/>
                  <a:gd name="T100" fmla="*/ 0 w 142"/>
                  <a:gd name="T101" fmla="*/ 0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"/>
                  <a:gd name="T154" fmla="*/ 0 h 124"/>
                  <a:gd name="T155" fmla="*/ 142 w 142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" h="124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1" y="4"/>
                    </a:lnTo>
                    <a:lnTo>
                      <a:pt x="141" y="5"/>
                    </a:lnTo>
                    <a:lnTo>
                      <a:pt x="141" y="117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39" y="121"/>
                    </a:lnTo>
                    <a:lnTo>
                      <a:pt x="138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5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19" name="Freeform 455"/>
              <p:cNvSpPr>
                <a:spLocks/>
              </p:cNvSpPr>
              <p:nvPr/>
            </p:nvSpPr>
            <p:spPr bwMode="auto">
              <a:xfrm>
                <a:off x="2449" y="2942"/>
                <a:ext cx="89" cy="8"/>
              </a:xfrm>
              <a:custGeom>
                <a:avLst/>
                <a:gdLst>
                  <a:gd name="T0" fmla="*/ 51 w 153"/>
                  <a:gd name="T1" fmla="*/ 1 h 17"/>
                  <a:gd name="T2" fmla="*/ 51 w 153"/>
                  <a:gd name="T3" fmla="*/ 0 h 17"/>
                  <a:gd name="T4" fmla="*/ 51 w 153"/>
                  <a:gd name="T5" fmla="*/ 0 h 17"/>
                  <a:gd name="T6" fmla="*/ 51 w 153"/>
                  <a:gd name="T7" fmla="*/ 0 h 17"/>
                  <a:gd name="T8" fmla="*/ 51 w 153"/>
                  <a:gd name="T9" fmla="*/ 0 h 17"/>
                  <a:gd name="T10" fmla="*/ 51 w 153"/>
                  <a:gd name="T11" fmla="*/ 0 h 17"/>
                  <a:gd name="T12" fmla="*/ 51 w 153"/>
                  <a:gd name="T13" fmla="*/ 0 h 17"/>
                  <a:gd name="T14" fmla="*/ 51 w 153"/>
                  <a:gd name="T15" fmla="*/ 0 h 17"/>
                  <a:gd name="T16" fmla="*/ 50 w 153"/>
                  <a:gd name="T17" fmla="*/ 0 h 17"/>
                  <a:gd name="T18" fmla="*/ 50 w 153"/>
                  <a:gd name="T19" fmla="*/ 0 h 17"/>
                  <a:gd name="T20" fmla="*/ 50 w 153"/>
                  <a:gd name="T21" fmla="*/ 0 h 17"/>
                  <a:gd name="T22" fmla="*/ 49 w 153"/>
                  <a:gd name="T23" fmla="*/ 0 h 17"/>
                  <a:gd name="T24" fmla="*/ 1 w 153"/>
                  <a:gd name="T25" fmla="*/ 0 h 17"/>
                  <a:gd name="T26" fmla="*/ 1 w 153"/>
                  <a:gd name="T27" fmla="*/ 0 h 17"/>
                  <a:gd name="T28" fmla="*/ 1 w 153"/>
                  <a:gd name="T29" fmla="*/ 0 h 17"/>
                  <a:gd name="T30" fmla="*/ 1 w 153"/>
                  <a:gd name="T31" fmla="*/ 0 h 17"/>
                  <a:gd name="T32" fmla="*/ 1 w 153"/>
                  <a:gd name="T33" fmla="*/ 0 h 17"/>
                  <a:gd name="T34" fmla="*/ 0 w 153"/>
                  <a:gd name="T35" fmla="*/ 0 h 17"/>
                  <a:gd name="T36" fmla="*/ 0 w 153"/>
                  <a:gd name="T37" fmla="*/ 0 h 17"/>
                  <a:gd name="T38" fmla="*/ 0 w 153"/>
                  <a:gd name="T39" fmla="*/ 0 h 17"/>
                  <a:gd name="T40" fmla="*/ 2 w 153"/>
                  <a:gd name="T41" fmla="*/ 4 h 17"/>
                  <a:gd name="T42" fmla="*/ 2 w 153"/>
                  <a:gd name="T43" fmla="*/ 3 h 17"/>
                  <a:gd name="T44" fmla="*/ 2 w 153"/>
                  <a:gd name="T45" fmla="*/ 3 h 17"/>
                  <a:gd name="T46" fmla="*/ 3 w 153"/>
                  <a:gd name="T47" fmla="*/ 3 h 17"/>
                  <a:gd name="T48" fmla="*/ 3 w 153"/>
                  <a:gd name="T49" fmla="*/ 3 h 17"/>
                  <a:gd name="T50" fmla="*/ 3 w 153"/>
                  <a:gd name="T51" fmla="*/ 3 h 17"/>
                  <a:gd name="T52" fmla="*/ 3 w 153"/>
                  <a:gd name="T53" fmla="*/ 3 h 17"/>
                  <a:gd name="T54" fmla="*/ 3 w 153"/>
                  <a:gd name="T55" fmla="*/ 3 h 17"/>
                  <a:gd name="T56" fmla="*/ 47 w 153"/>
                  <a:gd name="T57" fmla="*/ 3 h 17"/>
                  <a:gd name="T58" fmla="*/ 48 w 153"/>
                  <a:gd name="T59" fmla="*/ 3 h 17"/>
                  <a:gd name="T60" fmla="*/ 48 w 153"/>
                  <a:gd name="T61" fmla="*/ 3 h 17"/>
                  <a:gd name="T62" fmla="*/ 48 w 153"/>
                  <a:gd name="T63" fmla="*/ 3 h 17"/>
                  <a:gd name="T64" fmla="*/ 48 w 153"/>
                  <a:gd name="T65" fmla="*/ 3 h 17"/>
                  <a:gd name="T66" fmla="*/ 48 w 153"/>
                  <a:gd name="T67" fmla="*/ 3 h 17"/>
                  <a:gd name="T68" fmla="*/ 48 w 153"/>
                  <a:gd name="T69" fmla="*/ 3 h 17"/>
                  <a:gd name="T70" fmla="*/ 49 w 153"/>
                  <a:gd name="T71" fmla="*/ 3 h 17"/>
                  <a:gd name="T72" fmla="*/ 51 w 153"/>
                  <a:gd name="T73" fmla="*/ 1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17"/>
                  <a:gd name="T113" fmla="*/ 153 w 153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17">
                    <a:moveTo>
                      <a:pt x="152" y="4"/>
                    </a:moveTo>
                    <a:lnTo>
                      <a:pt x="151" y="3"/>
                    </a:lnTo>
                    <a:lnTo>
                      <a:pt x="151" y="2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40" y="12"/>
                    </a:lnTo>
                    <a:lnTo>
                      <a:pt x="141" y="12"/>
                    </a:lnTo>
                    <a:lnTo>
                      <a:pt x="142" y="12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52" y="4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0" name="Freeform 456"/>
              <p:cNvSpPr>
                <a:spLocks/>
              </p:cNvSpPr>
              <p:nvPr/>
            </p:nvSpPr>
            <p:spPr bwMode="auto">
              <a:xfrm>
                <a:off x="2448" y="2943"/>
                <a:ext cx="10" cy="65"/>
              </a:xfrm>
              <a:custGeom>
                <a:avLst/>
                <a:gdLst>
                  <a:gd name="T0" fmla="*/ 1 w 17"/>
                  <a:gd name="T1" fmla="*/ 0 h 135"/>
                  <a:gd name="T2" fmla="*/ 1 w 17"/>
                  <a:gd name="T3" fmla="*/ 0 h 135"/>
                  <a:gd name="T4" fmla="*/ 0 w 17"/>
                  <a:gd name="T5" fmla="*/ 0 h 135"/>
                  <a:gd name="T6" fmla="*/ 0 w 17"/>
                  <a:gd name="T7" fmla="*/ 0 h 135"/>
                  <a:gd name="T8" fmla="*/ 0 w 17"/>
                  <a:gd name="T9" fmla="*/ 0 h 135"/>
                  <a:gd name="T10" fmla="*/ 0 w 17"/>
                  <a:gd name="T11" fmla="*/ 0 h 135"/>
                  <a:gd name="T12" fmla="*/ 0 w 17"/>
                  <a:gd name="T13" fmla="*/ 1 h 135"/>
                  <a:gd name="T14" fmla="*/ 0 w 17"/>
                  <a:gd name="T15" fmla="*/ 30 h 135"/>
                  <a:gd name="T16" fmla="*/ 0 w 17"/>
                  <a:gd name="T17" fmla="*/ 30 h 135"/>
                  <a:gd name="T18" fmla="*/ 0 w 17"/>
                  <a:gd name="T19" fmla="*/ 30 h 135"/>
                  <a:gd name="T20" fmla="*/ 0 w 17"/>
                  <a:gd name="T21" fmla="*/ 31 h 135"/>
                  <a:gd name="T22" fmla="*/ 0 w 17"/>
                  <a:gd name="T23" fmla="*/ 31 h 135"/>
                  <a:gd name="T24" fmla="*/ 1 w 17"/>
                  <a:gd name="T25" fmla="*/ 31 h 135"/>
                  <a:gd name="T26" fmla="*/ 1 w 17"/>
                  <a:gd name="T27" fmla="*/ 31 h 135"/>
                  <a:gd name="T28" fmla="*/ 1 w 17"/>
                  <a:gd name="T29" fmla="*/ 31 h 135"/>
                  <a:gd name="T30" fmla="*/ 1 w 17"/>
                  <a:gd name="T31" fmla="*/ 31 h 135"/>
                  <a:gd name="T32" fmla="*/ 5 w 17"/>
                  <a:gd name="T33" fmla="*/ 29 h 135"/>
                  <a:gd name="T34" fmla="*/ 5 w 17"/>
                  <a:gd name="T35" fmla="*/ 29 h 135"/>
                  <a:gd name="T36" fmla="*/ 5 w 17"/>
                  <a:gd name="T37" fmla="*/ 29 h 135"/>
                  <a:gd name="T38" fmla="*/ 5 w 17"/>
                  <a:gd name="T39" fmla="*/ 29 h 135"/>
                  <a:gd name="T40" fmla="*/ 5 w 17"/>
                  <a:gd name="T41" fmla="*/ 29 h 135"/>
                  <a:gd name="T42" fmla="*/ 5 w 17"/>
                  <a:gd name="T43" fmla="*/ 29 h 135"/>
                  <a:gd name="T44" fmla="*/ 5 w 17"/>
                  <a:gd name="T45" fmla="*/ 29 h 135"/>
                  <a:gd name="T46" fmla="*/ 5 w 17"/>
                  <a:gd name="T47" fmla="*/ 2 h 135"/>
                  <a:gd name="T48" fmla="*/ 5 w 17"/>
                  <a:gd name="T49" fmla="*/ 2 h 135"/>
                  <a:gd name="T50" fmla="*/ 5 w 17"/>
                  <a:gd name="T51" fmla="*/ 2 h 135"/>
                  <a:gd name="T52" fmla="*/ 5 w 17"/>
                  <a:gd name="T53" fmla="*/ 2 h 135"/>
                  <a:gd name="T54" fmla="*/ 5 w 17"/>
                  <a:gd name="T55" fmla="*/ 1 h 135"/>
                  <a:gd name="T56" fmla="*/ 5 w 17"/>
                  <a:gd name="T57" fmla="*/ 1 h 135"/>
                  <a:gd name="T58" fmla="*/ 1 w 17"/>
                  <a:gd name="T59" fmla="*/ 0 h 1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"/>
                  <a:gd name="T91" fmla="*/ 0 h 135"/>
                  <a:gd name="T92" fmla="*/ 17 w 17"/>
                  <a:gd name="T93" fmla="*/ 135 h 1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" h="135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0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16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5"/>
                    </a:lnTo>
                    <a:lnTo>
                      <a:pt x="13" y="12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2" y="0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1" name="Freeform 457"/>
              <p:cNvSpPr>
                <a:spLocks/>
              </p:cNvSpPr>
              <p:nvPr/>
            </p:nvSpPr>
            <p:spPr bwMode="auto">
              <a:xfrm>
                <a:off x="2449" y="2943"/>
                <a:ext cx="91" cy="65"/>
              </a:xfrm>
              <a:custGeom>
                <a:avLst/>
                <a:gdLst>
                  <a:gd name="T0" fmla="*/ 0 w 155"/>
                  <a:gd name="T1" fmla="*/ 31 h 136"/>
                  <a:gd name="T2" fmla="*/ 0 w 155"/>
                  <a:gd name="T3" fmla="*/ 31 h 136"/>
                  <a:gd name="T4" fmla="*/ 0 w 155"/>
                  <a:gd name="T5" fmla="*/ 31 h 136"/>
                  <a:gd name="T6" fmla="*/ 1 w 155"/>
                  <a:gd name="T7" fmla="*/ 31 h 136"/>
                  <a:gd name="T8" fmla="*/ 1 w 155"/>
                  <a:gd name="T9" fmla="*/ 31 h 136"/>
                  <a:gd name="T10" fmla="*/ 1 w 155"/>
                  <a:gd name="T11" fmla="*/ 31 h 136"/>
                  <a:gd name="T12" fmla="*/ 1 w 155"/>
                  <a:gd name="T13" fmla="*/ 31 h 136"/>
                  <a:gd name="T14" fmla="*/ 1 w 155"/>
                  <a:gd name="T15" fmla="*/ 31 h 136"/>
                  <a:gd name="T16" fmla="*/ 51 w 155"/>
                  <a:gd name="T17" fmla="*/ 31 h 136"/>
                  <a:gd name="T18" fmla="*/ 52 w 155"/>
                  <a:gd name="T19" fmla="*/ 31 h 136"/>
                  <a:gd name="T20" fmla="*/ 52 w 155"/>
                  <a:gd name="T21" fmla="*/ 31 h 136"/>
                  <a:gd name="T22" fmla="*/ 52 w 155"/>
                  <a:gd name="T23" fmla="*/ 31 h 136"/>
                  <a:gd name="T24" fmla="*/ 52 w 155"/>
                  <a:gd name="T25" fmla="*/ 31 h 136"/>
                  <a:gd name="T26" fmla="*/ 52 w 155"/>
                  <a:gd name="T27" fmla="*/ 31 h 136"/>
                  <a:gd name="T28" fmla="*/ 53 w 155"/>
                  <a:gd name="T29" fmla="*/ 30 h 136"/>
                  <a:gd name="T30" fmla="*/ 53 w 155"/>
                  <a:gd name="T31" fmla="*/ 30 h 136"/>
                  <a:gd name="T32" fmla="*/ 53 w 155"/>
                  <a:gd name="T33" fmla="*/ 30 h 136"/>
                  <a:gd name="T34" fmla="*/ 53 w 155"/>
                  <a:gd name="T35" fmla="*/ 30 h 136"/>
                  <a:gd name="T36" fmla="*/ 53 w 155"/>
                  <a:gd name="T37" fmla="*/ 30 h 136"/>
                  <a:gd name="T38" fmla="*/ 53 w 155"/>
                  <a:gd name="T39" fmla="*/ 0 h 136"/>
                  <a:gd name="T40" fmla="*/ 53 w 155"/>
                  <a:gd name="T41" fmla="*/ 0 h 136"/>
                  <a:gd name="T42" fmla="*/ 53 w 155"/>
                  <a:gd name="T43" fmla="*/ 0 h 136"/>
                  <a:gd name="T44" fmla="*/ 53 w 155"/>
                  <a:gd name="T45" fmla="*/ 0 h 136"/>
                  <a:gd name="T46" fmla="*/ 53 w 155"/>
                  <a:gd name="T47" fmla="*/ 0 h 136"/>
                  <a:gd name="T48" fmla="*/ 53 w 155"/>
                  <a:gd name="T49" fmla="*/ 0 h 136"/>
                  <a:gd name="T50" fmla="*/ 53 w 155"/>
                  <a:gd name="T51" fmla="*/ 0 h 136"/>
                  <a:gd name="T52" fmla="*/ 50 w 155"/>
                  <a:gd name="T53" fmla="*/ 1 h 136"/>
                  <a:gd name="T54" fmla="*/ 50 w 155"/>
                  <a:gd name="T55" fmla="*/ 1 h 136"/>
                  <a:gd name="T56" fmla="*/ 50 w 155"/>
                  <a:gd name="T57" fmla="*/ 1 h 136"/>
                  <a:gd name="T58" fmla="*/ 50 w 155"/>
                  <a:gd name="T59" fmla="*/ 1 h 136"/>
                  <a:gd name="T60" fmla="*/ 50 w 155"/>
                  <a:gd name="T61" fmla="*/ 1 h 136"/>
                  <a:gd name="T62" fmla="*/ 50 w 155"/>
                  <a:gd name="T63" fmla="*/ 1 h 136"/>
                  <a:gd name="T64" fmla="*/ 50 w 155"/>
                  <a:gd name="T65" fmla="*/ 2 h 136"/>
                  <a:gd name="T66" fmla="*/ 50 w 155"/>
                  <a:gd name="T67" fmla="*/ 2 h 136"/>
                  <a:gd name="T68" fmla="*/ 50 w 155"/>
                  <a:gd name="T69" fmla="*/ 2 h 136"/>
                  <a:gd name="T70" fmla="*/ 50 w 155"/>
                  <a:gd name="T71" fmla="*/ 28 h 136"/>
                  <a:gd name="T72" fmla="*/ 50 w 155"/>
                  <a:gd name="T73" fmla="*/ 28 h 136"/>
                  <a:gd name="T74" fmla="*/ 50 w 155"/>
                  <a:gd name="T75" fmla="*/ 28 h 136"/>
                  <a:gd name="T76" fmla="*/ 50 w 155"/>
                  <a:gd name="T77" fmla="*/ 29 h 136"/>
                  <a:gd name="T78" fmla="*/ 50 w 155"/>
                  <a:gd name="T79" fmla="*/ 29 h 136"/>
                  <a:gd name="T80" fmla="*/ 50 w 155"/>
                  <a:gd name="T81" fmla="*/ 29 h 136"/>
                  <a:gd name="T82" fmla="*/ 50 w 155"/>
                  <a:gd name="T83" fmla="*/ 29 h 136"/>
                  <a:gd name="T84" fmla="*/ 50 w 155"/>
                  <a:gd name="T85" fmla="*/ 29 h 136"/>
                  <a:gd name="T86" fmla="*/ 49 w 155"/>
                  <a:gd name="T87" fmla="*/ 29 h 136"/>
                  <a:gd name="T88" fmla="*/ 49 w 155"/>
                  <a:gd name="T89" fmla="*/ 29 h 136"/>
                  <a:gd name="T90" fmla="*/ 49 w 155"/>
                  <a:gd name="T91" fmla="*/ 29 h 136"/>
                  <a:gd name="T92" fmla="*/ 49 w 155"/>
                  <a:gd name="T93" fmla="*/ 29 h 136"/>
                  <a:gd name="T94" fmla="*/ 3 w 155"/>
                  <a:gd name="T95" fmla="*/ 29 h 136"/>
                  <a:gd name="T96" fmla="*/ 3 w 155"/>
                  <a:gd name="T97" fmla="*/ 29 h 136"/>
                  <a:gd name="T98" fmla="*/ 3 w 155"/>
                  <a:gd name="T99" fmla="*/ 29 h 136"/>
                  <a:gd name="T100" fmla="*/ 3 w 155"/>
                  <a:gd name="T101" fmla="*/ 29 h 136"/>
                  <a:gd name="T102" fmla="*/ 2 w 155"/>
                  <a:gd name="T103" fmla="*/ 29 h 136"/>
                  <a:gd name="T104" fmla="*/ 2 w 155"/>
                  <a:gd name="T105" fmla="*/ 29 h 136"/>
                  <a:gd name="T106" fmla="*/ 2 w 155"/>
                  <a:gd name="T107" fmla="*/ 29 h 136"/>
                  <a:gd name="T108" fmla="*/ 2 w 155"/>
                  <a:gd name="T109" fmla="*/ 29 h 136"/>
                  <a:gd name="T110" fmla="*/ 0 w 155"/>
                  <a:gd name="T111" fmla="*/ 31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5"/>
                  <a:gd name="T169" fmla="*/ 0 h 136"/>
                  <a:gd name="T170" fmla="*/ 155 w 155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5" h="136">
                    <a:moveTo>
                      <a:pt x="0" y="133"/>
                    </a:moveTo>
                    <a:lnTo>
                      <a:pt x="0" y="134"/>
                    </a:lnTo>
                    <a:lnTo>
                      <a:pt x="1" y="134"/>
                    </a:lnTo>
                    <a:lnTo>
                      <a:pt x="2" y="135"/>
                    </a:lnTo>
                    <a:lnTo>
                      <a:pt x="3" y="135"/>
                    </a:lnTo>
                    <a:lnTo>
                      <a:pt x="148" y="135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1" y="133"/>
                    </a:lnTo>
                    <a:lnTo>
                      <a:pt x="152" y="133"/>
                    </a:lnTo>
                    <a:lnTo>
                      <a:pt x="153" y="132"/>
                    </a:lnTo>
                    <a:lnTo>
                      <a:pt x="153" y="131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54" y="3"/>
                    </a:lnTo>
                    <a:lnTo>
                      <a:pt x="154" y="2"/>
                    </a:lnTo>
                    <a:lnTo>
                      <a:pt x="154" y="1"/>
                    </a:lnTo>
                    <a:lnTo>
                      <a:pt x="153" y="1"/>
                    </a:lnTo>
                    <a:lnTo>
                      <a:pt x="153" y="0"/>
                    </a:lnTo>
                    <a:lnTo>
                      <a:pt x="145" y="5"/>
                    </a:lnTo>
                    <a:lnTo>
                      <a:pt x="146" y="6"/>
                    </a:lnTo>
                    <a:lnTo>
                      <a:pt x="146" y="7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5"/>
                    </a:lnTo>
                    <a:lnTo>
                      <a:pt x="145" y="126"/>
                    </a:lnTo>
                    <a:lnTo>
                      <a:pt x="145" y="127"/>
                    </a:lnTo>
                    <a:lnTo>
                      <a:pt x="144" y="127"/>
                    </a:lnTo>
                    <a:lnTo>
                      <a:pt x="143" y="127"/>
                    </a:lnTo>
                    <a:lnTo>
                      <a:pt x="143" y="128"/>
                    </a:lnTo>
                    <a:lnTo>
                      <a:pt x="142" y="128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0" y="133"/>
                    </a:lnTo>
                  </a:path>
                </a:pathLst>
              </a:custGeom>
              <a:grpFill/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2" name="Freeform 458"/>
              <p:cNvSpPr>
                <a:spLocks/>
              </p:cNvSpPr>
              <p:nvPr/>
            </p:nvSpPr>
            <p:spPr bwMode="auto">
              <a:xfrm>
                <a:off x="2449" y="2942"/>
                <a:ext cx="89" cy="8"/>
              </a:xfrm>
              <a:custGeom>
                <a:avLst/>
                <a:gdLst>
                  <a:gd name="T0" fmla="*/ 51 w 153"/>
                  <a:gd name="T1" fmla="*/ 4 h 17"/>
                  <a:gd name="T2" fmla="*/ 51 w 153"/>
                  <a:gd name="T3" fmla="*/ 4 h 17"/>
                  <a:gd name="T4" fmla="*/ 51 w 153"/>
                  <a:gd name="T5" fmla="*/ 2 h 17"/>
                  <a:gd name="T6" fmla="*/ 51 w 153"/>
                  <a:gd name="T7" fmla="*/ 2 h 17"/>
                  <a:gd name="T8" fmla="*/ 51 w 153"/>
                  <a:gd name="T9" fmla="*/ 2 h 17"/>
                  <a:gd name="T10" fmla="*/ 51 w 153"/>
                  <a:gd name="T11" fmla="*/ 1 h 17"/>
                  <a:gd name="T12" fmla="*/ 51 w 153"/>
                  <a:gd name="T13" fmla="*/ 1 h 17"/>
                  <a:gd name="T14" fmla="*/ 51 w 153"/>
                  <a:gd name="T15" fmla="*/ 1 h 17"/>
                  <a:gd name="T16" fmla="*/ 50 w 153"/>
                  <a:gd name="T17" fmla="*/ 0 h 17"/>
                  <a:gd name="T18" fmla="*/ 50 w 153"/>
                  <a:gd name="T19" fmla="*/ 0 h 17"/>
                  <a:gd name="T20" fmla="*/ 50 w 153"/>
                  <a:gd name="T21" fmla="*/ 0 h 17"/>
                  <a:gd name="T22" fmla="*/ 49 w 153"/>
                  <a:gd name="T23" fmla="*/ 0 h 17"/>
                  <a:gd name="T24" fmla="*/ 1 w 153"/>
                  <a:gd name="T25" fmla="*/ 0 h 17"/>
                  <a:gd name="T26" fmla="*/ 1 w 153"/>
                  <a:gd name="T27" fmla="*/ 0 h 17"/>
                  <a:gd name="T28" fmla="*/ 1 w 153"/>
                  <a:gd name="T29" fmla="*/ 0 h 17"/>
                  <a:gd name="T30" fmla="*/ 1 w 153"/>
                  <a:gd name="T31" fmla="*/ 1 h 17"/>
                  <a:gd name="T32" fmla="*/ 1 w 153"/>
                  <a:gd name="T33" fmla="*/ 1 h 17"/>
                  <a:gd name="T34" fmla="*/ 0 w 153"/>
                  <a:gd name="T35" fmla="*/ 2 h 17"/>
                  <a:gd name="T36" fmla="*/ 0 w 153"/>
                  <a:gd name="T37" fmla="*/ 2 h 17"/>
                  <a:gd name="T38" fmla="*/ 0 w 153"/>
                  <a:gd name="T39" fmla="*/ 4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3"/>
                  <a:gd name="T61" fmla="*/ 0 h 17"/>
                  <a:gd name="T62" fmla="*/ 153 w 153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3" h="17">
                    <a:moveTo>
                      <a:pt x="152" y="16"/>
                    </a:moveTo>
                    <a:lnTo>
                      <a:pt x="151" y="16"/>
                    </a:lnTo>
                    <a:lnTo>
                      <a:pt x="151" y="10"/>
                    </a:lnTo>
                    <a:lnTo>
                      <a:pt x="150" y="10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3" name="Freeform 459"/>
              <p:cNvSpPr>
                <a:spLocks/>
              </p:cNvSpPr>
              <p:nvPr/>
            </p:nvSpPr>
            <p:spPr bwMode="auto">
              <a:xfrm>
                <a:off x="2432" y="3034"/>
                <a:ext cx="126" cy="35"/>
              </a:xfrm>
              <a:custGeom>
                <a:avLst/>
                <a:gdLst>
                  <a:gd name="T0" fmla="*/ 0 w 215"/>
                  <a:gd name="T1" fmla="*/ 17 h 72"/>
                  <a:gd name="T2" fmla="*/ 0 w 215"/>
                  <a:gd name="T3" fmla="*/ 0 h 72"/>
                  <a:gd name="T4" fmla="*/ 73 w 215"/>
                  <a:gd name="T5" fmla="*/ 0 h 72"/>
                  <a:gd name="T6" fmla="*/ 73 w 215"/>
                  <a:gd name="T7" fmla="*/ 17 h 72"/>
                  <a:gd name="T8" fmla="*/ 0 w 215"/>
                  <a:gd name="T9" fmla="*/ 17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72"/>
                  <a:gd name="T17" fmla="*/ 215 w 21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72">
                    <a:moveTo>
                      <a:pt x="0" y="71"/>
                    </a:moveTo>
                    <a:lnTo>
                      <a:pt x="0" y="0"/>
                    </a:lnTo>
                    <a:lnTo>
                      <a:pt x="214" y="0"/>
                    </a:lnTo>
                    <a:lnTo>
                      <a:pt x="214" y="71"/>
                    </a:lnTo>
                    <a:lnTo>
                      <a:pt x="0" y="7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4" name="Freeform 460"/>
              <p:cNvSpPr>
                <a:spLocks/>
              </p:cNvSpPr>
              <p:nvPr/>
            </p:nvSpPr>
            <p:spPr bwMode="auto">
              <a:xfrm>
                <a:off x="2431" y="3034"/>
                <a:ext cx="128" cy="11"/>
              </a:xfrm>
              <a:custGeom>
                <a:avLst/>
                <a:gdLst>
                  <a:gd name="T0" fmla="*/ 27 w 219"/>
                  <a:gd name="T1" fmla="*/ 0 h 23"/>
                  <a:gd name="T2" fmla="*/ 0 w 219"/>
                  <a:gd name="T3" fmla="*/ 0 h 23"/>
                  <a:gd name="T4" fmla="*/ 0 w 219"/>
                  <a:gd name="T5" fmla="*/ 5 h 23"/>
                  <a:gd name="T6" fmla="*/ 74 w 219"/>
                  <a:gd name="T7" fmla="*/ 5 h 23"/>
                  <a:gd name="T8" fmla="*/ 74 w 219"/>
                  <a:gd name="T9" fmla="*/ 0 h 23"/>
                  <a:gd name="T10" fmla="*/ 47 w 219"/>
                  <a:gd name="T11" fmla="*/ 0 h 23"/>
                  <a:gd name="T12" fmla="*/ 27 w 2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23"/>
                  <a:gd name="T23" fmla="*/ 219 w 2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23">
                    <a:moveTo>
                      <a:pt x="79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18" y="22"/>
                    </a:lnTo>
                    <a:lnTo>
                      <a:pt x="215" y="0"/>
                    </a:lnTo>
                    <a:lnTo>
                      <a:pt x="137" y="0"/>
                    </a:lnTo>
                    <a:lnTo>
                      <a:pt x="7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5" name="Freeform 461"/>
              <p:cNvSpPr>
                <a:spLocks/>
              </p:cNvSpPr>
              <p:nvPr/>
            </p:nvSpPr>
            <p:spPr bwMode="auto">
              <a:xfrm>
                <a:off x="2519" y="3037"/>
                <a:ext cx="32" cy="8"/>
              </a:xfrm>
              <a:custGeom>
                <a:avLst/>
                <a:gdLst>
                  <a:gd name="T0" fmla="*/ 0 w 56"/>
                  <a:gd name="T1" fmla="*/ 1 h 17"/>
                  <a:gd name="T2" fmla="*/ 6 w 56"/>
                  <a:gd name="T3" fmla="*/ 1 h 17"/>
                  <a:gd name="T4" fmla="*/ 6 w 56"/>
                  <a:gd name="T5" fmla="*/ 0 h 17"/>
                  <a:gd name="T6" fmla="*/ 11 w 56"/>
                  <a:gd name="T7" fmla="*/ 0 h 17"/>
                  <a:gd name="T8" fmla="*/ 11 w 56"/>
                  <a:gd name="T9" fmla="*/ 1 h 17"/>
                  <a:gd name="T10" fmla="*/ 18 w 56"/>
                  <a:gd name="T11" fmla="*/ 1 h 17"/>
                  <a:gd name="T12" fmla="*/ 18 w 56"/>
                  <a:gd name="T13" fmla="*/ 2 h 17"/>
                  <a:gd name="T14" fmla="*/ 11 w 56"/>
                  <a:gd name="T15" fmla="*/ 2 h 17"/>
                  <a:gd name="T16" fmla="*/ 11 w 56"/>
                  <a:gd name="T17" fmla="*/ 4 h 17"/>
                  <a:gd name="T18" fmla="*/ 6 w 56"/>
                  <a:gd name="T19" fmla="*/ 4 h 17"/>
                  <a:gd name="T20" fmla="*/ 6 w 56"/>
                  <a:gd name="T21" fmla="*/ 2 h 17"/>
                  <a:gd name="T22" fmla="*/ 0 w 56"/>
                  <a:gd name="T23" fmla="*/ 2 h 17"/>
                  <a:gd name="T24" fmla="*/ 0 w 56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7"/>
                  <a:gd name="T41" fmla="*/ 56 w 56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7">
                    <a:moveTo>
                      <a:pt x="0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6" name="Freeform 462"/>
              <p:cNvSpPr>
                <a:spLocks/>
              </p:cNvSpPr>
              <p:nvPr/>
            </p:nvSpPr>
            <p:spPr bwMode="auto">
              <a:xfrm>
                <a:off x="2519" y="3040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2 h 17"/>
                  <a:gd name="T4" fmla="*/ 5 w 17"/>
                  <a:gd name="T5" fmla="*/ 1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1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7" name="Freeform 463"/>
              <p:cNvSpPr>
                <a:spLocks/>
              </p:cNvSpPr>
              <p:nvPr/>
            </p:nvSpPr>
            <p:spPr bwMode="auto">
              <a:xfrm>
                <a:off x="2530" y="3037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4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8" name="Freeform 464"/>
              <p:cNvSpPr>
                <a:spLocks/>
              </p:cNvSpPr>
              <p:nvPr/>
            </p:nvSpPr>
            <p:spPr bwMode="auto">
              <a:xfrm>
                <a:off x="2551" y="3041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4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29" name="Freeform 465"/>
              <p:cNvSpPr>
                <a:spLocks/>
              </p:cNvSpPr>
              <p:nvPr/>
            </p:nvSpPr>
            <p:spPr bwMode="auto">
              <a:xfrm>
                <a:off x="2540" y="3037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0 h 17"/>
                  <a:gd name="T4" fmla="*/ 0 w 17"/>
                  <a:gd name="T5" fmla="*/ 4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0" name="Freeform 466"/>
              <p:cNvSpPr>
                <a:spLocks/>
              </p:cNvSpPr>
              <p:nvPr/>
            </p:nvSpPr>
            <p:spPr bwMode="auto">
              <a:xfrm>
                <a:off x="2530" y="3039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4 h 17"/>
                  <a:gd name="T4" fmla="*/ 5 w 17"/>
                  <a:gd name="T5" fmla="*/ 0 h 17"/>
                  <a:gd name="T6" fmla="*/ 0 w 17"/>
                  <a:gd name="T7" fmla="*/ 0 h 17"/>
                  <a:gd name="T8" fmla="*/ 0 w 17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1" name="Freeform 467"/>
              <p:cNvSpPr>
                <a:spLocks/>
              </p:cNvSpPr>
              <p:nvPr/>
            </p:nvSpPr>
            <p:spPr bwMode="auto">
              <a:xfrm>
                <a:off x="2520" y="3040"/>
                <a:ext cx="31" cy="8"/>
              </a:xfrm>
              <a:custGeom>
                <a:avLst/>
                <a:gdLst>
                  <a:gd name="T0" fmla="*/ 0 w 54"/>
                  <a:gd name="T1" fmla="*/ 0 h 17"/>
                  <a:gd name="T2" fmla="*/ 17 w 54"/>
                  <a:gd name="T3" fmla="*/ 0 h 17"/>
                  <a:gd name="T4" fmla="*/ 17 w 54"/>
                  <a:gd name="T5" fmla="*/ 4 h 17"/>
                  <a:gd name="T6" fmla="*/ 0 w 54"/>
                  <a:gd name="T7" fmla="*/ 4 h 17"/>
                  <a:gd name="T8" fmla="*/ 0 w 5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7"/>
                  <a:gd name="T17" fmla="*/ 54 w 5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7">
                    <a:moveTo>
                      <a:pt x="0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2" name="Freeform 468"/>
              <p:cNvSpPr>
                <a:spLocks/>
              </p:cNvSpPr>
              <p:nvPr/>
            </p:nvSpPr>
            <p:spPr bwMode="auto">
              <a:xfrm>
                <a:off x="2530" y="3037"/>
                <a:ext cx="11" cy="8"/>
              </a:xfrm>
              <a:custGeom>
                <a:avLst/>
                <a:gdLst>
                  <a:gd name="T0" fmla="*/ 6 w 19"/>
                  <a:gd name="T1" fmla="*/ 3 h 17"/>
                  <a:gd name="T2" fmla="*/ 6 w 19"/>
                  <a:gd name="T3" fmla="*/ 4 h 17"/>
                  <a:gd name="T4" fmla="*/ 6 w 19"/>
                  <a:gd name="T5" fmla="*/ 0 h 17"/>
                  <a:gd name="T6" fmla="*/ 0 w 19"/>
                  <a:gd name="T7" fmla="*/ 0 h 17"/>
                  <a:gd name="T8" fmla="*/ 0 w 19"/>
                  <a:gd name="T9" fmla="*/ 4 h 17"/>
                  <a:gd name="T10" fmla="*/ 0 w 19"/>
                  <a:gd name="T11" fmla="*/ 3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8" y="12"/>
                    </a:moveTo>
                    <a:lnTo>
                      <a:pt x="17" y="1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3" name="Freeform 469"/>
              <p:cNvSpPr>
                <a:spLocks/>
              </p:cNvSpPr>
              <p:nvPr/>
            </p:nvSpPr>
            <p:spPr bwMode="auto">
              <a:xfrm>
                <a:off x="2492" y="3042"/>
                <a:ext cx="10" cy="8"/>
              </a:xfrm>
              <a:custGeom>
                <a:avLst/>
                <a:gdLst>
                  <a:gd name="T0" fmla="*/ 5 w 17"/>
                  <a:gd name="T1" fmla="*/ 0 h 17"/>
                  <a:gd name="T2" fmla="*/ 5 w 17"/>
                  <a:gd name="T3" fmla="*/ 4 h 17"/>
                  <a:gd name="T4" fmla="*/ 0 w 17"/>
                  <a:gd name="T5" fmla="*/ 4 h 17"/>
                  <a:gd name="T6" fmla="*/ 0 w 17"/>
                  <a:gd name="T7" fmla="*/ 0 h 17"/>
                  <a:gd name="T8" fmla="*/ 5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4" name="Freeform 470"/>
              <p:cNvSpPr>
                <a:spLocks/>
              </p:cNvSpPr>
              <p:nvPr/>
            </p:nvSpPr>
            <p:spPr bwMode="auto">
              <a:xfrm>
                <a:off x="2492" y="3042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0 h 17"/>
                  <a:gd name="T4" fmla="*/ 5 w 17"/>
                  <a:gd name="T5" fmla="*/ 4 h 17"/>
                  <a:gd name="T6" fmla="*/ 0 w 17"/>
                  <a:gd name="T7" fmla="*/ 4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5" name="Freeform 471"/>
              <p:cNvSpPr>
                <a:spLocks/>
              </p:cNvSpPr>
              <p:nvPr/>
            </p:nvSpPr>
            <p:spPr bwMode="auto">
              <a:xfrm>
                <a:off x="2483" y="3038"/>
                <a:ext cx="26" cy="8"/>
              </a:xfrm>
              <a:custGeom>
                <a:avLst/>
                <a:gdLst>
                  <a:gd name="T0" fmla="*/ 5 w 44"/>
                  <a:gd name="T1" fmla="*/ 4 h 17"/>
                  <a:gd name="T2" fmla="*/ 0 w 44"/>
                  <a:gd name="T3" fmla="*/ 4 h 17"/>
                  <a:gd name="T4" fmla="*/ 0 w 44"/>
                  <a:gd name="T5" fmla="*/ 2 h 17"/>
                  <a:gd name="T6" fmla="*/ 5 w 44"/>
                  <a:gd name="T7" fmla="*/ 2 h 17"/>
                  <a:gd name="T8" fmla="*/ 5 w 44"/>
                  <a:gd name="T9" fmla="*/ 0 h 17"/>
                  <a:gd name="T10" fmla="*/ 10 w 44"/>
                  <a:gd name="T11" fmla="*/ 0 h 17"/>
                  <a:gd name="T12" fmla="*/ 10 w 44"/>
                  <a:gd name="T13" fmla="*/ 2 h 17"/>
                  <a:gd name="T14" fmla="*/ 15 w 44"/>
                  <a:gd name="T15" fmla="*/ 2 h 17"/>
                  <a:gd name="T16" fmla="*/ 15 w 44"/>
                  <a:gd name="T17" fmla="*/ 4 h 17"/>
                  <a:gd name="T18" fmla="*/ 10 w 44"/>
                  <a:gd name="T19" fmla="*/ 4 h 17"/>
                  <a:gd name="T20" fmla="*/ 5 w 44"/>
                  <a:gd name="T21" fmla="*/ 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"/>
                  <a:gd name="T35" fmla="*/ 44 w 4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">
                    <a:moveTo>
                      <a:pt x="14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8"/>
                    </a:lnTo>
                    <a:lnTo>
                      <a:pt x="43" y="8"/>
                    </a:lnTo>
                    <a:lnTo>
                      <a:pt x="43" y="16"/>
                    </a:lnTo>
                    <a:lnTo>
                      <a:pt x="28" y="16"/>
                    </a:lnTo>
                    <a:lnTo>
                      <a:pt x="14" y="1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6" name="Freeform 472"/>
              <p:cNvSpPr>
                <a:spLocks/>
              </p:cNvSpPr>
              <p:nvPr/>
            </p:nvSpPr>
            <p:spPr bwMode="auto">
              <a:xfrm>
                <a:off x="2492" y="3038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0 h 17"/>
                  <a:gd name="T4" fmla="*/ 5 w 17"/>
                  <a:gd name="T5" fmla="*/ 4 h 17"/>
                  <a:gd name="T6" fmla="*/ 0 w 17"/>
                  <a:gd name="T7" fmla="*/ 4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7" name="Freeform 473"/>
              <p:cNvSpPr>
                <a:spLocks/>
              </p:cNvSpPr>
              <p:nvPr/>
            </p:nvSpPr>
            <p:spPr bwMode="auto">
              <a:xfrm>
                <a:off x="2463" y="3036"/>
                <a:ext cx="12" cy="9"/>
              </a:xfrm>
              <a:custGeom>
                <a:avLst/>
                <a:gdLst>
                  <a:gd name="T0" fmla="*/ 2 w 20"/>
                  <a:gd name="T1" fmla="*/ 4 h 17"/>
                  <a:gd name="T2" fmla="*/ 1 w 20"/>
                  <a:gd name="T3" fmla="*/ 4 h 17"/>
                  <a:gd name="T4" fmla="*/ 1 w 20"/>
                  <a:gd name="T5" fmla="*/ 4 h 17"/>
                  <a:gd name="T6" fmla="*/ 1 w 20"/>
                  <a:gd name="T7" fmla="*/ 4 h 17"/>
                  <a:gd name="T8" fmla="*/ 1 w 20"/>
                  <a:gd name="T9" fmla="*/ 3 h 17"/>
                  <a:gd name="T10" fmla="*/ 0 w 20"/>
                  <a:gd name="T11" fmla="*/ 3 h 17"/>
                  <a:gd name="T12" fmla="*/ 0 w 20"/>
                  <a:gd name="T13" fmla="*/ 3 h 17"/>
                  <a:gd name="T14" fmla="*/ 0 w 20"/>
                  <a:gd name="T15" fmla="*/ 2 h 17"/>
                  <a:gd name="T16" fmla="*/ 0 w 20"/>
                  <a:gd name="T17" fmla="*/ 2 h 17"/>
                  <a:gd name="T18" fmla="*/ 0 w 20"/>
                  <a:gd name="T19" fmla="*/ 1 h 17"/>
                  <a:gd name="T20" fmla="*/ 0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0 h 17"/>
                  <a:gd name="T28" fmla="*/ 1 w 20"/>
                  <a:gd name="T29" fmla="*/ 0 h 17"/>
                  <a:gd name="T30" fmla="*/ 2 w 20"/>
                  <a:gd name="T31" fmla="*/ 0 h 17"/>
                  <a:gd name="T32" fmla="*/ 4 w 20"/>
                  <a:gd name="T33" fmla="*/ 0 h 17"/>
                  <a:gd name="T34" fmla="*/ 5 w 20"/>
                  <a:gd name="T35" fmla="*/ 0 h 17"/>
                  <a:gd name="T36" fmla="*/ 5 w 20"/>
                  <a:gd name="T37" fmla="*/ 0 h 17"/>
                  <a:gd name="T38" fmla="*/ 6 w 20"/>
                  <a:gd name="T39" fmla="*/ 1 h 17"/>
                  <a:gd name="T40" fmla="*/ 6 w 20"/>
                  <a:gd name="T41" fmla="*/ 1 h 17"/>
                  <a:gd name="T42" fmla="*/ 6 w 20"/>
                  <a:gd name="T43" fmla="*/ 1 h 17"/>
                  <a:gd name="T44" fmla="*/ 7 w 20"/>
                  <a:gd name="T45" fmla="*/ 2 h 17"/>
                  <a:gd name="T46" fmla="*/ 7 w 20"/>
                  <a:gd name="T47" fmla="*/ 2 h 17"/>
                  <a:gd name="T48" fmla="*/ 7 w 20"/>
                  <a:gd name="T49" fmla="*/ 2 h 17"/>
                  <a:gd name="T50" fmla="*/ 7 w 20"/>
                  <a:gd name="T51" fmla="*/ 3 h 17"/>
                  <a:gd name="T52" fmla="*/ 6 w 20"/>
                  <a:gd name="T53" fmla="*/ 3 h 17"/>
                  <a:gd name="T54" fmla="*/ 6 w 20"/>
                  <a:gd name="T55" fmla="*/ 4 h 17"/>
                  <a:gd name="T56" fmla="*/ 5 w 20"/>
                  <a:gd name="T57" fmla="*/ 4 h 17"/>
                  <a:gd name="T58" fmla="*/ 5 w 20"/>
                  <a:gd name="T59" fmla="*/ 4 h 17"/>
                  <a:gd name="T60" fmla="*/ 5 w 20"/>
                  <a:gd name="T61" fmla="*/ 4 h 17"/>
                  <a:gd name="T62" fmla="*/ 4 w 20"/>
                  <a:gd name="T63" fmla="*/ 4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17"/>
                  <a:gd name="T98" fmla="*/ 20 w 20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17">
                    <a:moveTo>
                      <a:pt x="5" y="16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5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8" name="Freeform 474"/>
              <p:cNvSpPr>
                <a:spLocks/>
              </p:cNvSpPr>
              <p:nvPr/>
            </p:nvSpPr>
            <p:spPr bwMode="auto">
              <a:xfrm>
                <a:off x="2478" y="3034"/>
                <a:ext cx="9" cy="18"/>
              </a:xfrm>
              <a:custGeom>
                <a:avLst/>
                <a:gdLst>
                  <a:gd name="T0" fmla="*/ 2 w 17"/>
                  <a:gd name="T1" fmla="*/ 0 h 38"/>
                  <a:gd name="T2" fmla="*/ 0 w 17"/>
                  <a:gd name="T3" fmla="*/ 5 h 38"/>
                  <a:gd name="T4" fmla="*/ 4 w 17"/>
                  <a:gd name="T5" fmla="*/ 5 h 38"/>
                  <a:gd name="T6" fmla="*/ 4 w 17"/>
                  <a:gd name="T7" fmla="*/ 9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8"/>
                  <a:gd name="T14" fmla="*/ 17 w 1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8">
                    <a:moveTo>
                      <a:pt x="8" y="0"/>
                    </a:moveTo>
                    <a:lnTo>
                      <a:pt x="0" y="22"/>
                    </a:lnTo>
                    <a:lnTo>
                      <a:pt x="16" y="22"/>
                    </a:lnTo>
                    <a:lnTo>
                      <a:pt x="16" y="37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39" name="Freeform 475"/>
              <p:cNvSpPr>
                <a:spLocks/>
              </p:cNvSpPr>
              <p:nvPr/>
            </p:nvSpPr>
            <p:spPr bwMode="auto">
              <a:xfrm>
                <a:off x="2512" y="3034"/>
                <a:ext cx="9" cy="35"/>
              </a:xfrm>
              <a:custGeom>
                <a:avLst/>
                <a:gdLst>
                  <a:gd name="T0" fmla="*/ 0 w 17"/>
                  <a:gd name="T1" fmla="*/ 0 h 72"/>
                  <a:gd name="T2" fmla="*/ 4 w 17"/>
                  <a:gd name="T3" fmla="*/ 5 h 72"/>
                  <a:gd name="T4" fmla="*/ 0 w 17"/>
                  <a:gd name="T5" fmla="*/ 5 h 72"/>
                  <a:gd name="T6" fmla="*/ 0 w 17"/>
                  <a:gd name="T7" fmla="*/ 17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2"/>
                  <a:gd name="T14" fmla="*/ 17 w 17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2">
                    <a:moveTo>
                      <a:pt x="0" y="0"/>
                    </a:moveTo>
                    <a:lnTo>
                      <a:pt x="16" y="22"/>
                    </a:lnTo>
                    <a:lnTo>
                      <a:pt x="0" y="22"/>
                    </a:lnTo>
                    <a:lnTo>
                      <a:pt x="0" y="71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0" name="Freeform 476"/>
              <p:cNvSpPr>
                <a:spLocks/>
              </p:cNvSpPr>
              <p:nvPr/>
            </p:nvSpPr>
            <p:spPr bwMode="auto">
              <a:xfrm>
                <a:off x="2439" y="3055"/>
                <a:ext cx="146" cy="19"/>
              </a:xfrm>
              <a:custGeom>
                <a:avLst/>
                <a:gdLst>
                  <a:gd name="T0" fmla="*/ 0 w 250"/>
                  <a:gd name="T1" fmla="*/ 9 h 41"/>
                  <a:gd name="T2" fmla="*/ 85 w 250"/>
                  <a:gd name="T3" fmla="*/ 9 h 41"/>
                  <a:gd name="T4" fmla="*/ 82 w 250"/>
                  <a:gd name="T5" fmla="*/ 0 h 41"/>
                  <a:gd name="T6" fmla="*/ 4 w 250"/>
                  <a:gd name="T7" fmla="*/ 0 h 41"/>
                  <a:gd name="T8" fmla="*/ 0 w 250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41"/>
                  <a:gd name="T17" fmla="*/ 250 w 2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41">
                    <a:moveTo>
                      <a:pt x="0" y="40"/>
                    </a:moveTo>
                    <a:lnTo>
                      <a:pt x="249" y="40"/>
                    </a:lnTo>
                    <a:lnTo>
                      <a:pt x="240" y="0"/>
                    </a:lnTo>
                    <a:lnTo>
                      <a:pt x="10" y="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1" name="Freeform 477"/>
              <p:cNvSpPr>
                <a:spLocks/>
              </p:cNvSpPr>
              <p:nvPr/>
            </p:nvSpPr>
            <p:spPr bwMode="auto">
              <a:xfrm>
                <a:off x="2439" y="3074"/>
                <a:ext cx="147" cy="8"/>
              </a:xfrm>
              <a:custGeom>
                <a:avLst/>
                <a:gdLst>
                  <a:gd name="T0" fmla="*/ 0 w 251"/>
                  <a:gd name="T1" fmla="*/ 4 h 17"/>
                  <a:gd name="T2" fmla="*/ 0 w 251"/>
                  <a:gd name="T3" fmla="*/ 0 h 17"/>
                  <a:gd name="T4" fmla="*/ 86 w 251"/>
                  <a:gd name="T5" fmla="*/ 0 h 17"/>
                  <a:gd name="T6" fmla="*/ 86 w 251"/>
                  <a:gd name="T7" fmla="*/ 4 h 17"/>
                  <a:gd name="T8" fmla="*/ 0 w 251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17"/>
                  <a:gd name="T17" fmla="*/ 251 w 2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17">
                    <a:moveTo>
                      <a:pt x="0" y="16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50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2" name="Freeform 478"/>
              <p:cNvSpPr>
                <a:spLocks/>
              </p:cNvSpPr>
              <p:nvPr/>
            </p:nvSpPr>
            <p:spPr bwMode="auto">
              <a:xfrm>
                <a:off x="2449" y="3057"/>
                <a:ext cx="131" cy="14"/>
              </a:xfrm>
              <a:custGeom>
                <a:avLst/>
                <a:gdLst>
                  <a:gd name="T0" fmla="*/ 0 w 223"/>
                  <a:gd name="T1" fmla="*/ 7 h 28"/>
                  <a:gd name="T2" fmla="*/ 76 w 223"/>
                  <a:gd name="T3" fmla="*/ 7 h 28"/>
                  <a:gd name="T4" fmla="*/ 74 w 223"/>
                  <a:gd name="T5" fmla="*/ 0 h 28"/>
                  <a:gd name="T6" fmla="*/ 3 w 223"/>
                  <a:gd name="T7" fmla="*/ 0 h 28"/>
                  <a:gd name="T8" fmla="*/ 0 w 22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28"/>
                  <a:gd name="T17" fmla="*/ 223 w 2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28">
                    <a:moveTo>
                      <a:pt x="0" y="27"/>
                    </a:moveTo>
                    <a:lnTo>
                      <a:pt x="222" y="27"/>
                    </a:lnTo>
                    <a:lnTo>
                      <a:pt x="214" y="0"/>
                    </a:lnTo>
                    <a:lnTo>
                      <a:pt x="8" y="0"/>
                    </a:lnTo>
                    <a:lnTo>
                      <a:pt x="0" y="27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3" name="Freeform 479"/>
              <p:cNvSpPr>
                <a:spLocks/>
              </p:cNvSpPr>
              <p:nvPr/>
            </p:nvSpPr>
            <p:spPr bwMode="auto">
              <a:xfrm>
                <a:off x="2444" y="3245"/>
                <a:ext cx="121" cy="10"/>
              </a:xfrm>
              <a:custGeom>
                <a:avLst/>
                <a:gdLst>
                  <a:gd name="T0" fmla="*/ 0 w 206"/>
                  <a:gd name="T1" fmla="*/ 5 h 20"/>
                  <a:gd name="T2" fmla="*/ 0 w 206"/>
                  <a:gd name="T3" fmla="*/ 0 h 20"/>
                  <a:gd name="T4" fmla="*/ 70 w 206"/>
                  <a:gd name="T5" fmla="*/ 0 h 20"/>
                  <a:gd name="T6" fmla="*/ 70 w 206"/>
                  <a:gd name="T7" fmla="*/ 5 h 20"/>
                  <a:gd name="T8" fmla="*/ 0 w 206"/>
                  <a:gd name="T9" fmla="*/ 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"/>
                  <a:gd name="T17" fmla="*/ 206 w 20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">
                    <a:moveTo>
                      <a:pt x="0" y="19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19"/>
                    </a:lnTo>
                    <a:lnTo>
                      <a:pt x="0" y="1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4" name="Freeform 480"/>
              <p:cNvSpPr>
                <a:spLocks/>
              </p:cNvSpPr>
              <p:nvPr/>
            </p:nvSpPr>
            <p:spPr bwMode="auto">
              <a:xfrm>
                <a:off x="2439" y="3200"/>
                <a:ext cx="130" cy="16"/>
              </a:xfrm>
              <a:custGeom>
                <a:avLst/>
                <a:gdLst>
                  <a:gd name="T0" fmla="*/ 66 w 220"/>
                  <a:gd name="T1" fmla="*/ 0 h 34"/>
                  <a:gd name="T2" fmla="*/ 76 w 220"/>
                  <a:gd name="T3" fmla="*/ 8 h 34"/>
                  <a:gd name="T4" fmla="*/ 0 w 220"/>
                  <a:gd name="T5" fmla="*/ 8 h 34"/>
                  <a:gd name="T6" fmla="*/ 10 w 220"/>
                  <a:gd name="T7" fmla="*/ 0 h 34"/>
                  <a:gd name="T8" fmla="*/ 66 w 2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4"/>
                  <a:gd name="T17" fmla="*/ 220 w 22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4">
                    <a:moveTo>
                      <a:pt x="189" y="0"/>
                    </a:moveTo>
                    <a:lnTo>
                      <a:pt x="219" y="33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18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5" name="Freeform 481"/>
              <p:cNvSpPr>
                <a:spLocks/>
              </p:cNvSpPr>
              <p:nvPr/>
            </p:nvSpPr>
            <p:spPr bwMode="auto">
              <a:xfrm>
                <a:off x="2473" y="3198"/>
                <a:ext cx="61" cy="11"/>
              </a:xfrm>
              <a:custGeom>
                <a:avLst/>
                <a:gdLst>
                  <a:gd name="T0" fmla="*/ 35 w 104"/>
                  <a:gd name="T1" fmla="*/ 2 h 24"/>
                  <a:gd name="T2" fmla="*/ 35 w 104"/>
                  <a:gd name="T3" fmla="*/ 2 h 24"/>
                  <a:gd name="T4" fmla="*/ 33 w 104"/>
                  <a:gd name="T5" fmla="*/ 1 h 24"/>
                  <a:gd name="T6" fmla="*/ 32 w 104"/>
                  <a:gd name="T7" fmla="*/ 1 h 24"/>
                  <a:gd name="T8" fmla="*/ 30 w 104"/>
                  <a:gd name="T9" fmla="*/ 0 h 24"/>
                  <a:gd name="T10" fmla="*/ 28 w 104"/>
                  <a:gd name="T11" fmla="*/ 0 h 24"/>
                  <a:gd name="T12" fmla="*/ 25 w 104"/>
                  <a:gd name="T13" fmla="*/ 0 h 24"/>
                  <a:gd name="T14" fmla="*/ 22 w 104"/>
                  <a:gd name="T15" fmla="*/ 0 h 24"/>
                  <a:gd name="T16" fmla="*/ 19 w 104"/>
                  <a:gd name="T17" fmla="*/ 0 h 24"/>
                  <a:gd name="T18" fmla="*/ 16 w 104"/>
                  <a:gd name="T19" fmla="*/ 0 h 24"/>
                  <a:gd name="T20" fmla="*/ 13 w 104"/>
                  <a:gd name="T21" fmla="*/ 0 h 24"/>
                  <a:gd name="T22" fmla="*/ 10 w 104"/>
                  <a:gd name="T23" fmla="*/ 0 h 24"/>
                  <a:gd name="T24" fmla="*/ 7 w 104"/>
                  <a:gd name="T25" fmla="*/ 0 h 24"/>
                  <a:gd name="T26" fmla="*/ 5 w 104"/>
                  <a:gd name="T27" fmla="*/ 0 h 24"/>
                  <a:gd name="T28" fmla="*/ 3 w 104"/>
                  <a:gd name="T29" fmla="*/ 1 h 24"/>
                  <a:gd name="T30" fmla="*/ 1 w 104"/>
                  <a:gd name="T31" fmla="*/ 1 h 24"/>
                  <a:gd name="T32" fmla="*/ 1 w 104"/>
                  <a:gd name="T33" fmla="*/ 2 h 24"/>
                  <a:gd name="T34" fmla="*/ 0 w 104"/>
                  <a:gd name="T35" fmla="*/ 2 h 24"/>
                  <a:gd name="T36" fmla="*/ 0 w 104"/>
                  <a:gd name="T37" fmla="*/ 3 h 24"/>
                  <a:gd name="T38" fmla="*/ 1 w 104"/>
                  <a:gd name="T39" fmla="*/ 3 h 24"/>
                  <a:gd name="T40" fmla="*/ 1 w 104"/>
                  <a:gd name="T41" fmla="*/ 3 h 24"/>
                  <a:gd name="T42" fmla="*/ 3 w 104"/>
                  <a:gd name="T43" fmla="*/ 4 h 24"/>
                  <a:gd name="T44" fmla="*/ 5 w 104"/>
                  <a:gd name="T45" fmla="*/ 4 h 24"/>
                  <a:gd name="T46" fmla="*/ 7 w 104"/>
                  <a:gd name="T47" fmla="*/ 4 h 24"/>
                  <a:gd name="T48" fmla="*/ 10 w 104"/>
                  <a:gd name="T49" fmla="*/ 5 h 24"/>
                  <a:gd name="T50" fmla="*/ 13 w 104"/>
                  <a:gd name="T51" fmla="*/ 5 h 24"/>
                  <a:gd name="T52" fmla="*/ 16 w 104"/>
                  <a:gd name="T53" fmla="*/ 5 h 24"/>
                  <a:gd name="T54" fmla="*/ 19 w 104"/>
                  <a:gd name="T55" fmla="*/ 5 h 24"/>
                  <a:gd name="T56" fmla="*/ 22 w 104"/>
                  <a:gd name="T57" fmla="*/ 5 h 24"/>
                  <a:gd name="T58" fmla="*/ 25 w 104"/>
                  <a:gd name="T59" fmla="*/ 5 h 24"/>
                  <a:gd name="T60" fmla="*/ 28 w 104"/>
                  <a:gd name="T61" fmla="*/ 4 h 24"/>
                  <a:gd name="T62" fmla="*/ 30 w 104"/>
                  <a:gd name="T63" fmla="*/ 4 h 24"/>
                  <a:gd name="T64" fmla="*/ 32 w 104"/>
                  <a:gd name="T65" fmla="*/ 4 h 24"/>
                  <a:gd name="T66" fmla="*/ 33 w 104"/>
                  <a:gd name="T67" fmla="*/ 3 h 24"/>
                  <a:gd name="T68" fmla="*/ 35 w 104"/>
                  <a:gd name="T69" fmla="*/ 3 h 24"/>
                  <a:gd name="T70" fmla="*/ 35 w 104"/>
                  <a:gd name="T71" fmla="*/ 3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24"/>
                  <a:gd name="T110" fmla="*/ 104 w 104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24">
                    <a:moveTo>
                      <a:pt x="103" y="11"/>
                    </a:moveTo>
                    <a:lnTo>
                      <a:pt x="102" y="10"/>
                    </a:lnTo>
                    <a:lnTo>
                      <a:pt x="102" y="9"/>
                    </a:lnTo>
                    <a:lnTo>
                      <a:pt x="101" y="8"/>
                    </a:lnTo>
                    <a:lnTo>
                      <a:pt x="99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6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60" y="22"/>
                    </a:lnTo>
                    <a:lnTo>
                      <a:pt x="64" y="22"/>
                    </a:lnTo>
                    <a:lnTo>
                      <a:pt x="69" y="22"/>
                    </a:lnTo>
                    <a:lnTo>
                      <a:pt x="72" y="21"/>
                    </a:lnTo>
                    <a:lnTo>
                      <a:pt x="76" y="21"/>
                    </a:lnTo>
                    <a:lnTo>
                      <a:pt x="80" y="20"/>
                    </a:lnTo>
                    <a:lnTo>
                      <a:pt x="84" y="20"/>
                    </a:lnTo>
                    <a:lnTo>
                      <a:pt x="87" y="19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9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3" y="1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6" name="Freeform 482"/>
              <p:cNvSpPr>
                <a:spLocks/>
              </p:cNvSpPr>
              <p:nvPr/>
            </p:nvSpPr>
            <p:spPr bwMode="auto">
              <a:xfrm>
                <a:off x="2473" y="3203"/>
                <a:ext cx="61" cy="9"/>
              </a:xfrm>
              <a:custGeom>
                <a:avLst/>
                <a:gdLst>
                  <a:gd name="T0" fmla="*/ 35 w 104"/>
                  <a:gd name="T1" fmla="*/ 2 h 17"/>
                  <a:gd name="T2" fmla="*/ 35 w 104"/>
                  <a:gd name="T3" fmla="*/ 2 h 17"/>
                  <a:gd name="T4" fmla="*/ 33 w 104"/>
                  <a:gd name="T5" fmla="*/ 3 h 17"/>
                  <a:gd name="T6" fmla="*/ 32 w 104"/>
                  <a:gd name="T7" fmla="*/ 3 h 17"/>
                  <a:gd name="T8" fmla="*/ 30 w 104"/>
                  <a:gd name="T9" fmla="*/ 3 h 17"/>
                  <a:gd name="T10" fmla="*/ 28 w 104"/>
                  <a:gd name="T11" fmla="*/ 4 h 17"/>
                  <a:gd name="T12" fmla="*/ 25 w 104"/>
                  <a:gd name="T13" fmla="*/ 4 h 17"/>
                  <a:gd name="T14" fmla="*/ 22 w 104"/>
                  <a:gd name="T15" fmla="*/ 4 h 17"/>
                  <a:gd name="T16" fmla="*/ 19 w 104"/>
                  <a:gd name="T17" fmla="*/ 4 h 17"/>
                  <a:gd name="T18" fmla="*/ 16 w 104"/>
                  <a:gd name="T19" fmla="*/ 4 h 17"/>
                  <a:gd name="T20" fmla="*/ 13 w 104"/>
                  <a:gd name="T21" fmla="*/ 4 h 17"/>
                  <a:gd name="T22" fmla="*/ 10 w 104"/>
                  <a:gd name="T23" fmla="*/ 4 h 17"/>
                  <a:gd name="T24" fmla="*/ 7 w 104"/>
                  <a:gd name="T25" fmla="*/ 4 h 17"/>
                  <a:gd name="T26" fmla="*/ 5 w 104"/>
                  <a:gd name="T27" fmla="*/ 3 h 17"/>
                  <a:gd name="T28" fmla="*/ 3 w 104"/>
                  <a:gd name="T29" fmla="*/ 3 h 17"/>
                  <a:gd name="T30" fmla="*/ 1 w 104"/>
                  <a:gd name="T31" fmla="*/ 3 h 17"/>
                  <a:gd name="T32" fmla="*/ 1 w 104"/>
                  <a:gd name="T33" fmla="*/ 2 h 17"/>
                  <a:gd name="T34" fmla="*/ 0 w 104"/>
                  <a:gd name="T35" fmla="*/ 2 h 17"/>
                  <a:gd name="T36" fmla="*/ 0 w 104"/>
                  <a:gd name="T37" fmla="*/ 0 h 17"/>
                  <a:gd name="T38" fmla="*/ 0 w 104"/>
                  <a:gd name="T39" fmla="*/ 1 h 17"/>
                  <a:gd name="T40" fmla="*/ 1 w 104"/>
                  <a:gd name="T41" fmla="*/ 1 h 17"/>
                  <a:gd name="T42" fmla="*/ 2 w 104"/>
                  <a:gd name="T43" fmla="*/ 2 h 17"/>
                  <a:gd name="T44" fmla="*/ 4 w 104"/>
                  <a:gd name="T45" fmla="*/ 2 h 17"/>
                  <a:gd name="T46" fmla="*/ 6 w 104"/>
                  <a:gd name="T47" fmla="*/ 2 h 17"/>
                  <a:gd name="T48" fmla="*/ 9 w 104"/>
                  <a:gd name="T49" fmla="*/ 3 h 17"/>
                  <a:gd name="T50" fmla="*/ 11 w 104"/>
                  <a:gd name="T51" fmla="*/ 3 h 17"/>
                  <a:gd name="T52" fmla="*/ 15 w 104"/>
                  <a:gd name="T53" fmla="*/ 3 h 17"/>
                  <a:gd name="T54" fmla="*/ 18 w 104"/>
                  <a:gd name="T55" fmla="*/ 3 h 17"/>
                  <a:gd name="T56" fmla="*/ 21 w 104"/>
                  <a:gd name="T57" fmla="*/ 3 h 17"/>
                  <a:gd name="T58" fmla="*/ 23 w 104"/>
                  <a:gd name="T59" fmla="*/ 3 h 17"/>
                  <a:gd name="T60" fmla="*/ 26 w 104"/>
                  <a:gd name="T61" fmla="*/ 3 h 17"/>
                  <a:gd name="T62" fmla="*/ 29 w 104"/>
                  <a:gd name="T63" fmla="*/ 2 h 17"/>
                  <a:gd name="T64" fmla="*/ 31 w 104"/>
                  <a:gd name="T65" fmla="*/ 2 h 17"/>
                  <a:gd name="T66" fmla="*/ 33 w 104"/>
                  <a:gd name="T67" fmla="*/ 2 h 17"/>
                  <a:gd name="T68" fmla="*/ 34 w 104"/>
                  <a:gd name="T69" fmla="*/ 1 h 17"/>
                  <a:gd name="T70" fmla="*/ 35 w 104"/>
                  <a:gd name="T71" fmla="*/ 1 h 17"/>
                  <a:gd name="T72" fmla="*/ 35 w 104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7"/>
                  <a:gd name="T113" fmla="*/ 104 w 104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7">
                    <a:moveTo>
                      <a:pt x="103" y="5"/>
                    </a:moveTo>
                    <a:lnTo>
                      <a:pt x="102" y="6"/>
                    </a:lnTo>
                    <a:lnTo>
                      <a:pt x="102" y="7"/>
                    </a:lnTo>
                    <a:lnTo>
                      <a:pt x="101" y="8"/>
                    </a:lnTo>
                    <a:lnTo>
                      <a:pt x="99" y="8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9" y="10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4" y="10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6" y="9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7" y="7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5" y="5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3" y="5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7" name="Freeform 483"/>
              <p:cNvSpPr>
                <a:spLocks/>
              </p:cNvSpPr>
              <p:nvPr/>
            </p:nvSpPr>
            <p:spPr bwMode="auto">
              <a:xfrm>
                <a:off x="2439" y="3215"/>
                <a:ext cx="130" cy="38"/>
              </a:xfrm>
              <a:custGeom>
                <a:avLst/>
                <a:gdLst>
                  <a:gd name="T0" fmla="*/ 0 w 220"/>
                  <a:gd name="T1" fmla="*/ 19 h 77"/>
                  <a:gd name="T2" fmla="*/ 76 w 220"/>
                  <a:gd name="T3" fmla="*/ 19 h 77"/>
                  <a:gd name="T4" fmla="*/ 76 w 220"/>
                  <a:gd name="T5" fmla="*/ 0 h 77"/>
                  <a:gd name="T6" fmla="*/ 0 w 220"/>
                  <a:gd name="T7" fmla="*/ 0 h 77"/>
                  <a:gd name="T8" fmla="*/ 0 w 220"/>
                  <a:gd name="T9" fmla="*/ 19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77"/>
                  <a:gd name="T17" fmla="*/ 220 w 22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77">
                    <a:moveTo>
                      <a:pt x="0" y="76"/>
                    </a:moveTo>
                    <a:lnTo>
                      <a:pt x="219" y="76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8" name="Freeform 484"/>
              <p:cNvSpPr>
                <a:spLocks/>
              </p:cNvSpPr>
              <p:nvPr/>
            </p:nvSpPr>
            <p:spPr bwMode="auto">
              <a:xfrm>
                <a:off x="2460" y="3198"/>
                <a:ext cx="40" cy="8"/>
              </a:xfrm>
              <a:custGeom>
                <a:avLst/>
                <a:gdLst>
                  <a:gd name="T0" fmla="*/ 0 w 69"/>
                  <a:gd name="T1" fmla="*/ 4 h 17"/>
                  <a:gd name="T2" fmla="*/ 0 w 69"/>
                  <a:gd name="T3" fmla="*/ 0 h 17"/>
                  <a:gd name="T4" fmla="*/ 23 w 69"/>
                  <a:gd name="T5" fmla="*/ 0 h 17"/>
                  <a:gd name="T6" fmla="*/ 23 w 69"/>
                  <a:gd name="T7" fmla="*/ 4 h 17"/>
                  <a:gd name="T8" fmla="*/ 0 w 69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"/>
                  <a:gd name="T17" fmla="*/ 69 w 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">
                    <a:moveTo>
                      <a:pt x="0" y="1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49" name="Freeform 485"/>
              <p:cNvSpPr>
                <a:spLocks/>
              </p:cNvSpPr>
              <p:nvPr/>
            </p:nvSpPr>
            <p:spPr bwMode="auto">
              <a:xfrm>
                <a:off x="2493" y="3198"/>
                <a:ext cx="55" cy="8"/>
              </a:xfrm>
              <a:custGeom>
                <a:avLst/>
                <a:gdLst>
                  <a:gd name="T0" fmla="*/ 0 w 94"/>
                  <a:gd name="T1" fmla="*/ 4 h 17"/>
                  <a:gd name="T2" fmla="*/ 0 w 94"/>
                  <a:gd name="T3" fmla="*/ 0 h 17"/>
                  <a:gd name="T4" fmla="*/ 32 w 94"/>
                  <a:gd name="T5" fmla="*/ 0 h 17"/>
                  <a:gd name="T6" fmla="*/ 32 w 94"/>
                  <a:gd name="T7" fmla="*/ 4 h 17"/>
                  <a:gd name="T8" fmla="*/ 0 w 94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7"/>
                  <a:gd name="T17" fmla="*/ 94 w 9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7">
                    <a:moveTo>
                      <a:pt x="0" y="16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0" name="Freeform 486"/>
              <p:cNvSpPr>
                <a:spLocks/>
              </p:cNvSpPr>
              <p:nvPr/>
            </p:nvSpPr>
            <p:spPr bwMode="auto">
              <a:xfrm>
                <a:off x="2461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1" name="Freeform 487"/>
              <p:cNvSpPr>
                <a:spLocks/>
              </p:cNvSpPr>
              <p:nvPr/>
            </p:nvSpPr>
            <p:spPr bwMode="auto">
              <a:xfrm>
                <a:off x="2463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1 w 17"/>
                  <a:gd name="T7" fmla="*/ 4 h 17"/>
                  <a:gd name="T8" fmla="*/ 3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2" name="Freeform 488"/>
              <p:cNvSpPr>
                <a:spLocks/>
              </p:cNvSpPr>
              <p:nvPr/>
            </p:nvSpPr>
            <p:spPr bwMode="auto">
              <a:xfrm>
                <a:off x="2464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3" name="Freeform 489"/>
              <p:cNvSpPr>
                <a:spLocks/>
              </p:cNvSpPr>
              <p:nvPr/>
            </p:nvSpPr>
            <p:spPr bwMode="auto">
              <a:xfrm>
                <a:off x="2466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4" name="Freeform 490"/>
              <p:cNvSpPr>
                <a:spLocks/>
              </p:cNvSpPr>
              <p:nvPr/>
            </p:nvSpPr>
            <p:spPr bwMode="auto">
              <a:xfrm>
                <a:off x="2467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3 h 17"/>
                  <a:gd name="T6" fmla="*/ 2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5" name="Freeform 491"/>
              <p:cNvSpPr>
                <a:spLocks/>
              </p:cNvSpPr>
              <p:nvPr/>
            </p:nvSpPr>
            <p:spPr bwMode="auto">
              <a:xfrm>
                <a:off x="2469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6" name="Freeform 492"/>
              <p:cNvSpPr>
                <a:spLocks/>
              </p:cNvSpPr>
              <p:nvPr/>
            </p:nvSpPr>
            <p:spPr bwMode="auto">
              <a:xfrm>
                <a:off x="2470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7" name="Freeform 493"/>
              <p:cNvSpPr>
                <a:spLocks/>
              </p:cNvSpPr>
              <p:nvPr/>
            </p:nvSpPr>
            <p:spPr bwMode="auto">
              <a:xfrm>
                <a:off x="2471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3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8" name="Freeform 494"/>
              <p:cNvSpPr>
                <a:spLocks/>
              </p:cNvSpPr>
              <p:nvPr/>
            </p:nvSpPr>
            <p:spPr bwMode="auto">
              <a:xfrm>
                <a:off x="2473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3 h 17"/>
                  <a:gd name="T6" fmla="*/ 3 w 17"/>
                  <a:gd name="T7" fmla="*/ 4 h 17"/>
                  <a:gd name="T8" fmla="*/ 5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59" name="Freeform 495"/>
              <p:cNvSpPr>
                <a:spLocks/>
              </p:cNvSpPr>
              <p:nvPr/>
            </p:nvSpPr>
            <p:spPr bwMode="auto">
              <a:xfrm>
                <a:off x="2474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0" name="Freeform 496"/>
              <p:cNvSpPr>
                <a:spLocks/>
              </p:cNvSpPr>
              <p:nvPr/>
            </p:nvSpPr>
            <p:spPr bwMode="auto">
              <a:xfrm>
                <a:off x="2476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0 w 17"/>
                  <a:gd name="T5" fmla="*/ 4 h 17"/>
                  <a:gd name="T6" fmla="*/ 3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1" name="Freeform 497"/>
              <p:cNvSpPr>
                <a:spLocks/>
              </p:cNvSpPr>
              <p:nvPr/>
            </p:nvSpPr>
            <p:spPr bwMode="auto">
              <a:xfrm>
                <a:off x="2477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4 h 17"/>
                  <a:gd name="T6" fmla="*/ 3 w 17"/>
                  <a:gd name="T7" fmla="*/ 4 h 17"/>
                  <a:gd name="T8" fmla="*/ 4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2" name="Freeform 498"/>
              <p:cNvSpPr>
                <a:spLocks/>
              </p:cNvSpPr>
              <p:nvPr/>
            </p:nvSpPr>
            <p:spPr bwMode="auto">
              <a:xfrm>
                <a:off x="2479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3" name="Freeform 499"/>
              <p:cNvSpPr>
                <a:spLocks/>
              </p:cNvSpPr>
              <p:nvPr/>
            </p:nvSpPr>
            <p:spPr bwMode="auto">
              <a:xfrm>
                <a:off x="2480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3 h 17"/>
                  <a:gd name="T6" fmla="*/ 3 w 17"/>
                  <a:gd name="T7" fmla="*/ 4 h 17"/>
                  <a:gd name="T8" fmla="*/ 5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4" name="Freeform 500"/>
              <p:cNvSpPr>
                <a:spLocks/>
              </p:cNvSpPr>
              <p:nvPr/>
            </p:nvSpPr>
            <p:spPr bwMode="auto">
              <a:xfrm>
                <a:off x="2481" y="3199"/>
                <a:ext cx="11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6 w 17"/>
                  <a:gd name="T9" fmla="*/ 3 h 17"/>
                  <a:gd name="T10" fmla="*/ 6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5" name="Freeform 501"/>
              <p:cNvSpPr>
                <a:spLocks/>
              </p:cNvSpPr>
              <p:nvPr/>
            </p:nvSpPr>
            <p:spPr bwMode="auto">
              <a:xfrm>
                <a:off x="2484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6" name="Freeform 502"/>
              <p:cNvSpPr>
                <a:spLocks/>
              </p:cNvSpPr>
              <p:nvPr/>
            </p:nvSpPr>
            <p:spPr bwMode="auto">
              <a:xfrm>
                <a:off x="2485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3 h 17"/>
                  <a:gd name="T6" fmla="*/ 2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7" name="Freeform 503"/>
              <p:cNvSpPr>
                <a:spLocks/>
              </p:cNvSpPr>
              <p:nvPr/>
            </p:nvSpPr>
            <p:spPr bwMode="auto">
              <a:xfrm>
                <a:off x="2487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8" name="Freeform 504"/>
              <p:cNvSpPr>
                <a:spLocks/>
              </p:cNvSpPr>
              <p:nvPr/>
            </p:nvSpPr>
            <p:spPr bwMode="auto">
              <a:xfrm>
                <a:off x="2488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69" name="Freeform 505"/>
              <p:cNvSpPr>
                <a:spLocks/>
              </p:cNvSpPr>
              <p:nvPr/>
            </p:nvSpPr>
            <p:spPr bwMode="auto">
              <a:xfrm>
                <a:off x="2489" y="319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3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0" name="Freeform 506"/>
              <p:cNvSpPr>
                <a:spLocks/>
              </p:cNvSpPr>
              <p:nvPr/>
            </p:nvSpPr>
            <p:spPr bwMode="auto">
              <a:xfrm>
                <a:off x="2448" y="3116"/>
                <a:ext cx="110" cy="84"/>
              </a:xfrm>
              <a:custGeom>
                <a:avLst/>
                <a:gdLst>
                  <a:gd name="T0" fmla="*/ 62 w 187"/>
                  <a:gd name="T1" fmla="*/ 41 h 174"/>
                  <a:gd name="T2" fmla="*/ 62 w 187"/>
                  <a:gd name="T3" fmla="*/ 41 h 174"/>
                  <a:gd name="T4" fmla="*/ 62 w 187"/>
                  <a:gd name="T5" fmla="*/ 40 h 174"/>
                  <a:gd name="T6" fmla="*/ 63 w 187"/>
                  <a:gd name="T7" fmla="*/ 40 h 174"/>
                  <a:gd name="T8" fmla="*/ 63 w 187"/>
                  <a:gd name="T9" fmla="*/ 40 h 174"/>
                  <a:gd name="T10" fmla="*/ 64 w 187"/>
                  <a:gd name="T11" fmla="*/ 40 h 174"/>
                  <a:gd name="T12" fmla="*/ 64 w 187"/>
                  <a:gd name="T13" fmla="*/ 40 h 174"/>
                  <a:gd name="T14" fmla="*/ 64 w 187"/>
                  <a:gd name="T15" fmla="*/ 40 h 174"/>
                  <a:gd name="T16" fmla="*/ 64 w 187"/>
                  <a:gd name="T17" fmla="*/ 40 h 174"/>
                  <a:gd name="T18" fmla="*/ 64 w 187"/>
                  <a:gd name="T19" fmla="*/ 40 h 174"/>
                  <a:gd name="T20" fmla="*/ 64 w 187"/>
                  <a:gd name="T21" fmla="*/ 40 h 174"/>
                  <a:gd name="T22" fmla="*/ 64 w 187"/>
                  <a:gd name="T23" fmla="*/ 40 h 174"/>
                  <a:gd name="T24" fmla="*/ 64 w 187"/>
                  <a:gd name="T25" fmla="*/ 39 h 174"/>
                  <a:gd name="T26" fmla="*/ 64 w 187"/>
                  <a:gd name="T27" fmla="*/ 39 h 174"/>
                  <a:gd name="T28" fmla="*/ 64 w 187"/>
                  <a:gd name="T29" fmla="*/ 39 h 174"/>
                  <a:gd name="T30" fmla="*/ 64 w 187"/>
                  <a:gd name="T31" fmla="*/ 1 h 174"/>
                  <a:gd name="T32" fmla="*/ 64 w 187"/>
                  <a:gd name="T33" fmla="*/ 1 h 174"/>
                  <a:gd name="T34" fmla="*/ 64 w 187"/>
                  <a:gd name="T35" fmla="*/ 1 h 174"/>
                  <a:gd name="T36" fmla="*/ 64 w 187"/>
                  <a:gd name="T37" fmla="*/ 1 h 174"/>
                  <a:gd name="T38" fmla="*/ 64 w 187"/>
                  <a:gd name="T39" fmla="*/ 0 h 174"/>
                  <a:gd name="T40" fmla="*/ 64 w 187"/>
                  <a:gd name="T41" fmla="*/ 0 h 174"/>
                  <a:gd name="T42" fmla="*/ 64 w 187"/>
                  <a:gd name="T43" fmla="*/ 0 h 174"/>
                  <a:gd name="T44" fmla="*/ 64 w 187"/>
                  <a:gd name="T45" fmla="*/ 0 h 174"/>
                  <a:gd name="T46" fmla="*/ 64 w 187"/>
                  <a:gd name="T47" fmla="*/ 0 h 174"/>
                  <a:gd name="T48" fmla="*/ 64 w 187"/>
                  <a:gd name="T49" fmla="*/ 0 h 174"/>
                  <a:gd name="T50" fmla="*/ 63 w 187"/>
                  <a:gd name="T51" fmla="*/ 0 h 174"/>
                  <a:gd name="T52" fmla="*/ 63 w 187"/>
                  <a:gd name="T53" fmla="*/ 0 h 174"/>
                  <a:gd name="T54" fmla="*/ 62 w 187"/>
                  <a:gd name="T55" fmla="*/ 0 h 174"/>
                  <a:gd name="T56" fmla="*/ 62 w 187"/>
                  <a:gd name="T57" fmla="*/ 0 h 174"/>
                  <a:gd name="T58" fmla="*/ 62 w 187"/>
                  <a:gd name="T59" fmla="*/ 0 h 174"/>
                  <a:gd name="T60" fmla="*/ 2 w 187"/>
                  <a:gd name="T61" fmla="*/ 0 h 174"/>
                  <a:gd name="T62" fmla="*/ 1 w 187"/>
                  <a:gd name="T63" fmla="*/ 0 h 174"/>
                  <a:gd name="T64" fmla="*/ 1 w 187"/>
                  <a:gd name="T65" fmla="*/ 0 h 174"/>
                  <a:gd name="T66" fmla="*/ 1 w 187"/>
                  <a:gd name="T67" fmla="*/ 0 h 174"/>
                  <a:gd name="T68" fmla="*/ 1 w 187"/>
                  <a:gd name="T69" fmla="*/ 0 h 174"/>
                  <a:gd name="T70" fmla="*/ 1 w 187"/>
                  <a:gd name="T71" fmla="*/ 0 h 174"/>
                  <a:gd name="T72" fmla="*/ 1 w 187"/>
                  <a:gd name="T73" fmla="*/ 0 h 174"/>
                  <a:gd name="T74" fmla="*/ 1 w 187"/>
                  <a:gd name="T75" fmla="*/ 0 h 174"/>
                  <a:gd name="T76" fmla="*/ 1 w 187"/>
                  <a:gd name="T77" fmla="*/ 0 h 174"/>
                  <a:gd name="T78" fmla="*/ 0 w 187"/>
                  <a:gd name="T79" fmla="*/ 0 h 174"/>
                  <a:gd name="T80" fmla="*/ 0 w 187"/>
                  <a:gd name="T81" fmla="*/ 0 h 174"/>
                  <a:gd name="T82" fmla="*/ 0 w 187"/>
                  <a:gd name="T83" fmla="*/ 0 h 174"/>
                  <a:gd name="T84" fmla="*/ 0 w 187"/>
                  <a:gd name="T85" fmla="*/ 1 h 174"/>
                  <a:gd name="T86" fmla="*/ 0 w 187"/>
                  <a:gd name="T87" fmla="*/ 1 h 174"/>
                  <a:gd name="T88" fmla="*/ 0 w 187"/>
                  <a:gd name="T89" fmla="*/ 1 h 174"/>
                  <a:gd name="T90" fmla="*/ 0 w 187"/>
                  <a:gd name="T91" fmla="*/ 39 h 174"/>
                  <a:gd name="T92" fmla="*/ 0 w 187"/>
                  <a:gd name="T93" fmla="*/ 39 h 174"/>
                  <a:gd name="T94" fmla="*/ 0 w 187"/>
                  <a:gd name="T95" fmla="*/ 39 h 174"/>
                  <a:gd name="T96" fmla="*/ 0 w 187"/>
                  <a:gd name="T97" fmla="*/ 40 h 174"/>
                  <a:gd name="T98" fmla="*/ 0 w 187"/>
                  <a:gd name="T99" fmla="*/ 40 h 174"/>
                  <a:gd name="T100" fmla="*/ 0 w 187"/>
                  <a:gd name="T101" fmla="*/ 40 h 174"/>
                  <a:gd name="T102" fmla="*/ 1 w 187"/>
                  <a:gd name="T103" fmla="*/ 40 h 174"/>
                  <a:gd name="T104" fmla="*/ 1 w 187"/>
                  <a:gd name="T105" fmla="*/ 40 h 174"/>
                  <a:gd name="T106" fmla="*/ 1 w 187"/>
                  <a:gd name="T107" fmla="*/ 40 h 174"/>
                  <a:gd name="T108" fmla="*/ 1 w 187"/>
                  <a:gd name="T109" fmla="*/ 40 h 174"/>
                  <a:gd name="T110" fmla="*/ 1 w 187"/>
                  <a:gd name="T111" fmla="*/ 40 h 174"/>
                  <a:gd name="T112" fmla="*/ 1 w 187"/>
                  <a:gd name="T113" fmla="*/ 40 h 174"/>
                  <a:gd name="T114" fmla="*/ 1 w 187"/>
                  <a:gd name="T115" fmla="*/ 40 h 174"/>
                  <a:gd name="T116" fmla="*/ 1 w 187"/>
                  <a:gd name="T117" fmla="*/ 40 h 174"/>
                  <a:gd name="T118" fmla="*/ 1 w 187"/>
                  <a:gd name="T119" fmla="*/ 41 h 174"/>
                  <a:gd name="T120" fmla="*/ 2 w 187"/>
                  <a:gd name="T121" fmla="*/ 41 h 174"/>
                  <a:gd name="T122" fmla="*/ 62 w 187"/>
                  <a:gd name="T123" fmla="*/ 41 h 1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7"/>
                  <a:gd name="T187" fmla="*/ 0 h 174"/>
                  <a:gd name="T188" fmla="*/ 187 w 187"/>
                  <a:gd name="T189" fmla="*/ 174 h 1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7" h="174">
                    <a:moveTo>
                      <a:pt x="180" y="173"/>
                    </a:moveTo>
                    <a:lnTo>
                      <a:pt x="180" y="173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1"/>
                    </a:lnTo>
                    <a:lnTo>
                      <a:pt x="184" y="171"/>
                    </a:lnTo>
                    <a:lnTo>
                      <a:pt x="184" y="170"/>
                    </a:lnTo>
                    <a:lnTo>
                      <a:pt x="184" y="169"/>
                    </a:lnTo>
                    <a:lnTo>
                      <a:pt x="185" y="169"/>
                    </a:lnTo>
                    <a:lnTo>
                      <a:pt x="185" y="168"/>
                    </a:lnTo>
                    <a:lnTo>
                      <a:pt x="186" y="16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3"/>
                    </a:lnTo>
                    <a:lnTo>
                      <a:pt x="184" y="3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2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1" y="171"/>
                    </a:lnTo>
                    <a:lnTo>
                      <a:pt x="2" y="171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180" y="173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1" name="Freeform 507"/>
              <p:cNvSpPr>
                <a:spLocks/>
              </p:cNvSpPr>
              <p:nvPr/>
            </p:nvSpPr>
            <p:spPr bwMode="auto">
              <a:xfrm>
                <a:off x="2448" y="3117"/>
                <a:ext cx="110" cy="83"/>
              </a:xfrm>
              <a:custGeom>
                <a:avLst/>
                <a:gdLst>
                  <a:gd name="T0" fmla="*/ 64 w 186"/>
                  <a:gd name="T1" fmla="*/ 39 h 172"/>
                  <a:gd name="T2" fmla="*/ 64 w 186"/>
                  <a:gd name="T3" fmla="*/ 39 h 172"/>
                  <a:gd name="T4" fmla="*/ 64 w 186"/>
                  <a:gd name="T5" fmla="*/ 39 h 172"/>
                  <a:gd name="T6" fmla="*/ 64 w 186"/>
                  <a:gd name="T7" fmla="*/ 39 h 172"/>
                  <a:gd name="T8" fmla="*/ 64 w 186"/>
                  <a:gd name="T9" fmla="*/ 39 h 172"/>
                  <a:gd name="T10" fmla="*/ 64 w 186"/>
                  <a:gd name="T11" fmla="*/ 40 h 172"/>
                  <a:gd name="T12" fmla="*/ 64 w 186"/>
                  <a:gd name="T13" fmla="*/ 40 h 172"/>
                  <a:gd name="T14" fmla="*/ 64 w 186"/>
                  <a:gd name="T15" fmla="*/ 40 h 172"/>
                  <a:gd name="T16" fmla="*/ 64 w 186"/>
                  <a:gd name="T17" fmla="*/ 40 h 172"/>
                  <a:gd name="T18" fmla="*/ 63 w 186"/>
                  <a:gd name="T19" fmla="*/ 40 h 172"/>
                  <a:gd name="T20" fmla="*/ 63 w 186"/>
                  <a:gd name="T21" fmla="*/ 40 h 172"/>
                  <a:gd name="T22" fmla="*/ 63 w 186"/>
                  <a:gd name="T23" fmla="*/ 40 h 172"/>
                  <a:gd name="T24" fmla="*/ 63 w 186"/>
                  <a:gd name="T25" fmla="*/ 40 h 172"/>
                  <a:gd name="T26" fmla="*/ 1 w 186"/>
                  <a:gd name="T27" fmla="*/ 40 h 172"/>
                  <a:gd name="T28" fmla="*/ 1 w 186"/>
                  <a:gd name="T29" fmla="*/ 40 h 172"/>
                  <a:gd name="T30" fmla="*/ 1 w 186"/>
                  <a:gd name="T31" fmla="*/ 40 h 172"/>
                  <a:gd name="T32" fmla="*/ 1 w 186"/>
                  <a:gd name="T33" fmla="*/ 40 h 172"/>
                  <a:gd name="T34" fmla="*/ 1 w 186"/>
                  <a:gd name="T35" fmla="*/ 40 h 172"/>
                  <a:gd name="T36" fmla="*/ 1 w 186"/>
                  <a:gd name="T37" fmla="*/ 40 h 172"/>
                  <a:gd name="T38" fmla="*/ 1 w 186"/>
                  <a:gd name="T39" fmla="*/ 40 h 172"/>
                  <a:gd name="T40" fmla="*/ 1 w 186"/>
                  <a:gd name="T41" fmla="*/ 40 h 172"/>
                  <a:gd name="T42" fmla="*/ 0 w 186"/>
                  <a:gd name="T43" fmla="*/ 40 h 172"/>
                  <a:gd name="T44" fmla="*/ 0 w 186"/>
                  <a:gd name="T45" fmla="*/ 39 h 172"/>
                  <a:gd name="T46" fmla="*/ 0 w 186"/>
                  <a:gd name="T47" fmla="*/ 39 h 172"/>
                  <a:gd name="T48" fmla="*/ 0 w 186"/>
                  <a:gd name="T49" fmla="*/ 39 h 172"/>
                  <a:gd name="T50" fmla="*/ 0 w 186"/>
                  <a:gd name="T51" fmla="*/ 39 h 172"/>
                  <a:gd name="T52" fmla="*/ 0 w 186"/>
                  <a:gd name="T53" fmla="*/ 39 h 172"/>
                  <a:gd name="T54" fmla="*/ 0 w 186"/>
                  <a:gd name="T55" fmla="*/ 1 h 172"/>
                  <a:gd name="T56" fmla="*/ 0 w 186"/>
                  <a:gd name="T57" fmla="*/ 1 h 172"/>
                  <a:gd name="T58" fmla="*/ 0 w 186"/>
                  <a:gd name="T59" fmla="*/ 0 h 172"/>
                  <a:gd name="T60" fmla="*/ 0 w 186"/>
                  <a:gd name="T61" fmla="*/ 0 h 172"/>
                  <a:gd name="T62" fmla="*/ 0 w 186"/>
                  <a:gd name="T63" fmla="*/ 0 h 172"/>
                  <a:gd name="T64" fmla="*/ 0 w 186"/>
                  <a:gd name="T65" fmla="*/ 0 h 172"/>
                  <a:gd name="T66" fmla="*/ 1 w 186"/>
                  <a:gd name="T67" fmla="*/ 0 h 172"/>
                  <a:gd name="T68" fmla="*/ 1 w 186"/>
                  <a:gd name="T69" fmla="*/ 0 h 172"/>
                  <a:gd name="T70" fmla="*/ 1 w 186"/>
                  <a:gd name="T71" fmla="*/ 0 h 172"/>
                  <a:gd name="T72" fmla="*/ 1 w 186"/>
                  <a:gd name="T73" fmla="*/ 0 h 172"/>
                  <a:gd name="T74" fmla="*/ 1 w 186"/>
                  <a:gd name="T75" fmla="*/ 0 h 172"/>
                  <a:gd name="T76" fmla="*/ 1 w 186"/>
                  <a:gd name="T77" fmla="*/ 0 h 172"/>
                  <a:gd name="T78" fmla="*/ 1 w 186"/>
                  <a:gd name="T79" fmla="*/ 0 h 172"/>
                  <a:gd name="T80" fmla="*/ 1 w 186"/>
                  <a:gd name="T81" fmla="*/ 0 h 172"/>
                  <a:gd name="T82" fmla="*/ 63 w 186"/>
                  <a:gd name="T83" fmla="*/ 0 h 172"/>
                  <a:gd name="T84" fmla="*/ 63 w 186"/>
                  <a:gd name="T85" fmla="*/ 0 h 172"/>
                  <a:gd name="T86" fmla="*/ 63 w 186"/>
                  <a:gd name="T87" fmla="*/ 0 h 172"/>
                  <a:gd name="T88" fmla="*/ 63 w 186"/>
                  <a:gd name="T89" fmla="*/ 0 h 172"/>
                  <a:gd name="T90" fmla="*/ 64 w 186"/>
                  <a:gd name="T91" fmla="*/ 0 h 172"/>
                  <a:gd name="T92" fmla="*/ 64 w 186"/>
                  <a:gd name="T93" fmla="*/ 0 h 172"/>
                  <a:gd name="T94" fmla="*/ 64 w 186"/>
                  <a:gd name="T95" fmla="*/ 0 h 172"/>
                  <a:gd name="T96" fmla="*/ 64 w 186"/>
                  <a:gd name="T97" fmla="*/ 0 h 172"/>
                  <a:gd name="T98" fmla="*/ 64 w 186"/>
                  <a:gd name="T99" fmla="*/ 0 h 172"/>
                  <a:gd name="T100" fmla="*/ 64 w 186"/>
                  <a:gd name="T101" fmla="*/ 0 h 172"/>
                  <a:gd name="T102" fmla="*/ 64 w 186"/>
                  <a:gd name="T103" fmla="*/ 0 h 172"/>
                  <a:gd name="T104" fmla="*/ 64 w 186"/>
                  <a:gd name="T105" fmla="*/ 0 h 172"/>
                  <a:gd name="T106" fmla="*/ 64 w 186"/>
                  <a:gd name="T107" fmla="*/ 1 h 172"/>
                  <a:gd name="T108" fmla="*/ 64 w 186"/>
                  <a:gd name="T109" fmla="*/ 1 h 172"/>
                  <a:gd name="T110" fmla="*/ 64 w 186"/>
                  <a:gd name="T111" fmla="*/ 39 h 1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6"/>
                  <a:gd name="T169" fmla="*/ 0 h 172"/>
                  <a:gd name="T170" fmla="*/ 186 w 186"/>
                  <a:gd name="T171" fmla="*/ 172 h 1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6" h="172">
                    <a:moveTo>
                      <a:pt x="185" y="165"/>
                    </a:moveTo>
                    <a:lnTo>
                      <a:pt x="185" y="166"/>
                    </a:lnTo>
                    <a:lnTo>
                      <a:pt x="185" y="167"/>
                    </a:lnTo>
                    <a:lnTo>
                      <a:pt x="184" y="167"/>
                    </a:lnTo>
                    <a:lnTo>
                      <a:pt x="184" y="168"/>
                    </a:lnTo>
                    <a:lnTo>
                      <a:pt x="183" y="169"/>
                    </a:lnTo>
                    <a:lnTo>
                      <a:pt x="182" y="170"/>
                    </a:lnTo>
                    <a:lnTo>
                      <a:pt x="181" y="170"/>
                    </a:lnTo>
                    <a:lnTo>
                      <a:pt x="181" y="171"/>
                    </a:lnTo>
                    <a:lnTo>
                      <a:pt x="180" y="171"/>
                    </a:lnTo>
                    <a:lnTo>
                      <a:pt x="179" y="171"/>
                    </a:lnTo>
                    <a:lnTo>
                      <a:pt x="4" y="171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2" y="170"/>
                    </a:lnTo>
                    <a:lnTo>
                      <a:pt x="1" y="169"/>
                    </a:lnTo>
                    <a:lnTo>
                      <a:pt x="0" y="169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4" y="2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5" y="5"/>
                    </a:lnTo>
                    <a:lnTo>
                      <a:pt x="185" y="16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2" name="Freeform 508"/>
              <p:cNvSpPr>
                <a:spLocks/>
              </p:cNvSpPr>
              <p:nvPr/>
            </p:nvSpPr>
            <p:spPr bwMode="auto">
              <a:xfrm>
                <a:off x="2449" y="3117"/>
                <a:ext cx="107" cy="82"/>
              </a:xfrm>
              <a:custGeom>
                <a:avLst/>
                <a:gdLst>
                  <a:gd name="T0" fmla="*/ 63 w 181"/>
                  <a:gd name="T1" fmla="*/ 0 h 171"/>
                  <a:gd name="T2" fmla="*/ 63 w 181"/>
                  <a:gd name="T3" fmla="*/ 0 h 171"/>
                  <a:gd name="T4" fmla="*/ 63 w 181"/>
                  <a:gd name="T5" fmla="*/ 0 h 171"/>
                  <a:gd name="T6" fmla="*/ 63 w 181"/>
                  <a:gd name="T7" fmla="*/ 0 h 171"/>
                  <a:gd name="T8" fmla="*/ 63 w 181"/>
                  <a:gd name="T9" fmla="*/ 0 h 171"/>
                  <a:gd name="T10" fmla="*/ 62 w 181"/>
                  <a:gd name="T11" fmla="*/ 0 h 171"/>
                  <a:gd name="T12" fmla="*/ 62 w 181"/>
                  <a:gd name="T13" fmla="*/ 0 h 171"/>
                  <a:gd name="T14" fmla="*/ 62 w 181"/>
                  <a:gd name="T15" fmla="*/ 0 h 171"/>
                  <a:gd name="T16" fmla="*/ 62 w 181"/>
                  <a:gd name="T17" fmla="*/ 0 h 171"/>
                  <a:gd name="T18" fmla="*/ 62 w 181"/>
                  <a:gd name="T19" fmla="*/ 0 h 171"/>
                  <a:gd name="T20" fmla="*/ 61 w 181"/>
                  <a:gd name="T21" fmla="*/ 0 h 171"/>
                  <a:gd name="T22" fmla="*/ 61 w 181"/>
                  <a:gd name="T23" fmla="*/ 0 h 171"/>
                  <a:gd name="T24" fmla="*/ 1 w 181"/>
                  <a:gd name="T25" fmla="*/ 0 h 171"/>
                  <a:gd name="T26" fmla="*/ 1 w 181"/>
                  <a:gd name="T27" fmla="*/ 0 h 171"/>
                  <a:gd name="T28" fmla="*/ 1 w 181"/>
                  <a:gd name="T29" fmla="*/ 0 h 171"/>
                  <a:gd name="T30" fmla="*/ 1 w 181"/>
                  <a:gd name="T31" fmla="*/ 0 h 171"/>
                  <a:gd name="T32" fmla="*/ 1 w 181"/>
                  <a:gd name="T33" fmla="*/ 0 h 171"/>
                  <a:gd name="T34" fmla="*/ 1 w 181"/>
                  <a:gd name="T35" fmla="*/ 0 h 171"/>
                  <a:gd name="T36" fmla="*/ 1 w 181"/>
                  <a:gd name="T37" fmla="*/ 0 h 171"/>
                  <a:gd name="T38" fmla="*/ 0 w 181"/>
                  <a:gd name="T39" fmla="*/ 0 h 171"/>
                  <a:gd name="T40" fmla="*/ 0 w 181"/>
                  <a:gd name="T41" fmla="*/ 0 h 171"/>
                  <a:gd name="T42" fmla="*/ 0 w 181"/>
                  <a:gd name="T43" fmla="*/ 0 h 171"/>
                  <a:gd name="T44" fmla="*/ 0 w 181"/>
                  <a:gd name="T45" fmla="*/ 0 h 171"/>
                  <a:gd name="T46" fmla="*/ 0 w 181"/>
                  <a:gd name="T47" fmla="*/ 0 h 171"/>
                  <a:gd name="T48" fmla="*/ 0 w 181"/>
                  <a:gd name="T49" fmla="*/ 38 h 171"/>
                  <a:gd name="T50" fmla="*/ 0 w 181"/>
                  <a:gd name="T51" fmla="*/ 38 h 171"/>
                  <a:gd name="T52" fmla="*/ 0 w 181"/>
                  <a:gd name="T53" fmla="*/ 38 h 171"/>
                  <a:gd name="T54" fmla="*/ 0 w 181"/>
                  <a:gd name="T55" fmla="*/ 39 h 171"/>
                  <a:gd name="T56" fmla="*/ 0 w 181"/>
                  <a:gd name="T57" fmla="*/ 39 h 171"/>
                  <a:gd name="T58" fmla="*/ 1 w 181"/>
                  <a:gd name="T59" fmla="*/ 39 h 171"/>
                  <a:gd name="T60" fmla="*/ 1 w 181"/>
                  <a:gd name="T61" fmla="*/ 39 h 171"/>
                  <a:gd name="T62" fmla="*/ 1 w 181"/>
                  <a:gd name="T63" fmla="*/ 39 h 171"/>
                  <a:gd name="T64" fmla="*/ 1 w 181"/>
                  <a:gd name="T65" fmla="*/ 39 h 171"/>
                  <a:gd name="T66" fmla="*/ 1 w 181"/>
                  <a:gd name="T67" fmla="*/ 39 h 171"/>
                  <a:gd name="T68" fmla="*/ 1 w 181"/>
                  <a:gd name="T69" fmla="*/ 39 h 171"/>
                  <a:gd name="T70" fmla="*/ 61 w 181"/>
                  <a:gd name="T71" fmla="*/ 39 h 171"/>
                  <a:gd name="T72" fmla="*/ 61 w 181"/>
                  <a:gd name="T73" fmla="*/ 39 h 171"/>
                  <a:gd name="T74" fmla="*/ 62 w 181"/>
                  <a:gd name="T75" fmla="*/ 39 h 171"/>
                  <a:gd name="T76" fmla="*/ 62 w 181"/>
                  <a:gd name="T77" fmla="*/ 39 h 171"/>
                  <a:gd name="T78" fmla="*/ 62 w 181"/>
                  <a:gd name="T79" fmla="*/ 39 h 171"/>
                  <a:gd name="T80" fmla="*/ 62 w 181"/>
                  <a:gd name="T81" fmla="*/ 39 h 171"/>
                  <a:gd name="T82" fmla="*/ 62 w 181"/>
                  <a:gd name="T83" fmla="*/ 39 h 171"/>
                  <a:gd name="T84" fmla="*/ 63 w 181"/>
                  <a:gd name="T85" fmla="*/ 39 h 171"/>
                  <a:gd name="T86" fmla="*/ 63 w 181"/>
                  <a:gd name="T87" fmla="*/ 38 h 171"/>
                  <a:gd name="T88" fmla="*/ 63 w 181"/>
                  <a:gd name="T89" fmla="*/ 38 h 171"/>
                  <a:gd name="T90" fmla="*/ 63 w 181"/>
                  <a:gd name="T91" fmla="*/ 38 h 171"/>
                  <a:gd name="T92" fmla="*/ 63 w 181"/>
                  <a:gd name="T93" fmla="*/ 0 h 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1"/>
                  <a:gd name="T142" fmla="*/ 0 h 171"/>
                  <a:gd name="T143" fmla="*/ 181 w 181"/>
                  <a:gd name="T144" fmla="*/ 171 h 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1" h="171">
                    <a:moveTo>
                      <a:pt x="180" y="3"/>
                    </a:moveTo>
                    <a:lnTo>
                      <a:pt x="180" y="3"/>
                    </a:lnTo>
                    <a:lnTo>
                      <a:pt x="180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1" y="168"/>
                    </a:lnTo>
                    <a:lnTo>
                      <a:pt x="1" y="169"/>
                    </a:lnTo>
                    <a:lnTo>
                      <a:pt x="2" y="169"/>
                    </a:lnTo>
                    <a:lnTo>
                      <a:pt x="3" y="170"/>
                    </a:lnTo>
                    <a:lnTo>
                      <a:pt x="176" y="170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8" y="169"/>
                    </a:lnTo>
                    <a:lnTo>
                      <a:pt x="178" y="168"/>
                    </a:lnTo>
                    <a:lnTo>
                      <a:pt x="179" y="168"/>
                    </a:lnTo>
                    <a:lnTo>
                      <a:pt x="179" y="167"/>
                    </a:lnTo>
                    <a:lnTo>
                      <a:pt x="180" y="166"/>
                    </a:lnTo>
                    <a:lnTo>
                      <a:pt x="180" y="3"/>
                    </a:lnTo>
                  </a:path>
                </a:pathLst>
              </a:custGeom>
              <a:grpFill/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3" name="Freeform 509"/>
              <p:cNvSpPr>
                <a:spLocks/>
              </p:cNvSpPr>
              <p:nvPr/>
            </p:nvSpPr>
            <p:spPr bwMode="auto">
              <a:xfrm>
                <a:off x="2450" y="3117"/>
                <a:ext cx="106" cy="81"/>
              </a:xfrm>
              <a:custGeom>
                <a:avLst/>
                <a:gdLst>
                  <a:gd name="T0" fmla="*/ 62 w 180"/>
                  <a:gd name="T1" fmla="*/ 38 h 168"/>
                  <a:gd name="T2" fmla="*/ 62 w 180"/>
                  <a:gd name="T3" fmla="*/ 38 h 168"/>
                  <a:gd name="T4" fmla="*/ 62 w 180"/>
                  <a:gd name="T5" fmla="*/ 39 h 168"/>
                  <a:gd name="T6" fmla="*/ 62 w 180"/>
                  <a:gd name="T7" fmla="*/ 39 h 168"/>
                  <a:gd name="T8" fmla="*/ 61 w 180"/>
                  <a:gd name="T9" fmla="*/ 39 h 168"/>
                  <a:gd name="T10" fmla="*/ 61 w 180"/>
                  <a:gd name="T11" fmla="*/ 39 h 168"/>
                  <a:gd name="T12" fmla="*/ 61 w 180"/>
                  <a:gd name="T13" fmla="*/ 39 h 168"/>
                  <a:gd name="T14" fmla="*/ 61 w 180"/>
                  <a:gd name="T15" fmla="*/ 39 h 168"/>
                  <a:gd name="T16" fmla="*/ 1 w 180"/>
                  <a:gd name="T17" fmla="*/ 39 h 168"/>
                  <a:gd name="T18" fmla="*/ 1 w 180"/>
                  <a:gd name="T19" fmla="*/ 39 h 168"/>
                  <a:gd name="T20" fmla="*/ 1 w 180"/>
                  <a:gd name="T21" fmla="*/ 39 h 168"/>
                  <a:gd name="T22" fmla="*/ 1 w 180"/>
                  <a:gd name="T23" fmla="*/ 39 h 168"/>
                  <a:gd name="T24" fmla="*/ 1 w 180"/>
                  <a:gd name="T25" fmla="*/ 39 h 168"/>
                  <a:gd name="T26" fmla="*/ 0 w 180"/>
                  <a:gd name="T27" fmla="*/ 39 h 168"/>
                  <a:gd name="T28" fmla="*/ 0 w 180"/>
                  <a:gd name="T29" fmla="*/ 39 h 168"/>
                  <a:gd name="T30" fmla="*/ 0 w 180"/>
                  <a:gd name="T31" fmla="*/ 39 h 168"/>
                  <a:gd name="T32" fmla="*/ 0 w 180"/>
                  <a:gd name="T33" fmla="*/ 39 h 168"/>
                  <a:gd name="T34" fmla="*/ 0 w 180"/>
                  <a:gd name="T35" fmla="*/ 38 h 168"/>
                  <a:gd name="T36" fmla="*/ 0 w 180"/>
                  <a:gd name="T37" fmla="*/ 38 h 168"/>
                  <a:gd name="T38" fmla="*/ 0 w 180"/>
                  <a:gd name="T39" fmla="*/ 0 h 168"/>
                  <a:gd name="T40" fmla="*/ 0 w 180"/>
                  <a:gd name="T41" fmla="*/ 0 h 168"/>
                  <a:gd name="T42" fmla="*/ 0 w 180"/>
                  <a:gd name="T43" fmla="*/ 0 h 168"/>
                  <a:gd name="T44" fmla="*/ 0 w 180"/>
                  <a:gd name="T45" fmla="*/ 0 h 168"/>
                  <a:gd name="T46" fmla="*/ 0 w 180"/>
                  <a:gd name="T47" fmla="*/ 0 h 168"/>
                  <a:gd name="T48" fmla="*/ 1 w 180"/>
                  <a:gd name="T49" fmla="*/ 0 h 168"/>
                  <a:gd name="T50" fmla="*/ 1 w 180"/>
                  <a:gd name="T51" fmla="*/ 0 h 168"/>
                  <a:gd name="T52" fmla="*/ 1 w 180"/>
                  <a:gd name="T53" fmla="*/ 0 h 168"/>
                  <a:gd name="T54" fmla="*/ 1 w 180"/>
                  <a:gd name="T55" fmla="*/ 0 h 168"/>
                  <a:gd name="T56" fmla="*/ 61 w 180"/>
                  <a:gd name="T57" fmla="*/ 0 h 168"/>
                  <a:gd name="T58" fmla="*/ 61 w 180"/>
                  <a:gd name="T59" fmla="*/ 0 h 168"/>
                  <a:gd name="T60" fmla="*/ 61 w 180"/>
                  <a:gd name="T61" fmla="*/ 0 h 168"/>
                  <a:gd name="T62" fmla="*/ 61 w 180"/>
                  <a:gd name="T63" fmla="*/ 0 h 168"/>
                  <a:gd name="T64" fmla="*/ 61 w 180"/>
                  <a:gd name="T65" fmla="*/ 0 h 168"/>
                  <a:gd name="T66" fmla="*/ 61 w 180"/>
                  <a:gd name="T67" fmla="*/ 0 h 168"/>
                  <a:gd name="T68" fmla="*/ 62 w 180"/>
                  <a:gd name="T69" fmla="*/ 0 h 168"/>
                  <a:gd name="T70" fmla="*/ 62 w 180"/>
                  <a:gd name="T71" fmla="*/ 0 h 168"/>
                  <a:gd name="T72" fmla="*/ 62 w 180"/>
                  <a:gd name="T73" fmla="*/ 0 h 168"/>
                  <a:gd name="T74" fmla="*/ 62 w 180"/>
                  <a:gd name="T75" fmla="*/ 0 h 168"/>
                  <a:gd name="T76" fmla="*/ 62 w 180"/>
                  <a:gd name="T77" fmla="*/ 38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"/>
                  <a:gd name="T118" fmla="*/ 0 h 168"/>
                  <a:gd name="T119" fmla="*/ 180 w 180"/>
                  <a:gd name="T120" fmla="*/ 168 h 1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" h="168">
                    <a:moveTo>
                      <a:pt x="179" y="163"/>
                    </a:moveTo>
                    <a:lnTo>
                      <a:pt x="179" y="164"/>
                    </a:lnTo>
                    <a:lnTo>
                      <a:pt x="178" y="165"/>
                    </a:lnTo>
                    <a:lnTo>
                      <a:pt x="177" y="166"/>
                    </a:lnTo>
                    <a:lnTo>
                      <a:pt x="176" y="167"/>
                    </a:lnTo>
                    <a:lnTo>
                      <a:pt x="2" y="167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2"/>
                    </a:lnTo>
                    <a:lnTo>
                      <a:pt x="179" y="3"/>
                    </a:lnTo>
                    <a:lnTo>
                      <a:pt x="179" y="163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4" name="Freeform 510"/>
              <p:cNvSpPr>
                <a:spLocks/>
              </p:cNvSpPr>
              <p:nvPr/>
            </p:nvSpPr>
            <p:spPr bwMode="auto">
              <a:xfrm>
                <a:off x="2461" y="3128"/>
                <a:ext cx="84" cy="60"/>
              </a:xfrm>
              <a:custGeom>
                <a:avLst/>
                <a:gdLst>
                  <a:gd name="T0" fmla="*/ 0 w 142"/>
                  <a:gd name="T1" fmla="*/ 0 h 124"/>
                  <a:gd name="T2" fmla="*/ 1 w 142"/>
                  <a:gd name="T3" fmla="*/ 0 h 124"/>
                  <a:gd name="T4" fmla="*/ 1 w 142"/>
                  <a:gd name="T5" fmla="*/ 0 h 124"/>
                  <a:gd name="T6" fmla="*/ 1 w 142"/>
                  <a:gd name="T7" fmla="*/ 0 h 124"/>
                  <a:gd name="T8" fmla="*/ 1 w 142"/>
                  <a:gd name="T9" fmla="*/ 0 h 124"/>
                  <a:gd name="T10" fmla="*/ 1 w 142"/>
                  <a:gd name="T11" fmla="*/ 0 h 124"/>
                  <a:gd name="T12" fmla="*/ 1 w 142"/>
                  <a:gd name="T13" fmla="*/ 0 h 124"/>
                  <a:gd name="T14" fmla="*/ 1 w 142"/>
                  <a:gd name="T15" fmla="*/ 0 h 124"/>
                  <a:gd name="T16" fmla="*/ 47 w 142"/>
                  <a:gd name="T17" fmla="*/ 0 h 124"/>
                  <a:gd name="T18" fmla="*/ 47 w 142"/>
                  <a:gd name="T19" fmla="*/ 0 h 124"/>
                  <a:gd name="T20" fmla="*/ 48 w 142"/>
                  <a:gd name="T21" fmla="*/ 0 h 124"/>
                  <a:gd name="T22" fmla="*/ 48 w 142"/>
                  <a:gd name="T23" fmla="*/ 0 h 124"/>
                  <a:gd name="T24" fmla="*/ 49 w 142"/>
                  <a:gd name="T25" fmla="*/ 0 h 124"/>
                  <a:gd name="T26" fmla="*/ 49 w 142"/>
                  <a:gd name="T27" fmla="*/ 0 h 124"/>
                  <a:gd name="T28" fmla="*/ 49 w 142"/>
                  <a:gd name="T29" fmla="*/ 0 h 124"/>
                  <a:gd name="T30" fmla="*/ 49 w 142"/>
                  <a:gd name="T31" fmla="*/ 0 h 124"/>
                  <a:gd name="T32" fmla="*/ 49 w 142"/>
                  <a:gd name="T33" fmla="*/ 0 h 124"/>
                  <a:gd name="T34" fmla="*/ 49 w 142"/>
                  <a:gd name="T35" fmla="*/ 0 h 124"/>
                  <a:gd name="T36" fmla="*/ 49 w 142"/>
                  <a:gd name="T37" fmla="*/ 0 h 124"/>
                  <a:gd name="T38" fmla="*/ 49 w 142"/>
                  <a:gd name="T39" fmla="*/ 1 h 124"/>
                  <a:gd name="T40" fmla="*/ 49 w 142"/>
                  <a:gd name="T41" fmla="*/ 1 h 124"/>
                  <a:gd name="T42" fmla="*/ 49 w 142"/>
                  <a:gd name="T43" fmla="*/ 28 h 124"/>
                  <a:gd name="T44" fmla="*/ 49 w 142"/>
                  <a:gd name="T45" fmla="*/ 28 h 124"/>
                  <a:gd name="T46" fmla="*/ 49 w 142"/>
                  <a:gd name="T47" fmla="*/ 28 h 124"/>
                  <a:gd name="T48" fmla="*/ 49 w 142"/>
                  <a:gd name="T49" fmla="*/ 28 h 124"/>
                  <a:gd name="T50" fmla="*/ 49 w 142"/>
                  <a:gd name="T51" fmla="*/ 29 h 124"/>
                  <a:gd name="T52" fmla="*/ 49 w 142"/>
                  <a:gd name="T53" fmla="*/ 29 h 124"/>
                  <a:gd name="T54" fmla="*/ 49 w 142"/>
                  <a:gd name="T55" fmla="*/ 29 h 124"/>
                  <a:gd name="T56" fmla="*/ 49 w 142"/>
                  <a:gd name="T57" fmla="*/ 29 h 124"/>
                  <a:gd name="T58" fmla="*/ 48 w 142"/>
                  <a:gd name="T59" fmla="*/ 29 h 124"/>
                  <a:gd name="T60" fmla="*/ 48 w 142"/>
                  <a:gd name="T61" fmla="*/ 29 h 124"/>
                  <a:gd name="T62" fmla="*/ 47 w 142"/>
                  <a:gd name="T63" fmla="*/ 29 h 124"/>
                  <a:gd name="T64" fmla="*/ 47 w 142"/>
                  <a:gd name="T65" fmla="*/ 29 h 124"/>
                  <a:gd name="T66" fmla="*/ 1 w 142"/>
                  <a:gd name="T67" fmla="*/ 29 h 124"/>
                  <a:gd name="T68" fmla="*/ 1 w 142"/>
                  <a:gd name="T69" fmla="*/ 29 h 124"/>
                  <a:gd name="T70" fmla="*/ 1 w 142"/>
                  <a:gd name="T71" fmla="*/ 29 h 124"/>
                  <a:gd name="T72" fmla="*/ 1 w 142"/>
                  <a:gd name="T73" fmla="*/ 29 h 124"/>
                  <a:gd name="T74" fmla="*/ 1 w 142"/>
                  <a:gd name="T75" fmla="*/ 29 h 124"/>
                  <a:gd name="T76" fmla="*/ 1 w 142"/>
                  <a:gd name="T77" fmla="*/ 29 h 124"/>
                  <a:gd name="T78" fmla="*/ 1 w 142"/>
                  <a:gd name="T79" fmla="*/ 29 h 124"/>
                  <a:gd name="T80" fmla="*/ 0 w 142"/>
                  <a:gd name="T81" fmla="*/ 29 h 124"/>
                  <a:gd name="T82" fmla="*/ 0 w 142"/>
                  <a:gd name="T83" fmla="*/ 28 h 124"/>
                  <a:gd name="T84" fmla="*/ 0 w 142"/>
                  <a:gd name="T85" fmla="*/ 28 h 124"/>
                  <a:gd name="T86" fmla="*/ 0 w 142"/>
                  <a:gd name="T87" fmla="*/ 28 h 124"/>
                  <a:gd name="T88" fmla="*/ 0 w 142"/>
                  <a:gd name="T89" fmla="*/ 28 h 124"/>
                  <a:gd name="T90" fmla="*/ 0 w 142"/>
                  <a:gd name="T91" fmla="*/ 1 h 124"/>
                  <a:gd name="T92" fmla="*/ 0 w 142"/>
                  <a:gd name="T93" fmla="*/ 1 h 124"/>
                  <a:gd name="T94" fmla="*/ 0 w 142"/>
                  <a:gd name="T95" fmla="*/ 0 h 124"/>
                  <a:gd name="T96" fmla="*/ 0 w 142"/>
                  <a:gd name="T97" fmla="*/ 0 h 124"/>
                  <a:gd name="T98" fmla="*/ 0 w 142"/>
                  <a:gd name="T99" fmla="*/ 0 h 124"/>
                  <a:gd name="T100" fmla="*/ 0 w 142"/>
                  <a:gd name="T101" fmla="*/ 0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"/>
                  <a:gd name="T154" fmla="*/ 0 h 124"/>
                  <a:gd name="T155" fmla="*/ 142 w 142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" h="124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1" y="4"/>
                    </a:lnTo>
                    <a:lnTo>
                      <a:pt x="141" y="5"/>
                    </a:lnTo>
                    <a:lnTo>
                      <a:pt x="141" y="117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39" y="121"/>
                    </a:lnTo>
                    <a:lnTo>
                      <a:pt x="138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5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5" name="Freeform 511"/>
              <p:cNvSpPr>
                <a:spLocks/>
              </p:cNvSpPr>
              <p:nvPr/>
            </p:nvSpPr>
            <p:spPr bwMode="auto">
              <a:xfrm>
                <a:off x="2458" y="3125"/>
                <a:ext cx="90" cy="8"/>
              </a:xfrm>
              <a:custGeom>
                <a:avLst/>
                <a:gdLst>
                  <a:gd name="T0" fmla="*/ 52 w 153"/>
                  <a:gd name="T1" fmla="*/ 1 h 17"/>
                  <a:gd name="T2" fmla="*/ 52 w 153"/>
                  <a:gd name="T3" fmla="*/ 0 h 17"/>
                  <a:gd name="T4" fmla="*/ 52 w 153"/>
                  <a:gd name="T5" fmla="*/ 0 h 17"/>
                  <a:gd name="T6" fmla="*/ 52 w 153"/>
                  <a:gd name="T7" fmla="*/ 0 h 17"/>
                  <a:gd name="T8" fmla="*/ 52 w 153"/>
                  <a:gd name="T9" fmla="*/ 0 h 17"/>
                  <a:gd name="T10" fmla="*/ 52 w 153"/>
                  <a:gd name="T11" fmla="*/ 0 h 17"/>
                  <a:gd name="T12" fmla="*/ 52 w 153"/>
                  <a:gd name="T13" fmla="*/ 0 h 17"/>
                  <a:gd name="T14" fmla="*/ 52 w 153"/>
                  <a:gd name="T15" fmla="*/ 0 h 17"/>
                  <a:gd name="T16" fmla="*/ 51 w 153"/>
                  <a:gd name="T17" fmla="*/ 0 h 17"/>
                  <a:gd name="T18" fmla="*/ 51 w 153"/>
                  <a:gd name="T19" fmla="*/ 0 h 17"/>
                  <a:gd name="T20" fmla="*/ 51 w 153"/>
                  <a:gd name="T21" fmla="*/ 0 h 17"/>
                  <a:gd name="T22" fmla="*/ 51 w 153"/>
                  <a:gd name="T23" fmla="*/ 0 h 17"/>
                  <a:gd name="T24" fmla="*/ 1 w 153"/>
                  <a:gd name="T25" fmla="*/ 0 h 17"/>
                  <a:gd name="T26" fmla="*/ 1 w 153"/>
                  <a:gd name="T27" fmla="*/ 0 h 17"/>
                  <a:gd name="T28" fmla="*/ 1 w 153"/>
                  <a:gd name="T29" fmla="*/ 0 h 17"/>
                  <a:gd name="T30" fmla="*/ 1 w 153"/>
                  <a:gd name="T31" fmla="*/ 0 h 17"/>
                  <a:gd name="T32" fmla="*/ 1 w 153"/>
                  <a:gd name="T33" fmla="*/ 0 h 17"/>
                  <a:gd name="T34" fmla="*/ 0 w 153"/>
                  <a:gd name="T35" fmla="*/ 0 h 17"/>
                  <a:gd name="T36" fmla="*/ 0 w 153"/>
                  <a:gd name="T37" fmla="*/ 0 h 17"/>
                  <a:gd name="T38" fmla="*/ 0 w 153"/>
                  <a:gd name="T39" fmla="*/ 0 h 17"/>
                  <a:gd name="T40" fmla="*/ 2 w 153"/>
                  <a:gd name="T41" fmla="*/ 4 h 17"/>
                  <a:gd name="T42" fmla="*/ 2 w 153"/>
                  <a:gd name="T43" fmla="*/ 3 h 17"/>
                  <a:gd name="T44" fmla="*/ 2 w 153"/>
                  <a:gd name="T45" fmla="*/ 3 h 17"/>
                  <a:gd name="T46" fmla="*/ 3 w 153"/>
                  <a:gd name="T47" fmla="*/ 3 h 17"/>
                  <a:gd name="T48" fmla="*/ 3 w 153"/>
                  <a:gd name="T49" fmla="*/ 3 h 17"/>
                  <a:gd name="T50" fmla="*/ 3 w 153"/>
                  <a:gd name="T51" fmla="*/ 3 h 17"/>
                  <a:gd name="T52" fmla="*/ 3 w 153"/>
                  <a:gd name="T53" fmla="*/ 3 h 17"/>
                  <a:gd name="T54" fmla="*/ 4 w 153"/>
                  <a:gd name="T55" fmla="*/ 3 h 17"/>
                  <a:gd name="T56" fmla="*/ 48 w 153"/>
                  <a:gd name="T57" fmla="*/ 3 h 17"/>
                  <a:gd name="T58" fmla="*/ 49 w 153"/>
                  <a:gd name="T59" fmla="*/ 3 h 17"/>
                  <a:gd name="T60" fmla="*/ 49 w 153"/>
                  <a:gd name="T61" fmla="*/ 3 h 17"/>
                  <a:gd name="T62" fmla="*/ 49 w 153"/>
                  <a:gd name="T63" fmla="*/ 3 h 17"/>
                  <a:gd name="T64" fmla="*/ 49 w 153"/>
                  <a:gd name="T65" fmla="*/ 3 h 17"/>
                  <a:gd name="T66" fmla="*/ 49 w 153"/>
                  <a:gd name="T67" fmla="*/ 3 h 17"/>
                  <a:gd name="T68" fmla="*/ 49 w 153"/>
                  <a:gd name="T69" fmla="*/ 3 h 17"/>
                  <a:gd name="T70" fmla="*/ 50 w 153"/>
                  <a:gd name="T71" fmla="*/ 3 h 17"/>
                  <a:gd name="T72" fmla="*/ 52 w 153"/>
                  <a:gd name="T73" fmla="*/ 1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17"/>
                  <a:gd name="T113" fmla="*/ 153 w 153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17">
                    <a:moveTo>
                      <a:pt x="152" y="4"/>
                    </a:moveTo>
                    <a:lnTo>
                      <a:pt x="151" y="3"/>
                    </a:lnTo>
                    <a:lnTo>
                      <a:pt x="151" y="2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40" y="12"/>
                    </a:lnTo>
                    <a:lnTo>
                      <a:pt x="141" y="12"/>
                    </a:lnTo>
                    <a:lnTo>
                      <a:pt x="142" y="12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52" y="4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6" name="Freeform 512"/>
              <p:cNvSpPr>
                <a:spLocks/>
              </p:cNvSpPr>
              <p:nvPr/>
            </p:nvSpPr>
            <p:spPr bwMode="auto">
              <a:xfrm>
                <a:off x="2457" y="3126"/>
                <a:ext cx="10" cy="65"/>
              </a:xfrm>
              <a:custGeom>
                <a:avLst/>
                <a:gdLst>
                  <a:gd name="T0" fmla="*/ 1 w 17"/>
                  <a:gd name="T1" fmla="*/ 0 h 135"/>
                  <a:gd name="T2" fmla="*/ 1 w 17"/>
                  <a:gd name="T3" fmla="*/ 0 h 135"/>
                  <a:gd name="T4" fmla="*/ 0 w 17"/>
                  <a:gd name="T5" fmla="*/ 0 h 135"/>
                  <a:gd name="T6" fmla="*/ 0 w 17"/>
                  <a:gd name="T7" fmla="*/ 0 h 135"/>
                  <a:gd name="T8" fmla="*/ 0 w 17"/>
                  <a:gd name="T9" fmla="*/ 0 h 135"/>
                  <a:gd name="T10" fmla="*/ 0 w 17"/>
                  <a:gd name="T11" fmla="*/ 0 h 135"/>
                  <a:gd name="T12" fmla="*/ 0 w 17"/>
                  <a:gd name="T13" fmla="*/ 1 h 135"/>
                  <a:gd name="T14" fmla="*/ 0 w 17"/>
                  <a:gd name="T15" fmla="*/ 30 h 135"/>
                  <a:gd name="T16" fmla="*/ 0 w 17"/>
                  <a:gd name="T17" fmla="*/ 30 h 135"/>
                  <a:gd name="T18" fmla="*/ 0 w 17"/>
                  <a:gd name="T19" fmla="*/ 30 h 135"/>
                  <a:gd name="T20" fmla="*/ 0 w 17"/>
                  <a:gd name="T21" fmla="*/ 31 h 135"/>
                  <a:gd name="T22" fmla="*/ 0 w 17"/>
                  <a:gd name="T23" fmla="*/ 31 h 135"/>
                  <a:gd name="T24" fmla="*/ 1 w 17"/>
                  <a:gd name="T25" fmla="*/ 31 h 135"/>
                  <a:gd name="T26" fmla="*/ 1 w 17"/>
                  <a:gd name="T27" fmla="*/ 31 h 135"/>
                  <a:gd name="T28" fmla="*/ 1 w 17"/>
                  <a:gd name="T29" fmla="*/ 31 h 135"/>
                  <a:gd name="T30" fmla="*/ 1 w 17"/>
                  <a:gd name="T31" fmla="*/ 31 h 135"/>
                  <a:gd name="T32" fmla="*/ 5 w 17"/>
                  <a:gd name="T33" fmla="*/ 29 h 135"/>
                  <a:gd name="T34" fmla="*/ 5 w 17"/>
                  <a:gd name="T35" fmla="*/ 29 h 135"/>
                  <a:gd name="T36" fmla="*/ 5 w 17"/>
                  <a:gd name="T37" fmla="*/ 29 h 135"/>
                  <a:gd name="T38" fmla="*/ 5 w 17"/>
                  <a:gd name="T39" fmla="*/ 29 h 135"/>
                  <a:gd name="T40" fmla="*/ 5 w 17"/>
                  <a:gd name="T41" fmla="*/ 29 h 135"/>
                  <a:gd name="T42" fmla="*/ 5 w 17"/>
                  <a:gd name="T43" fmla="*/ 29 h 135"/>
                  <a:gd name="T44" fmla="*/ 5 w 17"/>
                  <a:gd name="T45" fmla="*/ 29 h 135"/>
                  <a:gd name="T46" fmla="*/ 5 w 17"/>
                  <a:gd name="T47" fmla="*/ 2 h 135"/>
                  <a:gd name="T48" fmla="*/ 5 w 17"/>
                  <a:gd name="T49" fmla="*/ 2 h 135"/>
                  <a:gd name="T50" fmla="*/ 5 w 17"/>
                  <a:gd name="T51" fmla="*/ 2 h 135"/>
                  <a:gd name="T52" fmla="*/ 5 w 17"/>
                  <a:gd name="T53" fmla="*/ 2 h 135"/>
                  <a:gd name="T54" fmla="*/ 5 w 17"/>
                  <a:gd name="T55" fmla="*/ 1 h 135"/>
                  <a:gd name="T56" fmla="*/ 5 w 17"/>
                  <a:gd name="T57" fmla="*/ 1 h 135"/>
                  <a:gd name="T58" fmla="*/ 1 w 17"/>
                  <a:gd name="T59" fmla="*/ 0 h 1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"/>
                  <a:gd name="T91" fmla="*/ 0 h 135"/>
                  <a:gd name="T92" fmla="*/ 17 w 17"/>
                  <a:gd name="T93" fmla="*/ 135 h 1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" h="135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0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16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5"/>
                    </a:lnTo>
                    <a:lnTo>
                      <a:pt x="13" y="12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2" y="0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7" name="Freeform 513"/>
              <p:cNvSpPr>
                <a:spLocks/>
              </p:cNvSpPr>
              <p:nvPr/>
            </p:nvSpPr>
            <p:spPr bwMode="auto">
              <a:xfrm>
                <a:off x="2458" y="3126"/>
                <a:ext cx="91" cy="65"/>
              </a:xfrm>
              <a:custGeom>
                <a:avLst/>
                <a:gdLst>
                  <a:gd name="T0" fmla="*/ 0 w 155"/>
                  <a:gd name="T1" fmla="*/ 31 h 136"/>
                  <a:gd name="T2" fmla="*/ 0 w 155"/>
                  <a:gd name="T3" fmla="*/ 31 h 136"/>
                  <a:gd name="T4" fmla="*/ 0 w 155"/>
                  <a:gd name="T5" fmla="*/ 31 h 136"/>
                  <a:gd name="T6" fmla="*/ 1 w 155"/>
                  <a:gd name="T7" fmla="*/ 31 h 136"/>
                  <a:gd name="T8" fmla="*/ 1 w 155"/>
                  <a:gd name="T9" fmla="*/ 31 h 136"/>
                  <a:gd name="T10" fmla="*/ 1 w 155"/>
                  <a:gd name="T11" fmla="*/ 31 h 136"/>
                  <a:gd name="T12" fmla="*/ 1 w 155"/>
                  <a:gd name="T13" fmla="*/ 31 h 136"/>
                  <a:gd name="T14" fmla="*/ 1 w 155"/>
                  <a:gd name="T15" fmla="*/ 31 h 136"/>
                  <a:gd name="T16" fmla="*/ 51 w 155"/>
                  <a:gd name="T17" fmla="*/ 31 h 136"/>
                  <a:gd name="T18" fmla="*/ 52 w 155"/>
                  <a:gd name="T19" fmla="*/ 31 h 136"/>
                  <a:gd name="T20" fmla="*/ 52 w 155"/>
                  <a:gd name="T21" fmla="*/ 31 h 136"/>
                  <a:gd name="T22" fmla="*/ 52 w 155"/>
                  <a:gd name="T23" fmla="*/ 31 h 136"/>
                  <a:gd name="T24" fmla="*/ 52 w 155"/>
                  <a:gd name="T25" fmla="*/ 31 h 136"/>
                  <a:gd name="T26" fmla="*/ 52 w 155"/>
                  <a:gd name="T27" fmla="*/ 31 h 136"/>
                  <a:gd name="T28" fmla="*/ 53 w 155"/>
                  <a:gd name="T29" fmla="*/ 30 h 136"/>
                  <a:gd name="T30" fmla="*/ 53 w 155"/>
                  <a:gd name="T31" fmla="*/ 30 h 136"/>
                  <a:gd name="T32" fmla="*/ 53 w 155"/>
                  <a:gd name="T33" fmla="*/ 30 h 136"/>
                  <a:gd name="T34" fmla="*/ 53 w 155"/>
                  <a:gd name="T35" fmla="*/ 30 h 136"/>
                  <a:gd name="T36" fmla="*/ 53 w 155"/>
                  <a:gd name="T37" fmla="*/ 30 h 136"/>
                  <a:gd name="T38" fmla="*/ 53 w 155"/>
                  <a:gd name="T39" fmla="*/ 0 h 136"/>
                  <a:gd name="T40" fmla="*/ 53 w 155"/>
                  <a:gd name="T41" fmla="*/ 0 h 136"/>
                  <a:gd name="T42" fmla="*/ 53 w 155"/>
                  <a:gd name="T43" fmla="*/ 0 h 136"/>
                  <a:gd name="T44" fmla="*/ 53 w 155"/>
                  <a:gd name="T45" fmla="*/ 0 h 136"/>
                  <a:gd name="T46" fmla="*/ 53 w 155"/>
                  <a:gd name="T47" fmla="*/ 0 h 136"/>
                  <a:gd name="T48" fmla="*/ 53 w 155"/>
                  <a:gd name="T49" fmla="*/ 0 h 136"/>
                  <a:gd name="T50" fmla="*/ 53 w 155"/>
                  <a:gd name="T51" fmla="*/ 0 h 136"/>
                  <a:gd name="T52" fmla="*/ 50 w 155"/>
                  <a:gd name="T53" fmla="*/ 1 h 136"/>
                  <a:gd name="T54" fmla="*/ 50 w 155"/>
                  <a:gd name="T55" fmla="*/ 1 h 136"/>
                  <a:gd name="T56" fmla="*/ 50 w 155"/>
                  <a:gd name="T57" fmla="*/ 1 h 136"/>
                  <a:gd name="T58" fmla="*/ 50 w 155"/>
                  <a:gd name="T59" fmla="*/ 1 h 136"/>
                  <a:gd name="T60" fmla="*/ 50 w 155"/>
                  <a:gd name="T61" fmla="*/ 1 h 136"/>
                  <a:gd name="T62" fmla="*/ 50 w 155"/>
                  <a:gd name="T63" fmla="*/ 1 h 136"/>
                  <a:gd name="T64" fmla="*/ 50 w 155"/>
                  <a:gd name="T65" fmla="*/ 2 h 136"/>
                  <a:gd name="T66" fmla="*/ 50 w 155"/>
                  <a:gd name="T67" fmla="*/ 2 h 136"/>
                  <a:gd name="T68" fmla="*/ 50 w 155"/>
                  <a:gd name="T69" fmla="*/ 2 h 136"/>
                  <a:gd name="T70" fmla="*/ 50 w 155"/>
                  <a:gd name="T71" fmla="*/ 28 h 136"/>
                  <a:gd name="T72" fmla="*/ 50 w 155"/>
                  <a:gd name="T73" fmla="*/ 28 h 136"/>
                  <a:gd name="T74" fmla="*/ 50 w 155"/>
                  <a:gd name="T75" fmla="*/ 28 h 136"/>
                  <a:gd name="T76" fmla="*/ 50 w 155"/>
                  <a:gd name="T77" fmla="*/ 29 h 136"/>
                  <a:gd name="T78" fmla="*/ 50 w 155"/>
                  <a:gd name="T79" fmla="*/ 29 h 136"/>
                  <a:gd name="T80" fmla="*/ 50 w 155"/>
                  <a:gd name="T81" fmla="*/ 29 h 136"/>
                  <a:gd name="T82" fmla="*/ 50 w 155"/>
                  <a:gd name="T83" fmla="*/ 29 h 136"/>
                  <a:gd name="T84" fmla="*/ 50 w 155"/>
                  <a:gd name="T85" fmla="*/ 29 h 136"/>
                  <a:gd name="T86" fmla="*/ 49 w 155"/>
                  <a:gd name="T87" fmla="*/ 29 h 136"/>
                  <a:gd name="T88" fmla="*/ 49 w 155"/>
                  <a:gd name="T89" fmla="*/ 29 h 136"/>
                  <a:gd name="T90" fmla="*/ 49 w 155"/>
                  <a:gd name="T91" fmla="*/ 29 h 136"/>
                  <a:gd name="T92" fmla="*/ 49 w 155"/>
                  <a:gd name="T93" fmla="*/ 29 h 136"/>
                  <a:gd name="T94" fmla="*/ 3 w 155"/>
                  <a:gd name="T95" fmla="*/ 29 h 136"/>
                  <a:gd name="T96" fmla="*/ 3 w 155"/>
                  <a:gd name="T97" fmla="*/ 29 h 136"/>
                  <a:gd name="T98" fmla="*/ 3 w 155"/>
                  <a:gd name="T99" fmla="*/ 29 h 136"/>
                  <a:gd name="T100" fmla="*/ 3 w 155"/>
                  <a:gd name="T101" fmla="*/ 29 h 136"/>
                  <a:gd name="T102" fmla="*/ 2 w 155"/>
                  <a:gd name="T103" fmla="*/ 29 h 136"/>
                  <a:gd name="T104" fmla="*/ 2 w 155"/>
                  <a:gd name="T105" fmla="*/ 29 h 136"/>
                  <a:gd name="T106" fmla="*/ 2 w 155"/>
                  <a:gd name="T107" fmla="*/ 29 h 136"/>
                  <a:gd name="T108" fmla="*/ 2 w 155"/>
                  <a:gd name="T109" fmla="*/ 29 h 136"/>
                  <a:gd name="T110" fmla="*/ 0 w 155"/>
                  <a:gd name="T111" fmla="*/ 31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5"/>
                  <a:gd name="T169" fmla="*/ 0 h 136"/>
                  <a:gd name="T170" fmla="*/ 155 w 155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5" h="136">
                    <a:moveTo>
                      <a:pt x="0" y="133"/>
                    </a:moveTo>
                    <a:lnTo>
                      <a:pt x="0" y="134"/>
                    </a:lnTo>
                    <a:lnTo>
                      <a:pt x="1" y="134"/>
                    </a:lnTo>
                    <a:lnTo>
                      <a:pt x="2" y="135"/>
                    </a:lnTo>
                    <a:lnTo>
                      <a:pt x="3" y="135"/>
                    </a:lnTo>
                    <a:lnTo>
                      <a:pt x="148" y="135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1" y="133"/>
                    </a:lnTo>
                    <a:lnTo>
                      <a:pt x="152" y="133"/>
                    </a:lnTo>
                    <a:lnTo>
                      <a:pt x="153" y="132"/>
                    </a:lnTo>
                    <a:lnTo>
                      <a:pt x="153" y="131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54" y="3"/>
                    </a:lnTo>
                    <a:lnTo>
                      <a:pt x="154" y="2"/>
                    </a:lnTo>
                    <a:lnTo>
                      <a:pt x="154" y="1"/>
                    </a:lnTo>
                    <a:lnTo>
                      <a:pt x="153" y="1"/>
                    </a:lnTo>
                    <a:lnTo>
                      <a:pt x="153" y="0"/>
                    </a:lnTo>
                    <a:lnTo>
                      <a:pt x="145" y="5"/>
                    </a:lnTo>
                    <a:lnTo>
                      <a:pt x="146" y="6"/>
                    </a:lnTo>
                    <a:lnTo>
                      <a:pt x="146" y="7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5"/>
                    </a:lnTo>
                    <a:lnTo>
                      <a:pt x="145" y="126"/>
                    </a:lnTo>
                    <a:lnTo>
                      <a:pt x="145" y="127"/>
                    </a:lnTo>
                    <a:lnTo>
                      <a:pt x="144" y="127"/>
                    </a:lnTo>
                    <a:lnTo>
                      <a:pt x="143" y="127"/>
                    </a:lnTo>
                    <a:lnTo>
                      <a:pt x="143" y="128"/>
                    </a:lnTo>
                    <a:lnTo>
                      <a:pt x="142" y="128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0" y="133"/>
                    </a:lnTo>
                  </a:path>
                </a:pathLst>
              </a:custGeom>
              <a:grpFill/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8" name="Freeform 514"/>
              <p:cNvSpPr>
                <a:spLocks/>
              </p:cNvSpPr>
              <p:nvPr/>
            </p:nvSpPr>
            <p:spPr bwMode="auto">
              <a:xfrm>
                <a:off x="2458" y="3125"/>
                <a:ext cx="90" cy="8"/>
              </a:xfrm>
              <a:custGeom>
                <a:avLst/>
                <a:gdLst>
                  <a:gd name="T0" fmla="*/ 52 w 153"/>
                  <a:gd name="T1" fmla="*/ 4 h 17"/>
                  <a:gd name="T2" fmla="*/ 52 w 153"/>
                  <a:gd name="T3" fmla="*/ 4 h 17"/>
                  <a:gd name="T4" fmla="*/ 52 w 153"/>
                  <a:gd name="T5" fmla="*/ 2 h 17"/>
                  <a:gd name="T6" fmla="*/ 52 w 153"/>
                  <a:gd name="T7" fmla="*/ 2 h 17"/>
                  <a:gd name="T8" fmla="*/ 52 w 153"/>
                  <a:gd name="T9" fmla="*/ 2 h 17"/>
                  <a:gd name="T10" fmla="*/ 52 w 153"/>
                  <a:gd name="T11" fmla="*/ 1 h 17"/>
                  <a:gd name="T12" fmla="*/ 52 w 153"/>
                  <a:gd name="T13" fmla="*/ 1 h 17"/>
                  <a:gd name="T14" fmla="*/ 52 w 153"/>
                  <a:gd name="T15" fmla="*/ 1 h 17"/>
                  <a:gd name="T16" fmla="*/ 51 w 153"/>
                  <a:gd name="T17" fmla="*/ 0 h 17"/>
                  <a:gd name="T18" fmla="*/ 51 w 153"/>
                  <a:gd name="T19" fmla="*/ 0 h 17"/>
                  <a:gd name="T20" fmla="*/ 51 w 153"/>
                  <a:gd name="T21" fmla="*/ 0 h 17"/>
                  <a:gd name="T22" fmla="*/ 51 w 153"/>
                  <a:gd name="T23" fmla="*/ 0 h 17"/>
                  <a:gd name="T24" fmla="*/ 1 w 153"/>
                  <a:gd name="T25" fmla="*/ 0 h 17"/>
                  <a:gd name="T26" fmla="*/ 1 w 153"/>
                  <a:gd name="T27" fmla="*/ 0 h 17"/>
                  <a:gd name="T28" fmla="*/ 1 w 153"/>
                  <a:gd name="T29" fmla="*/ 0 h 17"/>
                  <a:gd name="T30" fmla="*/ 1 w 153"/>
                  <a:gd name="T31" fmla="*/ 1 h 17"/>
                  <a:gd name="T32" fmla="*/ 1 w 153"/>
                  <a:gd name="T33" fmla="*/ 1 h 17"/>
                  <a:gd name="T34" fmla="*/ 0 w 153"/>
                  <a:gd name="T35" fmla="*/ 2 h 17"/>
                  <a:gd name="T36" fmla="*/ 0 w 153"/>
                  <a:gd name="T37" fmla="*/ 2 h 17"/>
                  <a:gd name="T38" fmla="*/ 0 w 153"/>
                  <a:gd name="T39" fmla="*/ 4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3"/>
                  <a:gd name="T61" fmla="*/ 0 h 17"/>
                  <a:gd name="T62" fmla="*/ 153 w 153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3" h="17">
                    <a:moveTo>
                      <a:pt x="152" y="16"/>
                    </a:moveTo>
                    <a:lnTo>
                      <a:pt x="151" y="16"/>
                    </a:lnTo>
                    <a:lnTo>
                      <a:pt x="151" y="10"/>
                    </a:lnTo>
                    <a:lnTo>
                      <a:pt x="150" y="10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79" name="Freeform 515"/>
              <p:cNvSpPr>
                <a:spLocks/>
              </p:cNvSpPr>
              <p:nvPr/>
            </p:nvSpPr>
            <p:spPr bwMode="auto">
              <a:xfrm>
                <a:off x="2441" y="3217"/>
                <a:ext cx="127" cy="35"/>
              </a:xfrm>
              <a:custGeom>
                <a:avLst/>
                <a:gdLst>
                  <a:gd name="T0" fmla="*/ 0 w 215"/>
                  <a:gd name="T1" fmla="*/ 17 h 72"/>
                  <a:gd name="T2" fmla="*/ 0 w 215"/>
                  <a:gd name="T3" fmla="*/ 0 h 72"/>
                  <a:gd name="T4" fmla="*/ 74 w 215"/>
                  <a:gd name="T5" fmla="*/ 0 h 72"/>
                  <a:gd name="T6" fmla="*/ 74 w 215"/>
                  <a:gd name="T7" fmla="*/ 17 h 72"/>
                  <a:gd name="T8" fmla="*/ 0 w 215"/>
                  <a:gd name="T9" fmla="*/ 17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72"/>
                  <a:gd name="T17" fmla="*/ 215 w 21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72">
                    <a:moveTo>
                      <a:pt x="0" y="71"/>
                    </a:moveTo>
                    <a:lnTo>
                      <a:pt x="0" y="0"/>
                    </a:lnTo>
                    <a:lnTo>
                      <a:pt x="214" y="0"/>
                    </a:lnTo>
                    <a:lnTo>
                      <a:pt x="214" y="71"/>
                    </a:lnTo>
                    <a:lnTo>
                      <a:pt x="0" y="7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0" name="Freeform 516"/>
              <p:cNvSpPr>
                <a:spLocks/>
              </p:cNvSpPr>
              <p:nvPr/>
            </p:nvSpPr>
            <p:spPr bwMode="auto">
              <a:xfrm>
                <a:off x="2440" y="3217"/>
                <a:ext cx="129" cy="11"/>
              </a:xfrm>
              <a:custGeom>
                <a:avLst/>
                <a:gdLst>
                  <a:gd name="T0" fmla="*/ 28 w 219"/>
                  <a:gd name="T1" fmla="*/ 0 h 23"/>
                  <a:gd name="T2" fmla="*/ 0 w 219"/>
                  <a:gd name="T3" fmla="*/ 0 h 23"/>
                  <a:gd name="T4" fmla="*/ 0 w 219"/>
                  <a:gd name="T5" fmla="*/ 5 h 23"/>
                  <a:gd name="T6" fmla="*/ 75 w 219"/>
                  <a:gd name="T7" fmla="*/ 5 h 23"/>
                  <a:gd name="T8" fmla="*/ 75 w 219"/>
                  <a:gd name="T9" fmla="*/ 0 h 23"/>
                  <a:gd name="T10" fmla="*/ 48 w 219"/>
                  <a:gd name="T11" fmla="*/ 0 h 23"/>
                  <a:gd name="T12" fmla="*/ 28 w 2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23"/>
                  <a:gd name="T23" fmla="*/ 219 w 2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23">
                    <a:moveTo>
                      <a:pt x="79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18" y="22"/>
                    </a:lnTo>
                    <a:lnTo>
                      <a:pt x="215" y="0"/>
                    </a:lnTo>
                    <a:lnTo>
                      <a:pt x="137" y="0"/>
                    </a:lnTo>
                    <a:lnTo>
                      <a:pt x="7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1" name="Freeform 517"/>
              <p:cNvSpPr>
                <a:spLocks/>
              </p:cNvSpPr>
              <p:nvPr/>
            </p:nvSpPr>
            <p:spPr bwMode="auto">
              <a:xfrm>
                <a:off x="2528" y="3220"/>
                <a:ext cx="33" cy="8"/>
              </a:xfrm>
              <a:custGeom>
                <a:avLst/>
                <a:gdLst>
                  <a:gd name="T0" fmla="*/ 0 w 56"/>
                  <a:gd name="T1" fmla="*/ 1 h 17"/>
                  <a:gd name="T2" fmla="*/ 6 w 56"/>
                  <a:gd name="T3" fmla="*/ 1 h 17"/>
                  <a:gd name="T4" fmla="*/ 6 w 56"/>
                  <a:gd name="T5" fmla="*/ 0 h 17"/>
                  <a:gd name="T6" fmla="*/ 12 w 56"/>
                  <a:gd name="T7" fmla="*/ 0 h 17"/>
                  <a:gd name="T8" fmla="*/ 12 w 56"/>
                  <a:gd name="T9" fmla="*/ 1 h 17"/>
                  <a:gd name="T10" fmla="*/ 19 w 56"/>
                  <a:gd name="T11" fmla="*/ 1 h 17"/>
                  <a:gd name="T12" fmla="*/ 19 w 56"/>
                  <a:gd name="T13" fmla="*/ 2 h 17"/>
                  <a:gd name="T14" fmla="*/ 12 w 56"/>
                  <a:gd name="T15" fmla="*/ 2 h 17"/>
                  <a:gd name="T16" fmla="*/ 12 w 56"/>
                  <a:gd name="T17" fmla="*/ 4 h 17"/>
                  <a:gd name="T18" fmla="*/ 6 w 56"/>
                  <a:gd name="T19" fmla="*/ 4 h 17"/>
                  <a:gd name="T20" fmla="*/ 6 w 56"/>
                  <a:gd name="T21" fmla="*/ 2 h 17"/>
                  <a:gd name="T22" fmla="*/ 0 w 56"/>
                  <a:gd name="T23" fmla="*/ 2 h 17"/>
                  <a:gd name="T24" fmla="*/ 0 w 56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7"/>
                  <a:gd name="T41" fmla="*/ 56 w 56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7">
                    <a:moveTo>
                      <a:pt x="0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2" name="Freeform 518"/>
              <p:cNvSpPr>
                <a:spLocks/>
              </p:cNvSpPr>
              <p:nvPr/>
            </p:nvSpPr>
            <p:spPr bwMode="auto">
              <a:xfrm>
                <a:off x="2528" y="3223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2 h 17"/>
                  <a:gd name="T4" fmla="*/ 5 w 17"/>
                  <a:gd name="T5" fmla="*/ 1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1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3" name="Freeform 519"/>
              <p:cNvSpPr>
                <a:spLocks/>
              </p:cNvSpPr>
              <p:nvPr/>
            </p:nvSpPr>
            <p:spPr bwMode="auto">
              <a:xfrm>
                <a:off x="2539" y="3220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4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4" name="Freeform 520"/>
              <p:cNvSpPr>
                <a:spLocks/>
              </p:cNvSpPr>
              <p:nvPr/>
            </p:nvSpPr>
            <p:spPr bwMode="auto">
              <a:xfrm>
                <a:off x="2561" y="3224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4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5" name="Freeform 521"/>
              <p:cNvSpPr>
                <a:spLocks/>
              </p:cNvSpPr>
              <p:nvPr/>
            </p:nvSpPr>
            <p:spPr bwMode="auto">
              <a:xfrm>
                <a:off x="2549" y="3220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0 h 17"/>
                  <a:gd name="T4" fmla="*/ 0 w 17"/>
                  <a:gd name="T5" fmla="*/ 4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6" name="Freeform 522"/>
              <p:cNvSpPr>
                <a:spLocks/>
              </p:cNvSpPr>
              <p:nvPr/>
            </p:nvSpPr>
            <p:spPr bwMode="auto">
              <a:xfrm>
                <a:off x="2540" y="3222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4 h 17"/>
                  <a:gd name="T4" fmla="*/ 5 w 17"/>
                  <a:gd name="T5" fmla="*/ 0 h 17"/>
                  <a:gd name="T6" fmla="*/ 0 w 17"/>
                  <a:gd name="T7" fmla="*/ 0 h 17"/>
                  <a:gd name="T8" fmla="*/ 0 w 17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7" name="Freeform 523"/>
              <p:cNvSpPr>
                <a:spLocks/>
              </p:cNvSpPr>
              <p:nvPr/>
            </p:nvSpPr>
            <p:spPr bwMode="auto">
              <a:xfrm>
                <a:off x="2529" y="3223"/>
                <a:ext cx="32" cy="8"/>
              </a:xfrm>
              <a:custGeom>
                <a:avLst/>
                <a:gdLst>
                  <a:gd name="T0" fmla="*/ 0 w 54"/>
                  <a:gd name="T1" fmla="*/ 0 h 17"/>
                  <a:gd name="T2" fmla="*/ 18 w 54"/>
                  <a:gd name="T3" fmla="*/ 0 h 17"/>
                  <a:gd name="T4" fmla="*/ 18 w 54"/>
                  <a:gd name="T5" fmla="*/ 4 h 17"/>
                  <a:gd name="T6" fmla="*/ 0 w 54"/>
                  <a:gd name="T7" fmla="*/ 4 h 17"/>
                  <a:gd name="T8" fmla="*/ 0 w 5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7"/>
                  <a:gd name="T17" fmla="*/ 54 w 5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7">
                    <a:moveTo>
                      <a:pt x="0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8" name="Freeform 524"/>
              <p:cNvSpPr>
                <a:spLocks/>
              </p:cNvSpPr>
              <p:nvPr/>
            </p:nvSpPr>
            <p:spPr bwMode="auto">
              <a:xfrm>
                <a:off x="2539" y="3220"/>
                <a:ext cx="12" cy="8"/>
              </a:xfrm>
              <a:custGeom>
                <a:avLst/>
                <a:gdLst>
                  <a:gd name="T0" fmla="*/ 7 w 19"/>
                  <a:gd name="T1" fmla="*/ 3 h 17"/>
                  <a:gd name="T2" fmla="*/ 7 w 19"/>
                  <a:gd name="T3" fmla="*/ 4 h 17"/>
                  <a:gd name="T4" fmla="*/ 7 w 19"/>
                  <a:gd name="T5" fmla="*/ 0 h 17"/>
                  <a:gd name="T6" fmla="*/ 0 w 19"/>
                  <a:gd name="T7" fmla="*/ 0 h 17"/>
                  <a:gd name="T8" fmla="*/ 0 w 19"/>
                  <a:gd name="T9" fmla="*/ 4 h 17"/>
                  <a:gd name="T10" fmla="*/ 0 w 19"/>
                  <a:gd name="T11" fmla="*/ 3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8" y="12"/>
                    </a:moveTo>
                    <a:lnTo>
                      <a:pt x="17" y="1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89" name="Freeform 525"/>
              <p:cNvSpPr>
                <a:spLocks/>
              </p:cNvSpPr>
              <p:nvPr/>
            </p:nvSpPr>
            <p:spPr bwMode="auto">
              <a:xfrm>
                <a:off x="2501" y="3225"/>
                <a:ext cx="10" cy="8"/>
              </a:xfrm>
              <a:custGeom>
                <a:avLst/>
                <a:gdLst>
                  <a:gd name="T0" fmla="*/ 5 w 17"/>
                  <a:gd name="T1" fmla="*/ 0 h 17"/>
                  <a:gd name="T2" fmla="*/ 5 w 17"/>
                  <a:gd name="T3" fmla="*/ 4 h 17"/>
                  <a:gd name="T4" fmla="*/ 0 w 17"/>
                  <a:gd name="T5" fmla="*/ 4 h 17"/>
                  <a:gd name="T6" fmla="*/ 0 w 17"/>
                  <a:gd name="T7" fmla="*/ 0 h 17"/>
                  <a:gd name="T8" fmla="*/ 5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0" name="Freeform 526"/>
              <p:cNvSpPr>
                <a:spLocks/>
              </p:cNvSpPr>
              <p:nvPr/>
            </p:nvSpPr>
            <p:spPr bwMode="auto">
              <a:xfrm>
                <a:off x="2501" y="3225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0 h 17"/>
                  <a:gd name="T4" fmla="*/ 5 w 17"/>
                  <a:gd name="T5" fmla="*/ 4 h 17"/>
                  <a:gd name="T6" fmla="*/ 0 w 17"/>
                  <a:gd name="T7" fmla="*/ 4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1" name="Freeform 527"/>
              <p:cNvSpPr>
                <a:spLocks/>
              </p:cNvSpPr>
              <p:nvPr/>
            </p:nvSpPr>
            <p:spPr bwMode="auto">
              <a:xfrm>
                <a:off x="2492" y="3221"/>
                <a:ext cx="26" cy="8"/>
              </a:xfrm>
              <a:custGeom>
                <a:avLst/>
                <a:gdLst>
                  <a:gd name="T0" fmla="*/ 5 w 44"/>
                  <a:gd name="T1" fmla="*/ 4 h 17"/>
                  <a:gd name="T2" fmla="*/ 0 w 44"/>
                  <a:gd name="T3" fmla="*/ 4 h 17"/>
                  <a:gd name="T4" fmla="*/ 0 w 44"/>
                  <a:gd name="T5" fmla="*/ 2 h 17"/>
                  <a:gd name="T6" fmla="*/ 5 w 44"/>
                  <a:gd name="T7" fmla="*/ 2 h 17"/>
                  <a:gd name="T8" fmla="*/ 5 w 44"/>
                  <a:gd name="T9" fmla="*/ 0 h 17"/>
                  <a:gd name="T10" fmla="*/ 10 w 44"/>
                  <a:gd name="T11" fmla="*/ 0 h 17"/>
                  <a:gd name="T12" fmla="*/ 10 w 44"/>
                  <a:gd name="T13" fmla="*/ 2 h 17"/>
                  <a:gd name="T14" fmla="*/ 15 w 44"/>
                  <a:gd name="T15" fmla="*/ 2 h 17"/>
                  <a:gd name="T16" fmla="*/ 15 w 44"/>
                  <a:gd name="T17" fmla="*/ 4 h 17"/>
                  <a:gd name="T18" fmla="*/ 10 w 44"/>
                  <a:gd name="T19" fmla="*/ 4 h 17"/>
                  <a:gd name="T20" fmla="*/ 5 w 44"/>
                  <a:gd name="T21" fmla="*/ 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"/>
                  <a:gd name="T35" fmla="*/ 44 w 4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">
                    <a:moveTo>
                      <a:pt x="14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8"/>
                    </a:lnTo>
                    <a:lnTo>
                      <a:pt x="43" y="8"/>
                    </a:lnTo>
                    <a:lnTo>
                      <a:pt x="43" y="16"/>
                    </a:lnTo>
                    <a:lnTo>
                      <a:pt x="28" y="16"/>
                    </a:lnTo>
                    <a:lnTo>
                      <a:pt x="14" y="1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2" name="Freeform 528"/>
              <p:cNvSpPr>
                <a:spLocks/>
              </p:cNvSpPr>
              <p:nvPr/>
            </p:nvSpPr>
            <p:spPr bwMode="auto">
              <a:xfrm>
                <a:off x="2501" y="3221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0 h 17"/>
                  <a:gd name="T4" fmla="*/ 5 w 17"/>
                  <a:gd name="T5" fmla="*/ 4 h 17"/>
                  <a:gd name="T6" fmla="*/ 0 w 17"/>
                  <a:gd name="T7" fmla="*/ 4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3" name="Freeform 529"/>
              <p:cNvSpPr>
                <a:spLocks/>
              </p:cNvSpPr>
              <p:nvPr/>
            </p:nvSpPr>
            <p:spPr bwMode="auto">
              <a:xfrm>
                <a:off x="2473" y="3219"/>
                <a:ext cx="11" cy="9"/>
              </a:xfrm>
              <a:custGeom>
                <a:avLst/>
                <a:gdLst>
                  <a:gd name="T0" fmla="*/ 2 w 20"/>
                  <a:gd name="T1" fmla="*/ 4 h 17"/>
                  <a:gd name="T2" fmla="*/ 1 w 20"/>
                  <a:gd name="T3" fmla="*/ 4 h 17"/>
                  <a:gd name="T4" fmla="*/ 1 w 20"/>
                  <a:gd name="T5" fmla="*/ 4 h 17"/>
                  <a:gd name="T6" fmla="*/ 1 w 20"/>
                  <a:gd name="T7" fmla="*/ 4 h 17"/>
                  <a:gd name="T8" fmla="*/ 1 w 20"/>
                  <a:gd name="T9" fmla="*/ 3 h 17"/>
                  <a:gd name="T10" fmla="*/ 0 w 20"/>
                  <a:gd name="T11" fmla="*/ 3 h 17"/>
                  <a:gd name="T12" fmla="*/ 0 w 20"/>
                  <a:gd name="T13" fmla="*/ 3 h 17"/>
                  <a:gd name="T14" fmla="*/ 0 w 20"/>
                  <a:gd name="T15" fmla="*/ 2 h 17"/>
                  <a:gd name="T16" fmla="*/ 0 w 20"/>
                  <a:gd name="T17" fmla="*/ 2 h 17"/>
                  <a:gd name="T18" fmla="*/ 0 w 20"/>
                  <a:gd name="T19" fmla="*/ 1 h 17"/>
                  <a:gd name="T20" fmla="*/ 0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0 h 17"/>
                  <a:gd name="T28" fmla="*/ 1 w 20"/>
                  <a:gd name="T29" fmla="*/ 0 h 17"/>
                  <a:gd name="T30" fmla="*/ 2 w 20"/>
                  <a:gd name="T31" fmla="*/ 0 h 17"/>
                  <a:gd name="T32" fmla="*/ 4 w 20"/>
                  <a:gd name="T33" fmla="*/ 0 h 17"/>
                  <a:gd name="T34" fmla="*/ 4 w 20"/>
                  <a:gd name="T35" fmla="*/ 0 h 17"/>
                  <a:gd name="T36" fmla="*/ 4 w 20"/>
                  <a:gd name="T37" fmla="*/ 0 h 17"/>
                  <a:gd name="T38" fmla="*/ 5 w 20"/>
                  <a:gd name="T39" fmla="*/ 1 h 17"/>
                  <a:gd name="T40" fmla="*/ 5 w 20"/>
                  <a:gd name="T41" fmla="*/ 1 h 17"/>
                  <a:gd name="T42" fmla="*/ 5 w 20"/>
                  <a:gd name="T43" fmla="*/ 1 h 17"/>
                  <a:gd name="T44" fmla="*/ 6 w 20"/>
                  <a:gd name="T45" fmla="*/ 2 h 17"/>
                  <a:gd name="T46" fmla="*/ 6 w 20"/>
                  <a:gd name="T47" fmla="*/ 2 h 17"/>
                  <a:gd name="T48" fmla="*/ 6 w 20"/>
                  <a:gd name="T49" fmla="*/ 2 h 17"/>
                  <a:gd name="T50" fmla="*/ 6 w 20"/>
                  <a:gd name="T51" fmla="*/ 3 h 17"/>
                  <a:gd name="T52" fmla="*/ 5 w 20"/>
                  <a:gd name="T53" fmla="*/ 3 h 17"/>
                  <a:gd name="T54" fmla="*/ 5 w 20"/>
                  <a:gd name="T55" fmla="*/ 4 h 17"/>
                  <a:gd name="T56" fmla="*/ 4 w 20"/>
                  <a:gd name="T57" fmla="*/ 4 h 17"/>
                  <a:gd name="T58" fmla="*/ 4 w 20"/>
                  <a:gd name="T59" fmla="*/ 4 h 17"/>
                  <a:gd name="T60" fmla="*/ 4 w 20"/>
                  <a:gd name="T61" fmla="*/ 4 h 17"/>
                  <a:gd name="T62" fmla="*/ 4 w 20"/>
                  <a:gd name="T63" fmla="*/ 4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17"/>
                  <a:gd name="T98" fmla="*/ 20 w 20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17">
                    <a:moveTo>
                      <a:pt x="5" y="16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5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4" name="Freeform 530"/>
              <p:cNvSpPr>
                <a:spLocks/>
              </p:cNvSpPr>
              <p:nvPr/>
            </p:nvSpPr>
            <p:spPr bwMode="auto">
              <a:xfrm>
                <a:off x="2487" y="3217"/>
                <a:ext cx="10" cy="18"/>
              </a:xfrm>
              <a:custGeom>
                <a:avLst/>
                <a:gdLst>
                  <a:gd name="T0" fmla="*/ 3 w 17"/>
                  <a:gd name="T1" fmla="*/ 0 h 38"/>
                  <a:gd name="T2" fmla="*/ 0 w 17"/>
                  <a:gd name="T3" fmla="*/ 5 h 38"/>
                  <a:gd name="T4" fmla="*/ 5 w 17"/>
                  <a:gd name="T5" fmla="*/ 5 h 38"/>
                  <a:gd name="T6" fmla="*/ 5 w 17"/>
                  <a:gd name="T7" fmla="*/ 9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8"/>
                  <a:gd name="T14" fmla="*/ 17 w 1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8">
                    <a:moveTo>
                      <a:pt x="8" y="0"/>
                    </a:moveTo>
                    <a:lnTo>
                      <a:pt x="0" y="22"/>
                    </a:lnTo>
                    <a:lnTo>
                      <a:pt x="16" y="22"/>
                    </a:lnTo>
                    <a:lnTo>
                      <a:pt x="16" y="37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5" name="Freeform 531"/>
              <p:cNvSpPr>
                <a:spLocks/>
              </p:cNvSpPr>
              <p:nvPr/>
            </p:nvSpPr>
            <p:spPr bwMode="auto">
              <a:xfrm>
                <a:off x="2521" y="3217"/>
                <a:ext cx="10" cy="35"/>
              </a:xfrm>
              <a:custGeom>
                <a:avLst/>
                <a:gdLst>
                  <a:gd name="T0" fmla="*/ 0 w 17"/>
                  <a:gd name="T1" fmla="*/ 0 h 72"/>
                  <a:gd name="T2" fmla="*/ 5 w 17"/>
                  <a:gd name="T3" fmla="*/ 5 h 72"/>
                  <a:gd name="T4" fmla="*/ 0 w 17"/>
                  <a:gd name="T5" fmla="*/ 5 h 72"/>
                  <a:gd name="T6" fmla="*/ 0 w 17"/>
                  <a:gd name="T7" fmla="*/ 17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2"/>
                  <a:gd name="T14" fmla="*/ 17 w 17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2">
                    <a:moveTo>
                      <a:pt x="0" y="0"/>
                    </a:moveTo>
                    <a:lnTo>
                      <a:pt x="16" y="22"/>
                    </a:lnTo>
                    <a:lnTo>
                      <a:pt x="0" y="22"/>
                    </a:lnTo>
                    <a:lnTo>
                      <a:pt x="0" y="71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6" name="Freeform 532"/>
              <p:cNvSpPr>
                <a:spLocks/>
              </p:cNvSpPr>
              <p:nvPr/>
            </p:nvSpPr>
            <p:spPr bwMode="auto">
              <a:xfrm>
                <a:off x="2448" y="3238"/>
                <a:ext cx="147" cy="19"/>
              </a:xfrm>
              <a:custGeom>
                <a:avLst/>
                <a:gdLst>
                  <a:gd name="T0" fmla="*/ 0 w 250"/>
                  <a:gd name="T1" fmla="*/ 9 h 41"/>
                  <a:gd name="T2" fmla="*/ 86 w 250"/>
                  <a:gd name="T3" fmla="*/ 9 h 41"/>
                  <a:gd name="T4" fmla="*/ 83 w 250"/>
                  <a:gd name="T5" fmla="*/ 0 h 41"/>
                  <a:gd name="T6" fmla="*/ 4 w 250"/>
                  <a:gd name="T7" fmla="*/ 0 h 41"/>
                  <a:gd name="T8" fmla="*/ 0 w 250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41"/>
                  <a:gd name="T17" fmla="*/ 250 w 2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41">
                    <a:moveTo>
                      <a:pt x="0" y="40"/>
                    </a:moveTo>
                    <a:lnTo>
                      <a:pt x="249" y="40"/>
                    </a:lnTo>
                    <a:lnTo>
                      <a:pt x="240" y="0"/>
                    </a:lnTo>
                    <a:lnTo>
                      <a:pt x="10" y="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7" name="Freeform 533"/>
              <p:cNvSpPr>
                <a:spLocks/>
              </p:cNvSpPr>
              <p:nvPr/>
            </p:nvSpPr>
            <p:spPr bwMode="auto">
              <a:xfrm>
                <a:off x="2448" y="3257"/>
                <a:ext cx="148" cy="8"/>
              </a:xfrm>
              <a:custGeom>
                <a:avLst/>
                <a:gdLst>
                  <a:gd name="T0" fmla="*/ 0 w 251"/>
                  <a:gd name="T1" fmla="*/ 4 h 17"/>
                  <a:gd name="T2" fmla="*/ 0 w 251"/>
                  <a:gd name="T3" fmla="*/ 0 h 17"/>
                  <a:gd name="T4" fmla="*/ 87 w 251"/>
                  <a:gd name="T5" fmla="*/ 0 h 17"/>
                  <a:gd name="T6" fmla="*/ 87 w 251"/>
                  <a:gd name="T7" fmla="*/ 4 h 17"/>
                  <a:gd name="T8" fmla="*/ 0 w 251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17"/>
                  <a:gd name="T17" fmla="*/ 251 w 2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17">
                    <a:moveTo>
                      <a:pt x="0" y="16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50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8" name="Freeform 534"/>
              <p:cNvSpPr>
                <a:spLocks/>
              </p:cNvSpPr>
              <p:nvPr/>
            </p:nvSpPr>
            <p:spPr bwMode="auto">
              <a:xfrm>
                <a:off x="2458" y="3240"/>
                <a:ext cx="132" cy="14"/>
              </a:xfrm>
              <a:custGeom>
                <a:avLst/>
                <a:gdLst>
                  <a:gd name="T0" fmla="*/ 0 w 223"/>
                  <a:gd name="T1" fmla="*/ 7 h 28"/>
                  <a:gd name="T2" fmla="*/ 78 w 223"/>
                  <a:gd name="T3" fmla="*/ 7 h 28"/>
                  <a:gd name="T4" fmla="*/ 75 w 223"/>
                  <a:gd name="T5" fmla="*/ 0 h 28"/>
                  <a:gd name="T6" fmla="*/ 3 w 223"/>
                  <a:gd name="T7" fmla="*/ 0 h 28"/>
                  <a:gd name="T8" fmla="*/ 0 w 22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28"/>
                  <a:gd name="T17" fmla="*/ 223 w 2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28">
                    <a:moveTo>
                      <a:pt x="0" y="27"/>
                    </a:moveTo>
                    <a:lnTo>
                      <a:pt x="222" y="27"/>
                    </a:lnTo>
                    <a:lnTo>
                      <a:pt x="214" y="0"/>
                    </a:lnTo>
                    <a:lnTo>
                      <a:pt x="8" y="0"/>
                    </a:lnTo>
                    <a:lnTo>
                      <a:pt x="0" y="27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99" name="Freeform 535"/>
              <p:cNvSpPr>
                <a:spLocks/>
              </p:cNvSpPr>
              <p:nvPr/>
            </p:nvSpPr>
            <p:spPr bwMode="auto">
              <a:xfrm>
                <a:off x="2440" y="3465"/>
                <a:ext cx="121" cy="10"/>
              </a:xfrm>
              <a:custGeom>
                <a:avLst/>
                <a:gdLst>
                  <a:gd name="T0" fmla="*/ 0 w 206"/>
                  <a:gd name="T1" fmla="*/ 5 h 20"/>
                  <a:gd name="T2" fmla="*/ 0 w 206"/>
                  <a:gd name="T3" fmla="*/ 0 h 20"/>
                  <a:gd name="T4" fmla="*/ 70 w 206"/>
                  <a:gd name="T5" fmla="*/ 0 h 20"/>
                  <a:gd name="T6" fmla="*/ 70 w 206"/>
                  <a:gd name="T7" fmla="*/ 5 h 20"/>
                  <a:gd name="T8" fmla="*/ 0 w 206"/>
                  <a:gd name="T9" fmla="*/ 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"/>
                  <a:gd name="T17" fmla="*/ 206 w 20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">
                    <a:moveTo>
                      <a:pt x="0" y="19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19"/>
                    </a:lnTo>
                    <a:lnTo>
                      <a:pt x="0" y="1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0" name="Freeform 536"/>
              <p:cNvSpPr>
                <a:spLocks/>
              </p:cNvSpPr>
              <p:nvPr/>
            </p:nvSpPr>
            <p:spPr bwMode="auto">
              <a:xfrm>
                <a:off x="2435" y="3420"/>
                <a:ext cx="129" cy="16"/>
              </a:xfrm>
              <a:custGeom>
                <a:avLst/>
                <a:gdLst>
                  <a:gd name="T0" fmla="*/ 65 w 220"/>
                  <a:gd name="T1" fmla="*/ 0 h 34"/>
                  <a:gd name="T2" fmla="*/ 75 w 220"/>
                  <a:gd name="T3" fmla="*/ 8 h 34"/>
                  <a:gd name="T4" fmla="*/ 0 w 220"/>
                  <a:gd name="T5" fmla="*/ 8 h 34"/>
                  <a:gd name="T6" fmla="*/ 10 w 220"/>
                  <a:gd name="T7" fmla="*/ 0 h 34"/>
                  <a:gd name="T8" fmla="*/ 65 w 2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4"/>
                  <a:gd name="T17" fmla="*/ 220 w 22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4">
                    <a:moveTo>
                      <a:pt x="189" y="0"/>
                    </a:moveTo>
                    <a:lnTo>
                      <a:pt x="219" y="33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18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1" name="Freeform 537"/>
              <p:cNvSpPr>
                <a:spLocks/>
              </p:cNvSpPr>
              <p:nvPr/>
            </p:nvSpPr>
            <p:spPr bwMode="auto">
              <a:xfrm>
                <a:off x="2468" y="3418"/>
                <a:ext cx="61" cy="11"/>
              </a:xfrm>
              <a:custGeom>
                <a:avLst/>
                <a:gdLst>
                  <a:gd name="T0" fmla="*/ 35 w 104"/>
                  <a:gd name="T1" fmla="*/ 2 h 24"/>
                  <a:gd name="T2" fmla="*/ 35 w 104"/>
                  <a:gd name="T3" fmla="*/ 2 h 24"/>
                  <a:gd name="T4" fmla="*/ 33 w 104"/>
                  <a:gd name="T5" fmla="*/ 1 h 24"/>
                  <a:gd name="T6" fmla="*/ 32 w 104"/>
                  <a:gd name="T7" fmla="*/ 1 h 24"/>
                  <a:gd name="T8" fmla="*/ 30 w 104"/>
                  <a:gd name="T9" fmla="*/ 0 h 24"/>
                  <a:gd name="T10" fmla="*/ 28 w 104"/>
                  <a:gd name="T11" fmla="*/ 0 h 24"/>
                  <a:gd name="T12" fmla="*/ 25 w 104"/>
                  <a:gd name="T13" fmla="*/ 0 h 24"/>
                  <a:gd name="T14" fmla="*/ 22 w 104"/>
                  <a:gd name="T15" fmla="*/ 0 h 24"/>
                  <a:gd name="T16" fmla="*/ 19 w 104"/>
                  <a:gd name="T17" fmla="*/ 0 h 24"/>
                  <a:gd name="T18" fmla="*/ 16 w 104"/>
                  <a:gd name="T19" fmla="*/ 0 h 24"/>
                  <a:gd name="T20" fmla="*/ 13 w 104"/>
                  <a:gd name="T21" fmla="*/ 0 h 24"/>
                  <a:gd name="T22" fmla="*/ 10 w 104"/>
                  <a:gd name="T23" fmla="*/ 0 h 24"/>
                  <a:gd name="T24" fmla="*/ 7 w 104"/>
                  <a:gd name="T25" fmla="*/ 0 h 24"/>
                  <a:gd name="T26" fmla="*/ 5 w 104"/>
                  <a:gd name="T27" fmla="*/ 0 h 24"/>
                  <a:gd name="T28" fmla="*/ 3 w 104"/>
                  <a:gd name="T29" fmla="*/ 1 h 24"/>
                  <a:gd name="T30" fmla="*/ 1 w 104"/>
                  <a:gd name="T31" fmla="*/ 1 h 24"/>
                  <a:gd name="T32" fmla="*/ 1 w 104"/>
                  <a:gd name="T33" fmla="*/ 2 h 24"/>
                  <a:gd name="T34" fmla="*/ 0 w 104"/>
                  <a:gd name="T35" fmla="*/ 2 h 24"/>
                  <a:gd name="T36" fmla="*/ 0 w 104"/>
                  <a:gd name="T37" fmla="*/ 3 h 24"/>
                  <a:gd name="T38" fmla="*/ 1 w 104"/>
                  <a:gd name="T39" fmla="*/ 3 h 24"/>
                  <a:gd name="T40" fmla="*/ 1 w 104"/>
                  <a:gd name="T41" fmla="*/ 3 h 24"/>
                  <a:gd name="T42" fmla="*/ 3 w 104"/>
                  <a:gd name="T43" fmla="*/ 4 h 24"/>
                  <a:gd name="T44" fmla="*/ 5 w 104"/>
                  <a:gd name="T45" fmla="*/ 4 h 24"/>
                  <a:gd name="T46" fmla="*/ 7 w 104"/>
                  <a:gd name="T47" fmla="*/ 4 h 24"/>
                  <a:gd name="T48" fmla="*/ 10 w 104"/>
                  <a:gd name="T49" fmla="*/ 5 h 24"/>
                  <a:gd name="T50" fmla="*/ 13 w 104"/>
                  <a:gd name="T51" fmla="*/ 5 h 24"/>
                  <a:gd name="T52" fmla="*/ 16 w 104"/>
                  <a:gd name="T53" fmla="*/ 5 h 24"/>
                  <a:gd name="T54" fmla="*/ 19 w 104"/>
                  <a:gd name="T55" fmla="*/ 5 h 24"/>
                  <a:gd name="T56" fmla="*/ 22 w 104"/>
                  <a:gd name="T57" fmla="*/ 5 h 24"/>
                  <a:gd name="T58" fmla="*/ 25 w 104"/>
                  <a:gd name="T59" fmla="*/ 5 h 24"/>
                  <a:gd name="T60" fmla="*/ 28 w 104"/>
                  <a:gd name="T61" fmla="*/ 4 h 24"/>
                  <a:gd name="T62" fmla="*/ 30 w 104"/>
                  <a:gd name="T63" fmla="*/ 4 h 24"/>
                  <a:gd name="T64" fmla="*/ 32 w 104"/>
                  <a:gd name="T65" fmla="*/ 4 h 24"/>
                  <a:gd name="T66" fmla="*/ 33 w 104"/>
                  <a:gd name="T67" fmla="*/ 3 h 24"/>
                  <a:gd name="T68" fmla="*/ 35 w 104"/>
                  <a:gd name="T69" fmla="*/ 3 h 24"/>
                  <a:gd name="T70" fmla="*/ 35 w 104"/>
                  <a:gd name="T71" fmla="*/ 3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24"/>
                  <a:gd name="T110" fmla="*/ 104 w 104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24">
                    <a:moveTo>
                      <a:pt x="103" y="11"/>
                    </a:moveTo>
                    <a:lnTo>
                      <a:pt x="102" y="10"/>
                    </a:lnTo>
                    <a:lnTo>
                      <a:pt x="102" y="9"/>
                    </a:lnTo>
                    <a:lnTo>
                      <a:pt x="101" y="8"/>
                    </a:lnTo>
                    <a:lnTo>
                      <a:pt x="99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7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6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60" y="22"/>
                    </a:lnTo>
                    <a:lnTo>
                      <a:pt x="64" y="22"/>
                    </a:lnTo>
                    <a:lnTo>
                      <a:pt x="69" y="22"/>
                    </a:lnTo>
                    <a:lnTo>
                      <a:pt x="72" y="21"/>
                    </a:lnTo>
                    <a:lnTo>
                      <a:pt x="76" y="21"/>
                    </a:lnTo>
                    <a:lnTo>
                      <a:pt x="80" y="20"/>
                    </a:lnTo>
                    <a:lnTo>
                      <a:pt x="84" y="20"/>
                    </a:lnTo>
                    <a:lnTo>
                      <a:pt x="87" y="19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9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3" y="1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2" name="Freeform 538"/>
              <p:cNvSpPr>
                <a:spLocks/>
              </p:cNvSpPr>
              <p:nvPr/>
            </p:nvSpPr>
            <p:spPr bwMode="auto">
              <a:xfrm>
                <a:off x="2468" y="3423"/>
                <a:ext cx="61" cy="9"/>
              </a:xfrm>
              <a:custGeom>
                <a:avLst/>
                <a:gdLst>
                  <a:gd name="T0" fmla="*/ 35 w 104"/>
                  <a:gd name="T1" fmla="*/ 2 h 17"/>
                  <a:gd name="T2" fmla="*/ 35 w 104"/>
                  <a:gd name="T3" fmla="*/ 2 h 17"/>
                  <a:gd name="T4" fmla="*/ 33 w 104"/>
                  <a:gd name="T5" fmla="*/ 3 h 17"/>
                  <a:gd name="T6" fmla="*/ 32 w 104"/>
                  <a:gd name="T7" fmla="*/ 3 h 17"/>
                  <a:gd name="T8" fmla="*/ 30 w 104"/>
                  <a:gd name="T9" fmla="*/ 3 h 17"/>
                  <a:gd name="T10" fmla="*/ 28 w 104"/>
                  <a:gd name="T11" fmla="*/ 4 h 17"/>
                  <a:gd name="T12" fmla="*/ 25 w 104"/>
                  <a:gd name="T13" fmla="*/ 4 h 17"/>
                  <a:gd name="T14" fmla="*/ 22 w 104"/>
                  <a:gd name="T15" fmla="*/ 4 h 17"/>
                  <a:gd name="T16" fmla="*/ 19 w 104"/>
                  <a:gd name="T17" fmla="*/ 4 h 17"/>
                  <a:gd name="T18" fmla="*/ 16 w 104"/>
                  <a:gd name="T19" fmla="*/ 4 h 17"/>
                  <a:gd name="T20" fmla="*/ 13 w 104"/>
                  <a:gd name="T21" fmla="*/ 4 h 17"/>
                  <a:gd name="T22" fmla="*/ 10 w 104"/>
                  <a:gd name="T23" fmla="*/ 4 h 17"/>
                  <a:gd name="T24" fmla="*/ 7 w 104"/>
                  <a:gd name="T25" fmla="*/ 4 h 17"/>
                  <a:gd name="T26" fmla="*/ 5 w 104"/>
                  <a:gd name="T27" fmla="*/ 3 h 17"/>
                  <a:gd name="T28" fmla="*/ 3 w 104"/>
                  <a:gd name="T29" fmla="*/ 3 h 17"/>
                  <a:gd name="T30" fmla="*/ 1 w 104"/>
                  <a:gd name="T31" fmla="*/ 3 h 17"/>
                  <a:gd name="T32" fmla="*/ 1 w 104"/>
                  <a:gd name="T33" fmla="*/ 2 h 17"/>
                  <a:gd name="T34" fmla="*/ 0 w 104"/>
                  <a:gd name="T35" fmla="*/ 2 h 17"/>
                  <a:gd name="T36" fmla="*/ 0 w 104"/>
                  <a:gd name="T37" fmla="*/ 0 h 17"/>
                  <a:gd name="T38" fmla="*/ 0 w 104"/>
                  <a:gd name="T39" fmla="*/ 1 h 17"/>
                  <a:gd name="T40" fmla="*/ 1 w 104"/>
                  <a:gd name="T41" fmla="*/ 1 h 17"/>
                  <a:gd name="T42" fmla="*/ 2 w 104"/>
                  <a:gd name="T43" fmla="*/ 2 h 17"/>
                  <a:gd name="T44" fmla="*/ 4 w 104"/>
                  <a:gd name="T45" fmla="*/ 2 h 17"/>
                  <a:gd name="T46" fmla="*/ 6 w 104"/>
                  <a:gd name="T47" fmla="*/ 2 h 17"/>
                  <a:gd name="T48" fmla="*/ 9 w 104"/>
                  <a:gd name="T49" fmla="*/ 3 h 17"/>
                  <a:gd name="T50" fmla="*/ 11 w 104"/>
                  <a:gd name="T51" fmla="*/ 3 h 17"/>
                  <a:gd name="T52" fmla="*/ 15 w 104"/>
                  <a:gd name="T53" fmla="*/ 3 h 17"/>
                  <a:gd name="T54" fmla="*/ 18 w 104"/>
                  <a:gd name="T55" fmla="*/ 3 h 17"/>
                  <a:gd name="T56" fmla="*/ 21 w 104"/>
                  <a:gd name="T57" fmla="*/ 3 h 17"/>
                  <a:gd name="T58" fmla="*/ 23 w 104"/>
                  <a:gd name="T59" fmla="*/ 3 h 17"/>
                  <a:gd name="T60" fmla="*/ 26 w 104"/>
                  <a:gd name="T61" fmla="*/ 3 h 17"/>
                  <a:gd name="T62" fmla="*/ 29 w 104"/>
                  <a:gd name="T63" fmla="*/ 2 h 17"/>
                  <a:gd name="T64" fmla="*/ 31 w 104"/>
                  <a:gd name="T65" fmla="*/ 2 h 17"/>
                  <a:gd name="T66" fmla="*/ 33 w 104"/>
                  <a:gd name="T67" fmla="*/ 2 h 17"/>
                  <a:gd name="T68" fmla="*/ 34 w 104"/>
                  <a:gd name="T69" fmla="*/ 1 h 17"/>
                  <a:gd name="T70" fmla="*/ 35 w 104"/>
                  <a:gd name="T71" fmla="*/ 1 h 17"/>
                  <a:gd name="T72" fmla="*/ 35 w 104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7"/>
                  <a:gd name="T113" fmla="*/ 104 w 104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7">
                    <a:moveTo>
                      <a:pt x="103" y="5"/>
                    </a:moveTo>
                    <a:lnTo>
                      <a:pt x="102" y="6"/>
                    </a:lnTo>
                    <a:lnTo>
                      <a:pt x="102" y="7"/>
                    </a:lnTo>
                    <a:lnTo>
                      <a:pt x="101" y="8"/>
                    </a:lnTo>
                    <a:lnTo>
                      <a:pt x="99" y="8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2" y="14"/>
                    </a:lnTo>
                    <a:lnTo>
                      <a:pt x="69" y="15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9" y="10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6" y="10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4" y="10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6" y="9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7" y="7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5" y="5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3" y="5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3" name="Freeform 539"/>
              <p:cNvSpPr>
                <a:spLocks/>
              </p:cNvSpPr>
              <p:nvPr/>
            </p:nvSpPr>
            <p:spPr bwMode="auto">
              <a:xfrm>
                <a:off x="2435" y="3435"/>
                <a:ext cx="129" cy="38"/>
              </a:xfrm>
              <a:custGeom>
                <a:avLst/>
                <a:gdLst>
                  <a:gd name="T0" fmla="*/ 0 w 220"/>
                  <a:gd name="T1" fmla="*/ 19 h 77"/>
                  <a:gd name="T2" fmla="*/ 75 w 220"/>
                  <a:gd name="T3" fmla="*/ 19 h 77"/>
                  <a:gd name="T4" fmla="*/ 75 w 220"/>
                  <a:gd name="T5" fmla="*/ 0 h 77"/>
                  <a:gd name="T6" fmla="*/ 0 w 220"/>
                  <a:gd name="T7" fmla="*/ 0 h 77"/>
                  <a:gd name="T8" fmla="*/ 0 w 220"/>
                  <a:gd name="T9" fmla="*/ 19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77"/>
                  <a:gd name="T17" fmla="*/ 220 w 22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77">
                    <a:moveTo>
                      <a:pt x="0" y="76"/>
                    </a:moveTo>
                    <a:lnTo>
                      <a:pt x="219" y="76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7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4" name="Freeform 540"/>
              <p:cNvSpPr>
                <a:spLocks/>
              </p:cNvSpPr>
              <p:nvPr/>
            </p:nvSpPr>
            <p:spPr bwMode="auto">
              <a:xfrm>
                <a:off x="2456" y="3418"/>
                <a:ext cx="40" cy="8"/>
              </a:xfrm>
              <a:custGeom>
                <a:avLst/>
                <a:gdLst>
                  <a:gd name="T0" fmla="*/ 0 w 69"/>
                  <a:gd name="T1" fmla="*/ 4 h 17"/>
                  <a:gd name="T2" fmla="*/ 0 w 69"/>
                  <a:gd name="T3" fmla="*/ 0 h 17"/>
                  <a:gd name="T4" fmla="*/ 23 w 69"/>
                  <a:gd name="T5" fmla="*/ 0 h 17"/>
                  <a:gd name="T6" fmla="*/ 23 w 69"/>
                  <a:gd name="T7" fmla="*/ 4 h 17"/>
                  <a:gd name="T8" fmla="*/ 0 w 69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"/>
                  <a:gd name="T17" fmla="*/ 69 w 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">
                    <a:moveTo>
                      <a:pt x="0" y="1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5" name="Freeform 541"/>
              <p:cNvSpPr>
                <a:spLocks/>
              </p:cNvSpPr>
              <p:nvPr/>
            </p:nvSpPr>
            <p:spPr bwMode="auto">
              <a:xfrm>
                <a:off x="2488" y="3418"/>
                <a:ext cx="55" cy="8"/>
              </a:xfrm>
              <a:custGeom>
                <a:avLst/>
                <a:gdLst>
                  <a:gd name="T0" fmla="*/ 0 w 94"/>
                  <a:gd name="T1" fmla="*/ 4 h 17"/>
                  <a:gd name="T2" fmla="*/ 0 w 94"/>
                  <a:gd name="T3" fmla="*/ 0 h 17"/>
                  <a:gd name="T4" fmla="*/ 32 w 94"/>
                  <a:gd name="T5" fmla="*/ 0 h 17"/>
                  <a:gd name="T6" fmla="*/ 32 w 94"/>
                  <a:gd name="T7" fmla="*/ 4 h 17"/>
                  <a:gd name="T8" fmla="*/ 0 w 94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7"/>
                  <a:gd name="T17" fmla="*/ 94 w 9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7">
                    <a:moveTo>
                      <a:pt x="0" y="16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6" name="Freeform 542"/>
              <p:cNvSpPr>
                <a:spLocks/>
              </p:cNvSpPr>
              <p:nvPr/>
            </p:nvSpPr>
            <p:spPr bwMode="auto">
              <a:xfrm>
                <a:off x="2457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7" name="Freeform 543"/>
              <p:cNvSpPr>
                <a:spLocks/>
              </p:cNvSpPr>
              <p:nvPr/>
            </p:nvSpPr>
            <p:spPr bwMode="auto">
              <a:xfrm>
                <a:off x="2458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1 w 17"/>
                  <a:gd name="T7" fmla="*/ 4 h 17"/>
                  <a:gd name="T8" fmla="*/ 3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8" name="Freeform 544"/>
              <p:cNvSpPr>
                <a:spLocks/>
              </p:cNvSpPr>
              <p:nvPr/>
            </p:nvSpPr>
            <p:spPr bwMode="auto">
              <a:xfrm>
                <a:off x="2460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09" name="Freeform 545"/>
              <p:cNvSpPr>
                <a:spLocks/>
              </p:cNvSpPr>
              <p:nvPr/>
            </p:nvSpPr>
            <p:spPr bwMode="auto">
              <a:xfrm>
                <a:off x="2461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0" name="Freeform 546"/>
              <p:cNvSpPr>
                <a:spLocks/>
              </p:cNvSpPr>
              <p:nvPr/>
            </p:nvSpPr>
            <p:spPr bwMode="auto">
              <a:xfrm>
                <a:off x="2463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3 h 17"/>
                  <a:gd name="T6" fmla="*/ 2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1" name="Freeform 547"/>
              <p:cNvSpPr>
                <a:spLocks/>
              </p:cNvSpPr>
              <p:nvPr/>
            </p:nvSpPr>
            <p:spPr bwMode="auto">
              <a:xfrm>
                <a:off x="2464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2" name="Freeform 548"/>
              <p:cNvSpPr>
                <a:spLocks/>
              </p:cNvSpPr>
              <p:nvPr/>
            </p:nvSpPr>
            <p:spPr bwMode="auto">
              <a:xfrm>
                <a:off x="2466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3" name="Freeform 549"/>
              <p:cNvSpPr>
                <a:spLocks/>
              </p:cNvSpPr>
              <p:nvPr/>
            </p:nvSpPr>
            <p:spPr bwMode="auto">
              <a:xfrm>
                <a:off x="2467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3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4" name="Freeform 550"/>
              <p:cNvSpPr>
                <a:spLocks/>
              </p:cNvSpPr>
              <p:nvPr/>
            </p:nvSpPr>
            <p:spPr bwMode="auto">
              <a:xfrm>
                <a:off x="2469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3 h 17"/>
                  <a:gd name="T6" fmla="*/ 3 w 17"/>
                  <a:gd name="T7" fmla="*/ 4 h 17"/>
                  <a:gd name="T8" fmla="*/ 5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5" name="Freeform 551"/>
              <p:cNvSpPr>
                <a:spLocks/>
              </p:cNvSpPr>
              <p:nvPr/>
            </p:nvSpPr>
            <p:spPr bwMode="auto">
              <a:xfrm>
                <a:off x="2470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4 h 17"/>
                  <a:gd name="T6" fmla="*/ 5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6" name="Freeform 552"/>
              <p:cNvSpPr>
                <a:spLocks/>
              </p:cNvSpPr>
              <p:nvPr/>
            </p:nvSpPr>
            <p:spPr bwMode="auto">
              <a:xfrm>
                <a:off x="2471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0 w 17"/>
                  <a:gd name="T5" fmla="*/ 4 h 17"/>
                  <a:gd name="T6" fmla="*/ 3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7" name="Freeform 553"/>
              <p:cNvSpPr>
                <a:spLocks/>
              </p:cNvSpPr>
              <p:nvPr/>
            </p:nvSpPr>
            <p:spPr bwMode="auto">
              <a:xfrm>
                <a:off x="2473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4 h 17"/>
                  <a:gd name="T6" fmla="*/ 3 w 17"/>
                  <a:gd name="T7" fmla="*/ 4 h 17"/>
                  <a:gd name="T8" fmla="*/ 4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8" name="Freeform 554"/>
              <p:cNvSpPr>
                <a:spLocks/>
              </p:cNvSpPr>
              <p:nvPr/>
            </p:nvSpPr>
            <p:spPr bwMode="auto">
              <a:xfrm>
                <a:off x="2475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19" name="Freeform 555"/>
              <p:cNvSpPr>
                <a:spLocks/>
              </p:cNvSpPr>
              <p:nvPr/>
            </p:nvSpPr>
            <p:spPr bwMode="auto">
              <a:xfrm>
                <a:off x="2476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3 w 17"/>
                  <a:gd name="T5" fmla="*/ 3 h 17"/>
                  <a:gd name="T6" fmla="*/ 3 w 17"/>
                  <a:gd name="T7" fmla="*/ 4 h 17"/>
                  <a:gd name="T8" fmla="*/ 5 w 17"/>
                  <a:gd name="T9" fmla="*/ 4 h 17"/>
                  <a:gd name="T10" fmla="*/ 5 w 17"/>
                  <a:gd name="T11" fmla="*/ 3 h 17"/>
                  <a:gd name="T12" fmla="*/ 5 w 17"/>
                  <a:gd name="T13" fmla="*/ 0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0" name="Freeform 556"/>
              <p:cNvSpPr>
                <a:spLocks/>
              </p:cNvSpPr>
              <p:nvPr/>
            </p:nvSpPr>
            <p:spPr bwMode="auto">
              <a:xfrm>
                <a:off x="2477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1" name="Freeform 557"/>
              <p:cNvSpPr>
                <a:spLocks/>
              </p:cNvSpPr>
              <p:nvPr/>
            </p:nvSpPr>
            <p:spPr bwMode="auto">
              <a:xfrm>
                <a:off x="2480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2" name="Freeform 558"/>
              <p:cNvSpPr>
                <a:spLocks/>
              </p:cNvSpPr>
              <p:nvPr/>
            </p:nvSpPr>
            <p:spPr bwMode="auto">
              <a:xfrm>
                <a:off x="2481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3 h 17"/>
                  <a:gd name="T6" fmla="*/ 2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3" name="Freeform 559"/>
              <p:cNvSpPr>
                <a:spLocks/>
              </p:cNvSpPr>
              <p:nvPr/>
            </p:nvSpPr>
            <p:spPr bwMode="auto">
              <a:xfrm>
                <a:off x="2483" y="3419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4 w 17"/>
                  <a:gd name="T9" fmla="*/ 3 h 17"/>
                  <a:gd name="T10" fmla="*/ 4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4" name="Freeform 560"/>
              <p:cNvSpPr>
                <a:spLocks/>
              </p:cNvSpPr>
              <p:nvPr/>
            </p:nvSpPr>
            <p:spPr bwMode="auto">
              <a:xfrm>
                <a:off x="2484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2 w 17"/>
                  <a:gd name="T5" fmla="*/ 4 h 17"/>
                  <a:gd name="T6" fmla="*/ 4 w 17"/>
                  <a:gd name="T7" fmla="*/ 4 h 17"/>
                  <a:gd name="T8" fmla="*/ 5 w 17"/>
                  <a:gd name="T9" fmla="*/ 3 h 17"/>
                  <a:gd name="T10" fmla="*/ 5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5" name="Freeform 561"/>
              <p:cNvSpPr>
                <a:spLocks/>
              </p:cNvSpPr>
              <p:nvPr/>
            </p:nvSpPr>
            <p:spPr bwMode="auto">
              <a:xfrm>
                <a:off x="2485" y="3419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3 h 17"/>
                  <a:gd name="T4" fmla="*/ 1 w 17"/>
                  <a:gd name="T5" fmla="*/ 3 h 17"/>
                  <a:gd name="T6" fmla="*/ 3 w 17"/>
                  <a:gd name="T7" fmla="*/ 4 h 17"/>
                  <a:gd name="T8" fmla="*/ 4 w 17"/>
                  <a:gd name="T9" fmla="*/ 4 h 17"/>
                  <a:gd name="T10" fmla="*/ 4 w 17"/>
                  <a:gd name="T11" fmla="*/ 3 h 17"/>
                  <a:gd name="T12" fmla="*/ 5 w 17"/>
                  <a:gd name="T13" fmla="*/ 3 h 17"/>
                  <a:gd name="T14" fmla="*/ 5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6" name="Freeform 562"/>
              <p:cNvSpPr>
                <a:spLocks/>
              </p:cNvSpPr>
              <p:nvPr/>
            </p:nvSpPr>
            <p:spPr bwMode="auto">
              <a:xfrm>
                <a:off x="2444" y="3336"/>
                <a:ext cx="109" cy="84"/>
              </a:xfrm>
              <a:custGeom>
                <a:avLst/>
                <a:gdLst>
                  <a:gd name="T0" fmla="*/ 61 w 187"/>
                  <a:gd name="T1" fmla="*/ 41 h 174"/>
                  <a:gd name="T2" fmla="*/ 61 w 187"/>
                  <a:gd name="T3" fmla="*/ 41 h 174"/>
                  <a:gd name="T4" fmla="*/ 61 w 187"/>
                  <a:gd name="T5" fmla="*/ 40 h 174"/>
                  <a:gd name="T6" fmla="*/ 62 w 187"/>
                  <a:gd name="T7" fmla="*/ 40 h 174"/>
                  <a:gd name="T8" fmla="*/ 62 w 187"/>
                  <a:gd name="T9" fmla="*/ 40 h 174"/>
                  <a:gd name="T10" fmla="*/ 62 w 187"/>
                  <a:gd name="T11" fmla="*/ 40 h 174"/>
                  <a:gd name="T12" fmla="*/ 62 w 187"/>
                  <a:gd name="T13" fmla="*/ 40 h 174"/>
                  <a:gd name="T14" fmla="*/ 62 w 187"/>
                  <a:gd name="T15" fmla="*/ 40 h 174"/>
                  <a:gd name="T16" fmla="*/ 62 w 187"/>
                  <a:gd name="T17" fmla="*/ 40 h 174"/>
                  <a:gd name="T18" fmla="*/ 62 w 187"/>
                  <a:gd name="T19" fmla="*/ 40 h 174"/>
                  <a:gd name="T20" fmla="*/ 62 w 187"/>
                  <a:gd name="T21" fmla="*/ 40 h 174"/>
                  <a:gd name="T22" fmla="*/ 63 w 187"/>
                  <a:gd name="T23" fmla="*/ 40 h 174"/>
                  <a:gd name="T24" fmla="*/ 63 w 187"/>
                  <a:gd name="T25" fmla="*/ 39 h 174"/>
                  <a:gd name="T26" fmla="*/ 63 w 187"/>
                  <a:gd name="T27" fmla="*/ 39 h 174"/>
                  <a:gd name="T28" fmla="*/ 63 w 187"/>
                  <a:gd name="T29" fmla="*/ 39 h 174"/>
                  <a:gd name="T30" fmla="*/ 63 w 187"/>
                  <a:gd name="T31" fmla="*/ 1 h 174"/>
                  <a:gd name="T32" fmla="*/ 63 w 187"/>
                  <a:gd name="T33" fmla="*/ 1 h 174"/>
                  <a:gd name="T34" fmla="*/ 63 w 187"/>
                  <a:gd name="T35" fmla="*/ 1 h 174"/>
                  <a:gd name="T36" fmla="*/ 63 w 187"/>
                  <a:gd name="T37" fmla="*/ 1 h 174"/>
                  <a:gd name="T38" fmla="*/ 63 w 187"/>
                  <a:gd name="T39" fmla="*/ 0 h 174"/>
                  <a:gd name="T40" fmla="*/ 62 w 187"/>
                  <a:gd name="T41" fmla="*/ 0 h 174"/>
                  <a:gd name="T42" fmla="*/ 62 w 187"/>
                  <a:gd name="T43" fmla="*/ 0 h 174"/>
                  <a:gd name="T44" fmla="*/ 62 w 187"/>
                  <a:gd name="T45" fmla="*/ 0 h 174"/>
                  <a:gd name="T46" fmla="*/ 62 w 187"/>
                  <a:gd name="T47" fmla="*/ 0 h 174"/>
                  <a:gd name="T48" fmla="*/ 62 w 187"/>
                  <a:gd name="T49" fmla="*/ 0 h 174"/>
                  <a:gd name="T50" fmla="*/ 62 w 187"/>
                  <a:gd name="T51" fmla="*/ 0 h 174"/>
                  <a:gd name="T52" fmla="*/ 62 w 187"/>
                  <a:gd name="T53" fmla="*/ 0 h 174"/>
                  <a:gd name="T54" fmla="*/ 61 w 187"/>
                  <a:gd name="T55" fmla="*/ 0 h 174"/>
                  <a:gd name="T56" fmla="*/ 61 w 187"/>
                  <a:gd name="T57" fmla="*/ 0 h 174"/>
                  <a:gd name="T58" fmla="*/ 61 w 187"/>
                  <a:gd name="T59" fmla="*/ 0 h 174"/>
                  <a:gd name="T60" fmla="*/ 2 w 187"/>
                  <a:gd name="T61" fmla="*/ 0 h 174"/>
                  <a:gd name="T62" fmla="*/ 1 w 187"/>
                  <a:gd name="T63" fmla="*/ 0 h 174"/>
                  <a:gd name="T64" fmla="*/ 1 w 187"/>
                  <a:gd name="T65" fmla="*/ 0 h 174"/>
                  <a:gd name="T66" fmla="*/ 1 w 187"/>
                  <a:gd name="T67" fmla="*/ 0 h 174"/>
                  <a:gd name="T68" fmla="*/ 1 w 187"/>
                  <a:gd name="T69" fmla="*/ 0 h 174"/>
                  <a:gd name="T70" fmla="*/ 1 w 187"/>
                  <a:gd name="T71" fmla="*/ 0 h 174"/>
                  <a:gd name="T72" fmla="*/ 1 w 187"/>
                  <a:gd name="T73" fmla="*/ 0 h 174"/>
                  <a:gd name="T74" fmla="*/ 1 w 187"/>
                  <a:gd name="T75" fmla="*/ 0 h 174"/>
                  <a:gd name="T76" fmla="*/ 1 w 187"/>
                  <a:gd name="T77" fmla="*/ 0 h 174"/>
                  <a:gd name="T78" fmla="*/ 0 w 187"/>
                  <a:gd name="T79" fmla="*/ 0 h 174"/>
                  <a:gd name="T80" fmla="*/ 0 w 187"/>
                  <a:gd name="T81" fmla="*/ 0 h 174"/>
                  <a:gd name="T82" fmla="*/ 0 w 187"/>
                  <a:gd name="T83" fmla="*/ 0 h 174"/>
                  <a:gd name="T84" fmla="*/ 0 w 187"/>
                  <a:gd name="T85" fmla="*/ 1 h 174"/>
                  <a:gd name="T86" fmla="*/ 0 w 187"/>
                  <a:gd name="T87" fmla="*/ 1 h 174"/>
                  <a:gd name="T88" fmla="*/ 0 w 187"/>
                  <a:gd name="T89" fmla="*/ 1 h 174"/>
                  <a:gd name="T90" fmla="*/ 0 w 187"/>
                  <a:gd name="T91" fmla="*/ 39 h 174"/>
                  <a:gd name="T92" fmla="*/ 0 w 187"/>
                  <a:gd name="T93" fmla="*/ 39 h 174"/>
                  <a:gd name="T94" fmla="*/ 0 w 187"/>
                  <a:gd name="T95" fmla="*/ 39 h 174"/>
                  <a:gd name="T96" fmla="*/ 0 w 187"/>
                  <a:gd name="T97" fmla="*/ 40 h 174"/>
                  <a:gd name="T98" fmla="*/ 0 w 187"/>
                  <a:gd name="T99" fmla="*/ 40 h 174"/>
                  <a:gd name="T100" fmla="*/ 0 w 187"/>
                  <a:gd name="T101" fmla="*/ 40 h 174"/>
                  <a:gd name="T102" fmla="*/ 1 w 187"/>
                  <a:gd name="T103" fmla="*/ 40 h 174"/>
                  <a:gd name="T104" fmla="*/ 1 w 187"/>
                  <a:gd name="T105" fmla="*/ 40 h 174"/>
                  <a:gd name="T106" fmla="*/ 1 w 187"/>
                  <a:gd name="T107" fmla="*/ 40 h 174"/>
                  <a:gd name="T108" fmla="*/ 1 w 187"/>
                  <a:gd name="T109" fmla="*/ 40 h 174"/>
                  <a:gd name="T110" fmla="*/ 1 w 187"/>
                  <a:gd name="T111" fmla="*/ 40 h 174"/>
                  <a:gd name="T112" fmla="*/ 1 w 187"/>
                  <a:gd name="T113" fmla="*/ 40 h 174"/>
                  <a:gd name="T114" fmla="*/ 1 w 187"/>
                  <a:gd name="T115" fmla="*/ 40 h 174"/>
                  <a:gd name="T116" fmla="*/ 1 w 187"/>
                  <a:gd name="T117" fmla="*/ 40 h 174"/>
                  <a:gd name="T118" fmla="*/ 1 w 187"/>
                  <a:gd name="T119" fmla="*/ 41 h 174"/>
                  <a:gd name="T120" fmla="*/ 2 w 187"/>
                  <a:gd name="T121" fmla="*/ 41 h 174"/>
                  <a:gd name="T122" fmla="*/ 61 w 187"/>
                  <a:gd name="T123" fmla="*/ 41 h 1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7"/>
                  <a:gd name="T187" fmla="*/ 0 h 174"/>
                  <a:gd name="T188" fmla="*/ 187 w 187"/>
                  <a:gd name="T189" fmla="*/ 174 h 1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7" h="174">
                    <a:moveTo>
                      <a:pt x="180" y="173"/>
                    </a:moveTo>
                    <a:lnTo>
                      <a:pt x="180" y="173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1"/>
                    </a:lnTo>
                    <a:lnTo>
                      <a:pt x="184" y="171"/>
                    </a:lnTo>
                    <a:lnTo>
                      <a:pt x="184" y="170"/>
                    </a:lnTo>
                    <a:lnTo>
                      <a:pt x="184" y="169"/>
                    </a:lnTo>
                    <a:lnTo>
                      <a:pt x="185" y="169"/>
                    </a:lnTo>
                    <a:lnTo>
                      <a:pt x="185" y="168"/>
                    </a:lnTo>
                    <a:lnTo>
                      <a:pt x="186" y="16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3"/>
                    </a:lnTo>
                    <a:lnTo>
                      <a:pt x="184" y="3"/>
                    </a:lnTo>
                    <a:lnTo>
                      <a:pt x="184" y="2"/>
                    </a:lnTo>
                    <a:lnTo>
                      <a:pt x="184" y="1"/>
                    </a:lnTo>
                    <a:lnTo>
                      <a:pt x="183" y="1"/>
                    </a:lnTo>
                    <a:lnTo>
                      <a:pt x="182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1" y="171"/>
                    </a:lnTo>
                    <a:lnTo>
                      <a:pt x="2" y="171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180" y="173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7" name="Freeform 563"/>
              <p:cNvSpPr>
                <a:spLocks/>
              </p:cNvSpPr>
              <p:nvPr/>
            </p:nvSpPr>
            <p:spPr bwMode="auto">
              <a:xfrm>
                <a:off x="2444" y="3337"/>
                <a:ext cx="109" cy="83"/>
              </a:xfrm>
              <a:custGeom>
                <a:avLst/>
                <a:gdLst>
                  <a:gd name="T0" fmla="*/ 63 w 186"/>
                  <a:gd name="T1" fmla="*/ 39 h 172"/>
                  <a:gd name="T2" fmla="*/ 63 w 186"/>
                  <a:gd name="T3" fmla="*/ 39 h 172"/>
                  <a:gd name="T4" fmla="*/ 63 w 186"/>
                  <a:gd name="T5" fmla="*/ 39 h 172"/>
                  <a:gd name="T6" fmla="*/ 63 w 186"/>
                  <a:gd name="T7" fmla="*/ 39 h 172"/>
                  <a:gd name="T8" fmla="*/ 63 w 186"/>
                  <a:gd name="T9" fmla="*/ 39 h 172"/>
                  <a:gd name="T10" fmla="*/ 63 w 186"/>
                  <a:gd name="T11" fmla="*/ 40 h 172"/>
                  <a:gd name="T12" fmla="*/ 63 w 186"/>
                  <a:gd name="T13" fmla="*/ 40 h 172"/>
                  <a:gd name="T14" fmla="*/ 63 w 186"/>
                  <a:gd name="T15" fmla="*/ 40 h 172"/>
                  <a:gd name="T16" fmla="*/ 63 w 186"/>
                  <a:gd name="T17" fmla="*/ 40 h 172"/>
                  <a:gd name="T18" fmla="*/ 62 w 186"/>
                  <a:gd name="T19" fmla="*/ 40 h 172"/>
                  <a:gd name="T20" fmla="*/ 62 w 186"/>
                  <a:gd name="T21" fmla="*/ 40 h 172"/>
                  <a:gd name="T22" fmla="*/ 62 w 186"/>
                  <a:gd name="T23" fmla="*/ 40 h 172"/>
                  <a:gd name="T24" fmla="*/ 62 w 186"/>
                  <a:gd name="T25" fmla="*/ 40 h 172"/>
                  <a:gd name="T26" fmla="*/ 1 w 186"/>
                  <a:gd name="T27" fmla="*/ 40 h 172"/>
                  <a:gd name="T28" fmla="*/ 1 w 186"/>
                  <a:gd name="T29" fmla="*/ 40 h 172"/>
                  <a:gd name="T30" fmla="*/ 1 w 186"/>
                  <a:gd name="T31" fmla="*/ 40 h 172"/>
                  <a:gd name="T32" fmla="*/ 1 w 186"/>
                  <a:gd name="T33" fmla="*/ 40 h 172"/>
                  <a:gd name="T34" fmla="*/ 1 w 186"/>
                  <a:gd name="T35" fmla="*/ 40 h 172"/>
                  <a:gd name="T36" fmla="*/ 1 w 186"/>
                  <a:gd name="T37" fmla="*/ 40 h 172"/>
                  <a:gd name="T38" fmla="*/ 1 w 186"/>
                  <a:gd name="T39" fmla="*/ 40 h 172"/>
                  <a:gd name="T40" fmla="*/ 1 w 186"/>
                  <a:gd name="T41" fmla="*/ 40 h 172"/>
                  <a:gd name="T42" fmla="*/ 0 w 186"/>
                  <a:gd name="T43" fmla="*/ 40 h 172"/>
                  <a:gd name="T44" fmla="*/ 0 w 186"/>
                  <a:gd name="T45" fmla="*/ 39 h 172"/>
                  <a:gd name="T46" fmla="*/ 0 w 186"/>
                  <a:gd name="T47" fmla="*/ 39 h 172"/>
                  <a:gd name="T48" fmla="*/ 0 w 186"/>
                  <a:gd name="T49" fmla="*/ 39 h 172"/>
                  <a:gd name="T50" fmla="*/ 0 w 186"/>
                  <a:gd name="T51" fmla="*/ 39 h 172"/>
                  <a:gd name="T52" fmla="*/ 0 w 186"/>
                  <a:gd name="T53" fmla="*/ 39 h 172"/>
                  <a:gd name="T54" fmla="*/ 0 w 186"/>
                  <a:gd name="T55" fmla="*/ 1 h 172"/>
                  <a:gd name="T56" fmla="*/ 0 w 186"/>
                  <a:gd name="T57" fmla="*/ 1 h 172"/>
                  <a:gd name="T58" fmla="*/ 0 w 186"/>
                  <a:gd name="T59" fmla="*/ 0 h 172"/>
                  <a:gd name="T60" fmla="*/ 0 w 186"/>
                  <a:gd name="T61" fmla="*/ 0 h 172"/>
                  <a:gd name="T62" fmla="*/ 0 w 186"/>
                  <a:gd name="T63" fmla="*/ 0 h 172"/>
                  <a:gd name="T64" fmla="*/ 0 w 186"/>
                  <a:gd name="T65" fmla="*/ 0 h 172"/>
                  <a:gd name="T66" fmla="*/ 1 w 186"/>
                  <a:gd name="T67" fmla="*/ 0 h 172"/>
                  <a:gd name="T68" fmla="*/ 1 w 186"/>
                  <a:gd name="T69" fmla="*/ 0 h 172"/>
                  <a:gd name="T70" fmla="*/ 1 w 186"/>
                  <a:gd name="T71" fmla="*/ 0 h 172"/>
                  <a:gd name="T72" fmla="*/ 1 w 186"/>
                  <a:gd name="T73" fmla="*/ 0 h 172"/>
                  <a:gd name="T74" fmla="*/ 1 w 186"/>
                  <a:gd name="T75" fmla="*/ 0 h 172"/>
                  <a:gd name="T76" fmla="*/ 1 w 186"/>
                  <a:gd name="T77" fmla="*/ 0 h 172"/>
                  <a:gd name="T78" fmla="*/ 1 w 186"/>
                  <a:gd name="T79" fmla="*/ 0 h 172"/>
                  <a:gd name="T80" fmla="*/ 1 w 186"/>
                  <a:gd name="T81" fmla="*/ 0 h 172"/>
                  <a:gd name="T82" fmla="*/ 62 w 186"/>
                  <a:gd name="T83" fmla="*/ 0 h 172"/>
                  <a:gd name="T84" fmla="*/ 62 w 186"/>
                  <a:gd name="T85" fmla="*/ 0 h 172"/>
                  <a:gd name="T86" fmla="*/ 62 w 186"/>
                  <a:gd name="T87" fmla="*/ 0 h 172"/>
                  <a:gd name="T88" fmla="*/ 62 w 186"/>
                  <a:gd name="T89" fmla="*/ 0 h 172"/>
                  <a:gd name="T90" fmla="*/ 63 w 186"/>
                  <a:gd name="T91" fmla="*/ 0 h 172"/>
                  <a:gd name="T92" fmla="*/ 63 w 186"/>
                  <a:gd name="T93" fmla="*/ 0 h 172"/>
                  <a:gd name="T94" fmla="*/ 63 w 186"/>
                  <a:gd name="T95" fmla="*/ 0 h 172"/>
                  <a:gd name="T96" fmla="*/ 63 w 186"/>
                  <a:gd name="T97" fmla="*/ 0 h 172"/>
                  <a:gd name="T98" fmla="*/ 63 w 186"/>
                  <a:gd name="T99" fmla="*/ 0 h 172"/>
                  <a:gd name="T100" fmla="*/ 63 w 186"/>
                  <a:gd name="T101" fmla="*/ 0 h 172"/>
                  <a:gd name="T102" fmla="*/ 63 w 186"/>
                  <a:gd name="T103" fmla="*/ 0 h 172"/>
                  <a:gd name="T104" fmla="*/ 63 w 186"/>
                  <a:gd name="T105" fmla="*/ 0 h 172"/>
                  <a:gd name="T106" fmla="*/ 63 w 186"/>
                  <a:gd name="T107" fmla="*/ 1 h 172"/>
                  <a:gd name="T108" fmla="*/ 63 w 186"/>
                  <a:gd name="T109" fmla="*/ 1 h 172"/>
                  <a:gd name="T110" fmla="*/ 63 w 186"/>
                  <a:gd name="T111" fmla="*/ 39 h 1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6"/>
                  <a:gd name="T169" fmla="*/ 0 h 172"/>
                  <a:gd name="T170" fmla="*/ 186 w 186"/>
                  <a:gd name="T171" fmla="*/ 172 h 1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6" h="172">
                    <a:moveTo>
                      <a:pt x="185" y="165"/>
                    </a:moveTo>
                    <a:lnTo>
                      <a:pt x="185" y="166"/>
                    </a:lnTo>
                    <a:lnTo>
                      <a:pt x="185" y="167"/>
                    </a:lnTo>
                    <a:lnTo>
                      <a:pt x="184" y="167"/>
                    </a:lnTo>
                    <a:lnTo>
                      <a:pt x="184" y="168"/>
                    </a:lnTo>
                    <a:lnTo>
                      <a:pt x="183" y="169"/>
                    </a:lnTo>
                    <a:lnTo>
                      <a:pt x="182" y="170"/>
                    </a:lnTo>
                    <a:lnTo>
                      <a:pt x="181" y="170"/>
                    </a:lnTo>
                    <a:lnTo>
                      <a:pt x="181" y="171"/>
                    </a:lnTo>
                    <a:lnTo>
                      <a:pt x="180" y="171"/>
                    </a:lnTo>
                    <a:lnTo>
                      <a:pt x="179" y="171"/>
                    </a:lnTo>
                    <a:lnTo>
                      <a:pt x="4" y="171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2" y="170"/>
                    </a:lnTo>
                    <a:lnTo>
                      <a:pt x="1" y="169"/>
                    </a:lnTo>
                    <a:lnTo>
                      <a:pt x="0" y="169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4" y="2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5" y="5"/>
                    </a:lnTo>
                    <a:lnTo>
                      <a:pt x="185" y="16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8" name="Freeform 564"/>
              <p:cNvSpPr>
                <a:spLocks/>
              </p:cNvSpPr>
              <p:nvPr/>
            </p:nvSpPr>
            <p:spPr bwMode="auto">
              <a:xfrm>
                <a:off x="2445" y="3337"/>
                <a:ext cx="106" cy="82"/>
              </a:xfrm>
              <a:custGeom>
                <a:avLst/>
                <a:gdLst>
                  <a:gd name="T0" fmla="*/ 61 w 181"/>
                  <a:gd name="T1" fmla="*/ 0 h 171"/>
                  <a:gd name="T2" fmla="*/ 61 w 181"/>
                  <a:gd name="T3" fmla="*/ 0 h 171"/>
                  <a:gd name="T4" fmla="*/ 61 w 181"/>
                  <a:gd name="T5" fmla="*/ 0 h 171"/>
                  <a:gd name="T6" fmla="*/ 61 w 181"/>
                  <a:gd name="T7" fmla="*/ 0 h 171"/>
                  <a:gd name="T8" fmla="*/ 61 w 181"/>
                  <a:gd name="T9" fmla="*/ 0 h 171"/>
                  <a:gd name="T10" fmla="*/ 61 w 181"/>
                  <a:gd name="T11" fmla="*/ 0 h 171"/>
                  <a:gd name="T12" fmla="*/ 61 w 181"/>
                  <a:gd name="T13" fmla="*/ 0 h 171"/>
                  <a:gd name="T14" fmla="*/ 61 w 181"/>
                  <a:gd name="T15" fmla="*/ 0 h 171"/>
                  <a:gd name="T16" fmla="*/ 61 w 181"/>
                  <a:gd name="T17" fmla="*/ 0 h 171"/>
                  <a:gd name="T18" fmla="*/ 61 w 181"/>
                  <a:gd name="T19" fmla="*/ 0 h 171"/>
                  <a:gd name="T20" fmla="*/ 60 w 181"/>
                  <a:gd name="T21" fmla="*/ 0 h 171"/>
                  <a:gd name="T22" fmla="*/ 60 w 181"/>
                  <a:gd name="T23" fmla="*/ 0 h 171"/>
                  <a:gd name="T24" fmla="*/ 1 w 181"/>
                  <a:gd name="T25" fmla="*/ 0 h 171"/>
                  <a:gd name="T26" fmla="*/ 1 w 181"/>
                  <a:gd name="T27" fmla="*/ 0 h 171"/>
                  <a:gd name="T28" fmla="*/ 1 w 181"/>
                  <a:gd name="T29" fmla="*/ 0 h 171"/>
                  <a:gd name="T30" fmla="*/ 1 w 181"/>
                  <a:gd name="T31" fmla="*/ 0 h 171"/>
                  <a:gd name="T32" fmla="*/ 1 w 181"/>
                  <a:gd name="T33" fmla="*/ 0 h 171"/>
                  <a:gd name="T34" fmla="*/ 1 w 181"/>
                  <a:gd name="T35" fmla="*/ 0 h 171"/>
                  <a:gd name="T36" fmla="*/ 1 w 181"/>
                  <a:gd name="T37" fmla="*/ 0 h 171"/>
                  <a:gd name="T38" fmla="*/ 0 w 181"/>
                  <a:gd name="T39" fmla="*/ 0 h 171"/>
                  <a:gd name="T40" fmla="*/ 0 w 181"/>
                  <a:gd name="T41" fmla="*/ 0 h 171"/>
                  <a:gd name="T42" fmla="*/ 0 w 181"/>
                  <a:gd name="T43" fmla="*/ 0 h 171"/>
                  <a:gd name="T44" fmla="*/ 0 w 181"/>
                  <a:gd name="T45" fmla="*/ 0 h 171"/>
                  <a:gd name="T46" fmla="*/ 0 w 181"/>
                  <a:gd name="T47" fmla="*/ 0 h 171"/>
                  <a:gd name="T48" fmla="*/ 0 w 181"/>
                  <a:gd name="T49" fmla="*/ 38 h 171"/>
                  <a:gd name="T50" fmla="*/ 0 w 181"/>
                  <a:gd name="T51" fmla="*/ 38 h 171"/>
                  <a:gd name="T52" fmla="*/ 0 w 181"/>
                  <a:gd name="T53" fmla="*/ 38 h 171"/>
                  <a:gd name="T54" fmla="*/ 0 w 181"/>
                  <a:gd name="T55" fmla="*/ 39 h 171"/>
                  <a:gd name="T56" fmla="*/ 0 w 181"/>
                  <a:gd name="T57" fmla="*/ 39 h 171"/>
                  <a:gd name="T58" fmla="*/ 1 w 181"/>
                  <a:gd name="T59" fmla="*/ 39 h 171"/>
                  <a:gd name="T60" fmla="*/ 1 w 181"/>
                  <a:gd name="T61" fmla="*/ 39 h 171"/>
                  <a:gd name="T62" fmla="*/ 1 w 181"/>
                  <a:gd name="T63" fmla="*/ 39 h 171"/>
                  <a:gd name="T64" fmla="*/ 1 w 181"/>
                  <a:gd name="T65" fmla="*/ 39 h 171"/>
                  <a:gd name="T66" fmla="*/ 1 w 181"/>
                  <a:gd name="T67" fmla="*/ 39 h 171"/>
                  <a:gd name="T68" fmla="*/ 1 w 181"/>
                  <a:gd name="T69" fmla="*/ 39 h 171"/>
                  <a:gd name="T70" fmla="*/ 60 w 181"/>
                  <a:gd name="T71" fmla="*/ 39 h 171"/>
                  <a:gd name="T72" fmla="*/ 60 w 181"/>
                  <a:gd name="T73" fmla="*/ 39 h 171"/>
                  <a:gd name="T74" fmla="*/ 61 w 181"/>
                  <a:gd name="T75" fmla="*/ 39 h 171"/>
                  <a:gd name="T76" fmla="*/ 61 w 181"/>
                  <a:gd name="T77" fmla="*/ 39 h 171"/>
                  <a:gd name="T78" fmla="*/ 61 w 181"/>
                  <a:gd name="T79" fmla="*/ 39 h 171"/>
                  <a:gd name="T80" fmla="*/ 61 w 181"/>
                  <a:gd name="T81" fmla="*/ 39 h 171"/>
                  <a:gd name="T82" fmla="*/ 61 w 181"/>
                  <a:gd name="T83" fmla="*/ 39 h 171"/>
                  <a:gd name="T84" fmla="*/ 61 w 181"/>
                  <a:gd name="T85" fmla="*/ 39 h 171"/>
                  <a:gd name="T86" fmla="*/ 61 w 181"/>
                  <a:gd name="T87" fmla="*/ 38 h 171"/>
                  <a:gd name="T88" fmla="*/ 61 w 181"/>
                  <a:gd name="T89" fmla="*/ 38 h 171"/>
                  <a:gd name="T90" fmla="*/ 61 w 181"/>
                  <a:gd name="T91" fmla="*/ 38 h 171"/>
                  <a:gd name="T92" fmla="*/ 61 w 181"/>
                  <a:gd name="T93" fmla="*/ 0 h 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1"/>
                  <a:gd name="T142" fmla="*/ 0 h 171"/>
                  <a:gd name="T143" fmla="*/ 181 w 181"/>
                  <a:gd name="T144" fmla="*/ 171 h 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1" h="171">
                    <a:moveTo>
                      <a:pt x="180" y="3"/>
                    </a:moveTo>
                    <a:lnTo>
                      <a:pt x="180" y="3"/>
                    </a:lnTo>
                    <a:lnTo>
                      <a:pt x="180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1" y="168"/>
                    </a:lnTo>
                    <a:lnTo>
                      <a:pt x="1" y="169"/>
                    </a:lnTo>
                    <a:lnTo>
                      <a:pt x="2" y="169"/>
                    </a:lnTo>
                    <a:lnTo>
                      <a:pt x="3" y="170"/>
                    </a:lnTo>
                    <a:lnTo>
                      <a:pt x="176" y="170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8" y="169"/>
                    </a:lnTo>
                    <a:lnTo>
                      <a:pt x="178" y="168"/>
                    </a:lnTo>
                    <a:lnTo>
                      <a:pt x="179" y="168"/>
                    </a:lnTo>
                    <a:lnTo>
                      <a:pt x="179" y="167"/>
                    </a:lnTo>
                    <a:lnTo>
                      <a:pt x="180" y="166"/>
                    </a:lnTo>
                    <a:lnTo>
                      <a:pt x="180" y="3"/>
                    </a:lnTo>
                  </a:path>
                </a:pathLst>
              </a:custGeom>
              <a:grpFill/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29" name="Freeform 565"/>
              <p:cNvSpPr>
                <a:spLocks/>
              </p:cNvSpPr>
              <p:nvPr/>
            </p:nvSpPr>
            <p:spPr bwMode="auto">
              <a:xfrm>
                <a:off x="2446" y="3337"/>
                <a:ext cx="105" cy="81"/>
              </a:xfrm>
              <a:custGeom>
                <a:avLst/>
                <a:gdLst>
                  <a:gd name="T0" fmla="*/ 61 w 180"/>
                  <a:gd name="T1" fmla="*/ 38 h 168"/>
                  <a:gd name="T2" fmla="*/ 61 w 180"/>
                  <a:gd name="T3" fmla="*/ 38 h 168"/>
                  <a:gd name="T4" fmla="*/ 61 w 180"/>
                  <a:gd name="T5" fmla="*/ 39 h 168"/>
                  <a:gd name="T6" fmla="*/ 61 w 180"/>
                  <a:gd name="T7" fmla="*/ 39 h 168"/>
                  <a:gd name="T8" fmla="*/ 60 w 180"/>
                  <a:gd name="T9" fmla="*/ 39 h 168"/>
                  <a:gd name="T10" fmla="*/ 60 w 180"/>
                  <a:gd name="T11" fmla="*/ 39 h 168"/>
                  <a:gd name="T12" fmla="*/ 60 w 180"/>
                  <a:gd name="T13" fmla="*/ 39 h 168"/>
                  <a:gd name="T14" fmla="*/ 60 w 180"/>
                  <a:gd name="T15" fmla="*/ 39 h 168"/>
                  <a:gd name="T16" fmla="*/ 1 w 180"/>
                  <a:gd name="T17" fmla="*/ 39 h 168"/>
                  <a:gd name="T18" fmla="*/ 1 w 180"/>
                  <a:gd name="T19" fmla="*/ 39 h 168"/>
                  <a:gd name="T20" fmla="*/ 1 w 180"/>
                  <a:gd name="T21" fmla="*/ 39 h 168"/>
                  <a:gd name="T22" fmla="*/ 1 w 180"/>
                  <a:gd name="T23" fmla="*/ 39 h 168"/>
                  <a:gd name="T24" fmla="*/ 1 w 180"/>
                  <a:gd name="T25" fmla="*/ 39 h 168"/>
                  <a:gd name="T26" fmla="*/ 0 w 180"/>
                  <a:gd name="T27" fmla="*/ 39 h 168"/>
                  <a:gd name="T28" fmla="*/ 0 w 180"/>
                  <a:gd name="T29" fmla="*/ 39 h 168"/>
                  <a:gd name="T30" fmla="*/ 0 w 180"/>
                  <a:gd name="T31" fmla="*/ 39 h 168"/>
                  <a:gd name="T32" fmla="*/ 0 w 180"/>
                  <a:gd name="T33" fmla="*/ 39 h 168"/>
                  <a:gd name="T34" fmla="*/ 0 w 180"/>
                  <a:gd name="T35" fmla="*/ 38 h 168"/>
                  <a:gd name="T36" fmla="*/ 0 w 180"/>
                  <a:gd name="T37" fmla="*/ 38 h 168"/>
                  <a:gd name="T38" fmla="*/ 0 w 180"/>
                  <a:gd name="T39" fmla="*/ 0 h 168"/>
                  <a:gd name="T40" fmla="*/ 0 w 180"/>
                  <a:gd name="T41" fmla="*/ 0 h 168"/>
                  <a:gd name="T42" fmla="*/ 0 w 180"/>
                  <a:gd name="T43" fmla="*/ 0 h 168"/>
                  <a:gd name="T44" fmla="*/ 0 w 180"/>
                  <a:gd name="T45" fmla="*/ 0 h 168"/>
                  <a:gd name="T46" fmla="*/ 0 w 180"/>
                  <a:gd name="T47" fmla="*/ 0 h 168"/>
                  <a:gd name="T48" fmla="*/ 1 w 180"/>
                  <a:gd name="T49" fmla="*/ 0 h 168"/>
                  <a:gd name="T50" fmla="*/ 1 w 180"/>
                  <a:gd name="T51" fmla="*/ 0 h 168"/>
                  <a:gd name="T52" fmla="*/ 1 w 180"/>
                  <a:gd name="T53" fmla="*/ 0 h 168"/>
                  <a:gd name="T54" fmla="*/ 1 w 180"/>
                  <a:gd name="T55" fmla="*/ 0 h 168"/>
                  <a:gd name="T56" fmla="*/ 60 w 180"/>
                  <a:gd name="T57" fmla="*/ 0 h 168"/>
                  <a:gd name="T58" fmla="*/ 60 w 180"/>
                  <a:gd name="T59" fmla="*/ 0 h 168"/>
                  <a:gd name="T60" fmla="*/ 60 w 180"/>
                  <a:gd name="T61" fmla="*/ 0 h 168"/>
                  <a:gd name="T62" fmla="*/ 60 w 180"/>
                  <a:gd name="T63" fmla="*/ 0 h 168"/>
                  <a:gd name="T64" fmla="*/ 60 w 180"/>
                  <a:gd name="T65" fmla="*/ 0 h 168"/>
                  <a:gd name="T66" fmla="*/ 60 w 180"/>
                  <a:gd name="T67" fmla="*/ 0 h 168"/>
                  <a:gd name="T68" fmla="*/ 61 w 180"/>
                  <a:gd name="T69" fmla="*/ 0 h 168"/>
                  <a:gd name="T70" fmla="*/ 61 w 180"/>
                  <a:gd name="T71" fmla="*/ 0 h 168"/>
                  <a:gd name="T72" fmla="*/ 61 w 180"/>
                  <a:gd name="T73" fmla="*/ 0 h 168"/>
                  <a:gd name="T74" fmla="*/ 61 w 180"/>
                  <a:gd name="T75" fmla="*/ 0 h 168"/>
                  <a:gd name="T76" fmla="*/ 61 w 180"/>
                  <a:gd name="T77" fmla="*/ 38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0"/>
                  <a:gd name="T118" fmla="*/ 0 h 168"/>
                  <a:gd name="T119" fmla="*/ 180 w 180"/>
                  <a:gd name="T120" fmla="*/ 168 h 1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0" h="168">
                    <a:moveTo>
                      <a:pt x="179" y="163"/>
                    </a:moveTo>
                    <a:lnTo>
                      <a:pt x="179" y="164"/>
                    </a:lnTo>
                    <a:lnTo>
                      <a:pt x="178" y="165"/>
                    </a:lnTo>
                    <a:lnTo>
                      <a:pt x="177" y="166"/>
                    </a:lnTo>
                    <a:lnTo>
                      <a:pt x="176" y="167"/>
                    </a:lnTo>
                    <a:lnTo>
                      <a:pt x="2" y="167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0" y="166"/>
                    </a:lnTo>
                    <a:lnTo>
                      <a:pt x="0" y="165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2"/>
                    </a:lnTo>
                    <a:lnTo>
                      <a:pt x="179" y="3"/>
                    </a:lnTo>
                    <a:lnTo>
                      <a:pt x="179" y="163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0" name="Freeform 566"/>
              <p:cNvSpPr>
                <a:spLocks/>
              </p:cNvSpPr>
              <p:nvPr/>
            </p:nvSpPr>
            <p:spPr bwMode="auto">
              <a:xfrm>
                <a:off x="2457" y="3348"/>
                <a:ext cx="83" cy="60"/>
              </a:xfrm>
              <a:custGeom>
                <a:avLst/>
                <a:gdLst>
                  <a:gd name="T0" fmla="*/ 0 w 142"/>
                  <a:gd name="T1" fmla="*/ 0 h 124"/>
                  <a:gd name="T2" fmla="*/ 1 w 142"/>
                  <a:gd name="T3" fmla="*/ 0 h 124"/>
                  <a:gd name="T4" fmla="*/ 1 w 142"/>
                  <a:gd name="T5" fmla="*/ 0 h 124"/>
                  <a:gd name="T6" fmla="*/ 1 w 142"/>
                  <a:gd name="T7" fmla="*/ 0 h 124"/>
                  <a:gd name="T8" fmla="*/ 1 w 142"/>
                  <a:gd name="T9" fmla="*/ 0 h 124"/>
                  <a:gd name="T10" fmla="*/ 1 w 142"/>
                  <a:gd name="T11" fmla="*/ 0 h 124"/>
                  <a:gd name="T12" fmla="*/ 1 w 142"/>
                  <a:gd name="T13" fmla="*/ 0 h 124"/>
                  <a:gd name="T14" fmla="*/ 1 w 142"/>
                  <a:gd name="T15" fmla="*/ 0 h 124"/>
                  <a:gd name="T16" fmla="*/ 46 w 142"/>
                  <a:gd name="T17" fmla="*/ 0 h 124"/>
                  <a:gd name="T18" fmla="*/ 46 w 142"/>
                  <a:gd name="T19" fmla="*/ 0 h 124"/>
                  <a:gd name="T20" fmla="*/ 47 w 142"/>
                  <a:gd name="T21" fmla="*/ 0 h 124"/>
                  <a:gd name="T22" fmla="*/ 47 w 142"/>
                  <a:gd name="T23" fmla="*/ 0 h 124"/>
                  <a:gd name="T24" fmla="*/ 47 w 142"/>
                  <a:gd name="T25" fmla="*/ 0 h 124"/>
                  <a:gd name="T26" fmla="*/ 47 w 142"/>
                  <a:gd name="T27" fmla="*/ 0 h 124"/>
                  <a:gd name="T28" fmla="*/ 47 w 142"/>
                  <a:gd name="T29" fmla="*/ 0 h 124"/>
                  <a:gd name="T30" fmla="*/ 47 w 142"/>
                  <a:gd name="T31" fmla="*/ 0 h 124"/>
                  <a:gd name="T32" fmla="*/ 48 w 142"/>
                  <a:gd name="T33" fmla="*/ 0 h 124"/>
                  <a:gd name="T34" fmla="*/ 48 w 142"/>
                  <a:gd name="T35" fmla="*/ 0 h 124"/>
                  <a:gd name="T36" fmla="*/ 48 w 142"/>
                  <a:gd name="T37" fmla="*/ 0 h 124"/>
                  <a:gd name="T38" fmla="*/ 48 w 142"/>
                  <a:gd name="T39" fmla="*/ 1 h 124"/>
                  <a:gd name="T40" fmla="*/ 48 w 142"/>
                  <a:gd name="T41" fmla="*/ 1 h 124"/>
                  <a:gd name="T42" fmla="*/ 48 w 142"/>
                  <a:gd name="T43" fmla="*/ 28 h 124"/>
                  <a:gd name="T44" fmla="*/ 48 w 142"/>
                  <a:gd name="T45" fmla="*/ 28 h 124"/>
                  <a:gd name="T46" fmla="*/ 48 w 142"/>
                  <a:gd name="T47" fmla="*/ 28 h 124"/>
                  <a:gd name="T48" fmla="*/ 48 w 142"/>
                  <a:gd name="T49" fmla="*/ 28 h 124"/>
                  <a:gd name="T50" fmla="*/ 47 w 142"/>
                  <a:gd name="T51" fmla="*/ 29 h 124"/>
                  <a:gd name="T52" fmla="*/ 47 w 142"/>
                  <a:gd name="T53" fmla="*/ 29 h 124"/>
                  <a:gd name="T54" fmla="*/ 47 w 142"/>
                  <a:gd name="T55" fmla="*/ 29 h 124"/>
                  <a:gd name="T56" fmla="*/ 47 w 142"/>
                  <a:gd name="T57" fmla="*/ 29 h 124"/>
                  <a:gd name="T58" fmla="*/ 47 w 142"/>
                  <a:gd name="T59" fmla="*/ 29 h 124"/>
                  <a:gd name="T60" fmla="*/ 47 w 142"/>
                  <a:gd name="T61" fmla="*/ 29 h 124"/>
                  <a:gd name="T62" fmla="*/ 46 w 142"/>
                  <a:gd name="T63" fmla="*/ 29 h 124"/>
                  <a:gd name="T64" fmla="*/ 46 w 142"/>
                  <a:gd name="T65" fmla="*/ 29 h 124"/>
                  <a:gd name="T66" fmla="*/ 1 w 142"/>
                  <a:gd name="T67" fmla="*/ 29 h 124"/>
                  <a:gd name="T68" fmla="*/ 1 w 142"/>
                  <a:gd name="T69" fmla="*/ 29 h 124"/>
                  <a:gd name="T70" fmla="*/ 1 w 142"/>
                  <a:gd name="T71" fmla="*/ 29 h 124"/>
                  <a:gd name="T72" fmla="*/ 1 w 142"/>
                  <a:gd name="T73" fmla="*/ 29 h 124"/>
                  <a:gd name="T74" fmla="*/ 1 w 142"/>
                  <a:gd name="T75" fmla="*/ 29 h 124"/>
                  <a:gd name="T76" fmla="*/ 1 w 142"/>
                  <a:gd name="T77" fmla="*/ 29 h 124"/>
                  <a:gd name="T78" fmla="*/ 1 w 142"/>
                  <a:gd name="T79" fmla="*/ 29 h 124"/>
                  <a:gd name="T80" fmla="*/ 0 w 142"/>
                  <a:gd name="T81" fmla="*/ 29 h 124"/>
                  <a:gd name="T82" fmla="*/ 0 w 142"/>
                  <a:gd name="T83" fmla="*/ 28 h 124"/>
                  <a:gd name="T84" fmla="*/ 0 w 142"/>
                  <a:gd name="T85" fmla="*/ 28 h 124"/>
                  <a:gd name="T86" fmla="*/ 0 w 142"/>
                  <a:gd name="T87" fmla="*/ 28 h 124"/>
                  <a:gd name="T88" fmla="*/ 0 w 142"/>
                  <a:gd name="T89" fmla="*/ 28 h 124"/>
                  <a:gd name="T90" fmla="*/ 0 w 142"/>
                  <a:gd name="T91" fmla="*/ 1 h 124"/>
                  <a:gd name="T92" fmla="*/ 0 w 142"/>
                  <a:gd name="T93" fmla="*/ 1 h 124"/>
                  <a:gd name="T94" fmla="*/ 0 w 142"/>
                  <a:gd name="T95" fmla="*/ 0 h 124"/>
                  <a:gd name="T96" fmla="*/ 0 w 142"/>
                  <a:gd name="T97" fmla="*/ 0 h 124"/>
                  <a:gd name="T98" fmla="*/ 0 w 142"/>
                  <a:gd name="T99" fmla="*/ 0 h 124"/>
                  <a:gd name="T100" fmla="*/ 0 w 142"/>
                  <a:gd name="T101" fmla="*/ 0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"/>
                  <a:gd name="T154" fmla="*/ 0 h 124"/>
                  <a:gd name="T155" fmla="*/ 142 w 142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" h="124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1" y="4"/>
                    </a:lnTo>
                    <a:lnTo>
                      <a:pt x="141" y="5"/>
                    </a:lnTo>
                    <a:lnTo>
                      <a:pt x="141" y="117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39" y="121"/>
                    </a:lnTo>
                    <a:lnTo>
                      <a:pt x="138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5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1" name="Freeform 567"/>
              <p:cNvSpPr>
                <a:spLocks/>
              </p:cNvSpPr>
              <p:nvPr/>
            </p:nvSpPr>
            <p:spPr bwMode="auto">
              <a:xfrm>
                <a:off x="2454" y="3345"/>
                <a:ext cx="89" cy="8"/>
              </a:xfrm>
              <a:custGeom>
                <a:avLst/>
                <a:gdLst>
                  <a:gd name="T0" fmla="*/ 51 w 153"/>
                  <a:gd name="T1" fmla="*/ 1 h 17"/>
                  <a:gd name="T2" fmla="*/ 51 w 153"/>
                  <a:gd name="T3" fmla="*/ 0 h 17"/>
                  <a:gd name="T4" fmla="*/ 51 w 153"/>
                  <a:gd name="T5" fmla="*/ 0 h 17"/>
                  <a:gd name="T6" fmla="*/ 51 w 153"/>
                  <a:gd name="T7" fmla="*/ 0 h 17"/>
                  <a:gd name="T8" fmla="*/ 51 w 153"/>
                  <a:gd name="T9" fmla="*/ 0 h 17"/>
                  <a:gd name="T10" fmla="*/ 51 w 153"/>
                  <a:gd name="T11" fmla="*/ 0 h 17"/>
                  <a:gd name="T12" fmla="*/ 51 w 153"/>
                  <a:gd name="T13" fmla="*/ 0 h 17"/>
                  <a:gd name="T14" fmla="*/ 51 w 153"/>
                  <a:gd name="T15" fmla="*/ 0 h 17"/>
                  <a:gd name="T16" fmla="*/ 50 w 153"/>
                  <a:gd name="T17" fmla="*/ 0 h 17"/>
                  <a:gd name="T18" fmla="*/ 50 w 153"/>
                  <a:gd name="T19" fmla="*/ 0 h 17"/>
                  <a:gd name="T20" fmla="*/ 50 w 153"/>
                  <a:gd name="T21" fmla="*/ 0 h 17"/>
                  <a:gd name="T22" fmla="*/ 49 w 153"/>
                  <a:gd name="T23" fmla="*/ 0 h 17"/>
                  <a:gd name="T24" fmla="*/ 1 w 153"/>
                  <a:gd name="T25" fmla="*/ 0 h 17"/>
                  <a:gd name="T26" fmla="*/ 1 w 153"/>
                  <a:gd name="T27" fmla="*/ 0 h 17"/>
                  <a:gd name="T28" fmla="*/ 1 w 153"/>
                  <a:gd name="T29" fmla="*/ 0 h 17"/>
                  <a:gd name="T30" fmla="*/ 1 w 153"/>
                  <a:gd name="T31" fmla="*/ 0 h 17"/>
                  <a:gd name="T32" fmla="*/ 1 w 153"/>
                  <a:gd name="T33" fmla="*/ 0 h 17"/>
                  <a:gd name="T34" fmla="*/ 0 w 153"/>
                  <a:gd name="T35" fmla="*/ 0 h 17"/>
                  <a:gd name="T36" fmla="*/ 0 w 153"/>
                  <a:gd name="T37" fmla="*/ 0 h 17"/>
                  <a:gd name="T38" fmla="*/ 0 w 153"/>
                  <a:gd name="T39" fmla="*/ 0 h 17"/>
                  <a:gd name="T40" fmla="*/ 2 w 153"/>
                  <a:gd name="T41" fmla="*/ 4 h 17"/>
                  <a:gd name="T42" fmla="*/ 2 w 153"/>
                  <a:gd name="T43" fmla="*/ 3 h 17"/>
                  <a:gd name="T44" fmla="*/ 2 w 153"/>
                  <a:gd name="T45" fmla="*/ 3 h 17"/>
                  <a:gd name="T46" fmla="*/ 3 w 153"/>
                  <a:gd name="T47" fmla="*/ 3 h 17"/>
                  <a:gd name="T48" fmla="*/ 3 w 153"/>
                  <a:gd name="T49" fmla="*/ 3 h 17"/>
                  <a:gd name="T50" fmla="*/ 3 w 153"/>
                  <a:gd name="T51" fmla="*/ 3 h 17"/>
                  <a:gd name="T52" fmla="*/ 3 w 153"/>
                  <a:gd name="T53" fmla="*/ 3 h 17"/>
                  <a:gd name="T54" fmla="*/ 3 w 153"/>
                  <a:gd name="T55" fmla="*/ 3 h 17"/>
                  <a:gd name="T56" fmla="*/ 47 w 153"/>
                  <a:gd name="T57" fmla="*/ 3 h 17"/>
                  <a:gd name="T58" fmla="*/ 48 w 153"/>
                  <a:gd name="T59" fmla="*/ 3 h 17"/>
                  <a:gd name="T60" fmla="*/ 48 w 153"/>
                  <a:gd name="T61" fmla="*/ 3 h 17"/>
                  <a:gd name="T62" fmla="*/ 48 w 153"/>
                  <a:gd name="T63" fmla="*/ 3 h 17"/>
                  <a:gd name="T64" fmla="*/ 48 w 153"/>
                  <a:gd name="T65" fmla="*/ 3 h 17"/>
                  <a:gd name="T66" fmla="*/ 48 w 153"/>
                  <a:gd name="T67" fmla="*/ 3 h 17"/>
                  <a:gd name="T68" fmla="*/ 48 w 153"/>
                  <a:gd name="T69" fmla="*/ 3 h 17"/>
                  <a:gd name="T70" fmla="*/ 49 w 153"/>
                  <a:gd name="T71" fmla="*/ 3 h 17"/>
                  <a:gd name="T72" fmla="*/ 51 w 153"/>
                  <a:gd name="T73" fmla="*/ 1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17"/>
                  <a:gd name="T113" fmla="*/ 153 w 153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17">
                    <a:moveTo>
                      <a:pt x="152" y="4"/>
                    </a:moveTo>
                    <a:lnTo>
                      <a:pt x="151" y="3"/>
                    </a:lnTo>
                    <a:lnTo>
                      <a:pt x="151" y="2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40" y="12"/>
                    </a:lnTo>
                    <a:lnTo>
                      <a:pt x="141" y="12"/>
                    </a:lnTo>
                    <a:lnTo>
                      <a:pt x="142" y="12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52" y="4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2" name="Freeform 568"/>
              <p:cNvSpPr>
                <a:spLocks/>
              </p:cNvSpPr>
              <p:nvPr/>
            </p:nvSpPr>
            <p:spPr bwMode="auto">
              <a:xfrm>
                <a:off x="2453" y="3346"/>
                <a:ext cx="10" cy="65"/>
              </a:xfrm>
              <a:custGeom>
                <a:avLst/>
                <a:gdLst>
                  <a:gd name="T0" fmla="*/ 1 w 17"/>
                  <a:gd name="T1" fmla="*/ 0 h 135"/>
                  <a:gd name="T2" fmla="*/ 1 w 17"/>
                  <a:gd name="T3" fmla="*/ 0 h 135"/>
                  <a:gd name="T4" fmla="*/ 0 w 17"/>
                  <a:gd name="T5" fmla="*/ 0 h 135"/>
                  <a:gd name="T6" fmla="*/ 0 w 17"/>
                  <a:gd name="T7" fmla="*/ 0 h 135"/>
                  <a:gd name="T8" fmla="*/ 0 w 17"/>
                  <a:gd name="T9" fmla="*/ 0 h 135"/>
                  <a:gd name="T10" fmla="*/ 0 w 17"/>
                  <a:gd name="T11" fmla="*/ 0 h 135"/>
                  <a:gd name="T12" fmla="*/ 0 w 17"/>
                  <a:gd name="T13" fmla="*/ 1 h 135"/>
                  <a:gd name="T14" fmla="*/ 0 w 17"/>
                  <a:gd name="T15" fmla="*/ 30 h 135"/>
                  <a:gd name="T16" fmla="*/ 0 w 17"/>
                  <a:gd name="T17" fmla="*/ 30 h 135"/>
                  <a:gd name="T18" fmla="*/ 0 w 17"/>
                  <a:gd name="T19" fmla="*/ 30 h 135"/>
                  <a:gd name="T20" fmla="*/ 0 w 17"/>
                  <a:gd name="T21" fmla="*/ 31 h 135"/>
                  <a:gd name="T22" fmla="*/ 0 w 17"/>
                  <a:gd name="T23" fmla="*/ 31 h 135"/>
                  <a:gd name="T24" fmla="*/ 1 w 17"/>
                  <a:gd name="T25" fmla="*/ 31 h 135"/>
                  <a:gd name="T26" fmla="*/ 1 w 17"/>
                  <a:gd name="T27" fmla="*/ 31 h 135"/>
                  <a:gd name="T28" fmla="*/ 1 w 17"/>
                  <a:gd name="T29" fmla="*/ 31 h 135"/>
                  <a:gd name="T30" fmla="*/ 1 w 17"/>
                  <a:gd name="T31" fmla="*/ 31 h 135"/>
                  <a:gd name="T32" fmla="*/ 5 w 17"/>
                  <a:gd name="T33" fmla="*/ 29 h 135"/>
                  <a:gd name="T34" fmla="*/ 5 w 17"/>
                  <a:gd name="T35" fmla="*/ 29 h 135"/>
                  <a:gd name="T36" fmla="*/ 5 w 17"/>
                  <a:gd name="T37" fmla="*/ 29 h 135"/>
                  <a:gd name="T38" fmla="*/ 5 w 17"/>
                  <a:gd name="T39" fmla="*/ 29 h 135"/>
                  <a:gd name="T40" fmla="*/ 5 w 17"/>
                  <a:gd name="T41" fmla="*/ 29 h 135"/>
                  <a:gd name="T42" fmla="*/ 5 w 17"/>
                  <a:gd name="T43" fmla="*/ 29 h 135"/>
                  <a:gd name="T44" fmla="*/ 5 w 17"/>
                  <a:gd name="T45" fmla="*/ 29 h 135"/>
                  <a:gd name="T46" fmla="*/ 5 w 17"/>
                  <a:gd name="T47" fmla="*/ 2 h 135"/>
                  <a:gd name="T48" fmla="*/ 5 w 17"/>
                  <a:gd name="T49" fmla="*/ 2 h 135"/>
                  <a:gd name="T50" fmla="*/ 5 w 17"/>
                  <a:gd name="T51" fmla="*/ 2 h 135"/>
                  <a:gd name="T52" fmla="*/ 5 w 17"/>
                  <a:gd name="T53" fmla="*/ 2 h 135"/>
                  <a:gd name="T54" fmla="*/ 5 w 17"/>
                  <a:gd name="T55" fmla="*/ 1 h 135"/>
                  <a:gd name="T56" fmla="*/ 5 w 17"/>
                  <a:gd name="T57" fmla="*/ 1 h 135"/>
                  <a:gd name="T58" fmla="*/ 1 w 17"/>
                  <a:gd name="T59" fmla="*/ 0 h 1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"/>
                  <a:gd name="T91" fmla="*/ 0 h 135"/>
                  <a:gd name="T92" fmla="*/ 17 w 17"/>
                  <a:gd name="T93" fmla="*/ 135 h 1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" h="135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0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16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5"/>
                    </a:lnTo>
                    <a:lnTo>
                      <a:pt x="13" y="12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2" y="0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3" name="Freeform 569"/>
              <p:cNvSpPr>
                <a:spLocks/>
              </p:cNvSpPr>
              <p:nvPr/>
            </p:nvSpPr>
            <p:spPr bwMode="auto">
              <a:xfrm>
                <a:off x="2454" y="3346"/>
                <a:ext cx="91" cy="65"/>
              </a:xfrm>
              <a:custGeom>
                <a:avLst/>
                <a:gdLst>
                  <a:gd name="T0" fmla="*/ 0 w 155"/>
                  <a:gd name="T1" fmla="*/ 31 h 136"/>
                  <a:gd name="T2" fmla="*/ 0 w 155"/>
                  <a:gd name="T3" fmla="*/ 31 h 136"/>
                  <a:gd name="T4" fmla="*/ 0 w 155"/>
                  <a:gd name="T5" fmla="*/ 31 h 136"/>
                  <a:gd name="T6" fmla="*/ 1 w 155"/>
                  <a:gd name="T7" fmla="*/ 31 h 136"/>
                  <a:gd name="T8" fmla="*/ 1 w 155"/>
                  <a:gd name="T9" fmla="*/ 31 h 136"/>
                  <a:gd name="T10" fmla="*/ 1 w 155"/>
                  <a:gd name="T11" fmla="*/ 31 h 136"/>
                  <a:gd name="T12" fmla="*/ 1 w 155"/>
                  <a:gd name="T13" fmla="*/ 31 h 136"/>
                  <a:gd name="T14" fmla="*/ 1 w 155"/>
                  <a:gd name="T15" fmla="*/ 31 h 136"/>
                  <a:gd name="T16" fmla="*/ 51 w 155"/>
                  <a:gd name="T17" fmla="*/ 31 h 136"/>
                  <a:gd name="T18" fmla="*/ 52 w 155"/>
                  <a:gd name="T19" fmla="*/ 31 h 136"/>
                  <a:gd name="T20" fmla="*/ 52 w 155"/>
                  <a:gd name="T21" fmla="*/ 31 h 136"/>
                  <a:gd name="T22" fmla="*/ 52 w 155"/>
                  <a:gd name="T23" fmla="*/ 31 h 136"/>
                  <a:gd name="T24" fmla="*/ 52 w 155"/>
                  <a:gd name="T25" fmla="*/ 31 h 136"/>
                  <a:gd name="T26" fmla="*/ 52 w 155"/>
                  <a:gd name="T27" fmla="*/ 31 h 136"/>
                  <a:gd name="T28" fmla="*/ 53 w 155"/>
                  <a:gd name="T29" fmla="*/ 30 h 136"/>
                  <a:gd name="T30" fmla="*/ 53 w 155"/>
                  <a:gd name="T31" fmla="*/ 30 h 136"/>
                  <a:gd name="T32" fmla="*/ 53 w 155"/>
                  <a:gd name="T33" fmla="*/ 30 h 136"/>
                  <a:gd name="T34" fmla="*/ 53 w 155"/>
                  <a:gd name="T35" fmla="*/ 30 h 136"/>
                  <a:gd name="T36" fmla="*/ 53 w 155"/>
                  <a:gd name="T37" fmla="*/ 30 h 136"/>
                  <a:gd name="T38" fmla="*/ 53 w 155"/>
                  <a:gd name="T39" fmla="*/ 0 h 136"/>
                  <a:gd name="T40" fmla="*/ 53 w 155"/>
                  <a:gd name="T41" fmla="*/ 0 h 136"/>
                  <a:gd name="T42" fmla="*/ 53 w 155"/>
                  <a:gd name="T43" fmla="*/ 0 h 136"/>
                  <a:gd name="T44" fmla="*/ 53 w 155"/>
                  <a:gd name="T45" fmla="*/ 0 h 136"/>
                  <a:gd name="T46" fmla="*/ 53 w 155"/>
                  <a:gd name="T47" fmla="*/ 0 h 136"/>
                  <a:gd name="T48" fmla="*/ 53 w 155"/>
                  <a:gd name="T49" fmla="*/ 0 h 136"/>
                  <a:gd name="T50" fmla="*/ 53 w 155"/>
                  <a:gd name="T51" fmla="*/ 0 h 136"/>
                  <a:gd name="T52" fmla="*/ 50 w 155"/>
                  <a:gd name="T53" fmla="*/ 1 h 136"/>
                  <a:gd name="T54" fmla="*/ 50 w 155"/>
                  <a:gd name="T55" fmla="*/ 1 h 136"/>
                  <a:gd name="T56" fmla="*/ 50 w 155"/>
                  <a:gd name="T57" fmla="*/ 1 h 136"/>
                  <a:gd name="T58" fmla="*/ 50 w 155"/>
                  <a:gd name="T59" fmla="*/ 1 h 136"/>
                  <a:gd name="T60" fmla="*/ 50 w 155"/>
                  <a:gd name="T61" fmla="*/ 1 h 136"/>
                  <a:gd name="T62" fmla="*/ 50 w 155"/>
                  <a:gd name="T63" fmla="*/ 1 h 136"/>
                  <a:gd name="T64" fmla="*/ 50 w 155"/>
                  <a:gd name="T65" fmla="*/ 2 h 136"/>
                  <a:gd name="T66" fmla="*/ 50 w 155"/>
                  <a:gd name="T67" fmla="*/ 2 h 136"/>
                  <a:gd name="T68" fmla="*/ 50 w 155"/>
                  <a:gd name="T69" fmla="*/ 2 h 136"/>
                  <a:gd name="T70" fmla="*/ 50 w 155"/>
                  <a:gd name="T71" fmla="*/ 28 h 136"/>
                  <a:gd name="T72" fmla="*/ 50 w 155"/>
                  <a:gd name="T73" fmla="*/ 28 h 136"/>
                  <a:gd name="T74" fmla="*/ 50 w 155"/>
                  <a:gd name="T75" fmla="*/ 28 h 136"/>
                  <a:gd name="T76" fmla="*/ 50 w 155"/>
                  <a:gd name="T77" fmla="*/ 29 h 136"/>
                  <a:gd name="T78" fmla="*/ 50 w 155"/>
                  <a:gd name="T79" fmla="*/ 29 h 136"/>
                  <a:gd name="T80" fmla="*/ 50 w 155"/>
                  <a:gd name="T81" fmla="*/ 29 h 136"/>
                  <a:gd name="T82" fmla="*/ 50 w 155"/>
                  <a:gd name="T83" fmla="*/ 29 h 136"/>
                  <a:gd name="T84" fmla="*/ 50 w 155"/>
                  <a:gd name="T85" fmla="*/ 29 h 136"/>
                  <a:gd name="T86" fmla="*/ 49 w 155"/>
                  <a:gd name="T87" fmla="*/ 29 h 136"/>
                  <a:gd name="T88" fmla="*/ 49 w 155"/>
                  <a:gd name="T89" fmla="*/ 29 h 136"/>
                  <a:gd name="T90" fmla="*/ 49 w 155"/>
                  <a:gd name="T91" fmla="*/ 29 h 136"/>
                  <a:gd name="T92" fmla="*/ 49 w 155"/>
                  <a:gd name="T93" fmla="*/ 29 h 136"/>
                  <a:gd name="T94" fmla="*/ 3 w 155"/>
                  <a:gd name="T95" fmla="*/ 29 h 136"/>
                  <a:gd name="T96" fmla="*/ 3 w 155"/>
                  <a:gd name="T97" fmla="*/ 29 h 136"/>
                  <a:gd name="T98" fmla="*/ 3 w 155"/>
                  <a:gd name="T99" fmla="*/ 29 h 136"/>
                  <a:gd name="T100" fmla="*/ 3 w 155"/>
                  <a:gd name="T101" fmla="*/ 29 h 136"/>
                  <a:gd name="T102" fmla="*/ 2 w 155"/>
                  <a:gd name="T103" fmla="*/ 29 h 136"/>
                  <a:gd name="T104" fmla="*/ 2 w 155"/>
                  <a:gd name="T105" fmla="*/ 29 h 136"/>
                  <a:gd name="T106" fmla="*/ 2 w 155"/>
                  <a:gd name="T107" fmla="*/ 29 h 136"/>
                  <a:gd name="T108" fmla="*/ 2 w 155"/>
                  <a:gd name="T109" fmla="*/ 29 h 136"/>
                  <a:gd name="T110" fmla="*/ 0 w 155"/>
                  <a:gd name="T111" fmla="*/ 31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5"/>
                  <a:gd name="T169" fmla="*/ 0 h 136"/>
                  <a:gd name="T170" fmla="*/ 155 w 155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5" h="136">
                    <a:moveTo>
                      <a:pt x="0" y="133"/>
                    </a:moveTo>
                    <a:lnTo>
                      <a:pt x="0" y="134"/>
                    </a:lnTo>
                    <a:lnTo>
                      <a:pt x="1" y="134"/>
                    </a:lnTo>
                    <a:lnTo>
                      <a:pt x="2" y="135"/>
                    </a:lnTo>
                    <a:lnTo>
                      <a:pt x="3" y="135"/>
                    </a:lnTo>
                    <a:lnTo>
                      <a:pt x="148" y="135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1" y="133"/>
                    </a:lnTo>
                    <a:lnTo>
                      <a:pt x="152" y="133"/>
                    </a:lnTo>
                    <a:lnTo>
                      <a:pt x="153" y="132"/>
                    </a:lnTo>
                    <a:lnTo>
                      <a:pt x="153" y="131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54" y="3"/>
                    </a:lnTo>
                    <a:lnTo>
                      <a:pt x="154" y="2"/>
                    </a:lnTo>
                    <a:lnTo>
                      <a:pt x="154" y="1"/>
                    </a:lnTo>
                    <a:lnTo>
                      <a:pt x="153" y="1"/>
                    </a:lnTo>
                    <a:lnTo>
                      <a:pt x="153" y="0"/>
                    </a:lnTo>
                    <a:lnTo>
                      <a:pt x="145" y="5"/>
                    </a:lnTo>
                    <a:lnTo>
                      <a:pt x="146" y="6"/>
                    </a:lnTo>
                    <a:lnTo>
                      <a:pt x="146" y="7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5"/>
                    </a:lnTo>
                    <a:lnTo>
                      <a:pt x="145" y="126"/>
                    </a:lnTo>
                    <a:lnTo>
                      <a:pt x="145" y="127"/>
                    </a:lnTo>
                    <a:lnTo>
                      <a:pt x="144" y="127"/>
                    </a:lnTo>
                    <a:lnTo>
                      <a:pt x="143" y="127"/>
                    </a:lnTo>
                    <a:lnTo>
                      <a:pt x="143" y="128"/>
                    </a:lnTo>
                    <a:lnTo>
                      <a:pt x="142" y="128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0" y="133"/>
                    </a:lnTo>
                  </a:path>
                </a:pathLst>
              </a:custGeom>
              <a:grpFill/>
              <a:ln w="12700" cap="rnd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4" name="Freeform 570"/>
              <p:cNvSpPr>
                <a:spLocks/>
              </p:cNvSpPr>
              <p:nvPr/>
            </p:nvSpPr>
            <p:spPr bwMode="auto">
              <a:xfrm>
                <a:off x="2454" y="3345"/>
                <a:ext cx="89" cy="8"/>
              </a:xfrm>
              <a:custGeom>
                <a:avLst/>
                <a:gdLst>
                  <a:gd name="T0" fmla="*/ 51 w 153"/>
                  <a:gd name="T1" fmla="*/ 4 h 17"/>
                  <a:gd name="T2" fmla="*/ 51 w 153"/>
                  <a:gd name="T3" fmla="*/ 4 h 17"/>
                  <a:gd name="T4" fmla="*/ 51 w 153"/>
                  <a:gd name="T5" fmla="*/ 2 h 17"/>
                  <a:gd name="T6" fmla="*/ 51 w 153"/>
                  <a:gd name="T7" fmla="*/ 2 h 17"/>
                  <a:gd name="T8" fmla="*/ 51 w 153"/>
                  <a:gd name="T9" fmla="*/ 2 h 17"/>
                  <a:gd name="T10" fmla="*/ 51 w 153"/>
                  <a:gd name="T11" fmla="*/ 1 h 17"/>
                  <a:gd name="T12" fmla="*/ 51 w 153"/>
                  <a:gd name="T13" fmla="*/ 1 h 17"/>
                  <a:gd name="T14" fmla="*/ 51 w 153"/>
                  <a:gd name="T15" fmla="*/ 1 h 17"/>
                  <a:gd name="T16" fmla="*/ 50 w 153"/>
                  <a:gd name="T17" fmla="*/ 0 h 17"/>
                  <a:gd name="T18" fmla="*/ 50 w 153"/>
                  <a:gd name="T19" fmla="*/ 0 h 17"/>
                  <a:gd name="T20" fmla="*/ 50 w 153"/>
                  <a:gd name="T21" fmla="*/ 0 h 17"/>
                  <a:gd name="T22" fmla="*/ 49 w 153"/>
                  <a:gd name="T23" fmla="*/ 0 h 17"/>
                  <a:gd name="T24" fmla="*/ 1 w 153"/>
                  <a:gd name="T25" fmla="*/ 0 h 17"/>
                  <a:gd name="T26" fmla="*/ 1 w 153"/>
                  <a:gd name="T27" fmla="*/ 0 h 17"/>
                  <a:gd name="T28" fmla="*/ 1 w 153"/>
                  <a:gd name="T29" fmla="*/ 0 h 17"/>
                  <a:gd name="T30" fmla="*/ 1 w 153"/>
                  <a:gd name="T31" fmla="*/ 1 h 17"/>
                  <a:gd name="T32" fmla="*/ 1 w 153"/>
                  <a:gd name="T33" fmla="*/ 1 h 17"/>
                  <a:gd name="T34" fmla="*/ 0 w 153"/>
                  <a:gd name="T35" fmla="*/ 2 h 17"/>
                  <a:gd name="T36" fmla="*/ 0 w 153"/>
                  <a:gd name="T37" fmla="*/ 2 h 17"/>
                  <a:gd name="T38" fmla="*/ 0 w 153"/>
                  <a:gd name="T39" fmla="*/ 4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3"/>
                  <a:gd name="T61" fmla="*/ 0 h 17"/>
                  <a:gd name="T62" fmla="*/ 153 w 153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3" h="17">
                    <a:moveTo>
                      <a:pt x="152" y="16"/>
                    </a:moveTo>
                    <a:lnTo>
                      <a:pt x="151" y="16"/>
                    </a:lnTo>
                    <a:lnTo>
                      <a:pt x="151" y="10"/>
                    </a:lnTo>
                    <a:lnTo>
                      <a:pt x="150" y="10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5" name="Freeform 571"/>
              <p:cNvSpPr>
                <a:spLocks/>
              </p:cNvSpPr>
              <p:nvPr/>
            </p:nvSpPr>
            <p:spPr bwMode="auto">
              <a:xfrm>
                <a:off x="2437" y="3437"/>
                <a:ext cx="126" cy="35"/>
              </a:xfrm>
              <a:custGeom>
                <a:avLst/>
                <a:gdLst>
                  <a:gd name="T0" fmla="*/ 0 w 215"/>
                  <a:gd name="T1" fmla="*/ 17 h 72"/>
                  <a:gd name="T2" fmla="*/ 0 w 215"/>
                  <a:gd name="T3" fmla="*/ 0 h 72"/>
                  <a:gd name="T4" fmla="*/ 73 w 215"/>
                  <a:gd name="T5" fmla="*/ 0 h 72"/>
                  <a:gd name="T6" fmla="*/ 73 w 215"/>
                  <a:gd name="T7" fmla="*/ 17 h 72"/>
                  <a:gd name="T8" fmla="*/ 0 w 215"/>
                  <a:gd name="T9" fmla="*/ 17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72"/>
                  <a:gd name="T17" fmla="*/ 215 w 21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72">
                    <a:moveTo>
                      <a:pt x="0" y="71"/>
                    </a:moveTo>
                    <a:lnTo>
                      <a:pt x="0" y="0"/>
                    </a:lnTo>
                    <a:lnTo>
                      <a:pt x="214" y="0"/>
                    </a:lnTo>
                    <a:lnTo>
                      <a:pt x="214" y="71"/>
                    </a:lnTo>
                    <a:lnTo>
                      <a:pt x="0" y="7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6" name="Freeform 572"/>
              <p:cNvSpPr>
                <a:spLocks/>
              </p:cNvSpPr>
              <p:nvPr/>
            </p:nvSpPr>
            <p:spPr bwMode="auto">
              <a:xfrm>
                <a:off x="2436" y="3437"/>
                <a:ext cx="128" cy="11"/>
              </a:xfrm>
              <a:custGeom>
                <a:avLst/>
                <a:gdLst>
                  <a:gd name="T0" fmla="*/ 27 w 219"/>
                  <a:gd name="T1" fmla="*/ 0 h 23"/>
                  <a:gd name="T2" fmla="*/ 0 w 219"/>
                  <a:gd name="T3" fmla="*/ 0 h 23"/>
                  <a:gd name="T4" fmla="*/ 0 w 219"/>
                  <a:gd name="T5" fmla="*/ 5 h 23"/>
                  <a:gd name="T6" fmla="*/ 74 w 219"/>
                  <a:gd name="T7" fmla="*/ 5 h 23"/>
                  <a:gd name="T8" fmla="*/ 74 w 219"/>
                  <a:gd name="T9" fmla="*/ 0 h 23"/>
                  <a:gd name="T10" fmla="*/ 47 w 219"/>
                  <a:gd name="T11" fmla="*/ 0 h 23"/>
                  <a:gd name="T12" fmla="*/ 27 w 2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23"/>
                  <a:gd name="T23" fmla="*/ 219 w 2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23">
                    <a:moveTo>
                      <a:pt x="79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18" y="22"/>
                    </a:lnTo>
                    <a:lnTo>
                      <a:pt x="215" y="0"/>
                    </a:lnTo>
                    <a:lnTo>
                      <a:pt x="137" y="0"/>
                    </a:lnTo>
                    <a:lnTo>
                      <a:pt x="7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" name="Freeform 573"/>
              <p:cNvSpPr>
                <a:spLocks/>
              </p:cNvSpPr>
              <p:nvPr/>
            </p:nvSpPr>
            <p:spPr bwMode="auto">
              <a:xfrm>
                <a:off x="2524" y="3440"/>
                <a:ext cx="32" cy="8"/>
              </a:xfrm>
              <a:custGeom>
                <a:avLst/>
                <a:gdLst>
                  <a:gd name="T0" fmla="*/ 0 w 56"/>
                  <a:gd name="T1" fmla="*/ 1 h 17"/>
                  <a:gd name="T2" fmla="*/ 6 w 56"/>
                  <a:gd name="T3" fmla="*/ 1 h 17"/>
                  <a:gd name="T4" fmla="*/ 6 w 56"/>
                  <a:gd name="T5" fmla="*/ 0 h 17"/>
                  <a:gd name="T6" fmla="*/ 11 w 56"/>
                  <a:gd name="T7" fmla="*/ 0 h 17"/>
                  <a:gd name="T8" fmla="*/ 11 w 56"/>
                  <a:gd name="T9" fmla="*/ 1 h 17"/>
                  <a:gd name="T10" fmla="*/ 18 w 56"/>
                  <a:gd name="T11" fmla="*/ 1 h 17"/>
                  <a:gd name="T12" fmla="*/ 18 w 56"/>
                  <a:gd name="T13" fmla="*/ 2 h 17"/>
                  <a:gd name="T14" fmla="*/ 11 w 56"/>
                  <a:gd name="T15" fmla="*/ 2 h 17"/>
                  <a:gd name="T16" fmla="*/ 11 w 56"/>
                  <a:gd name="T17" fmla="*/ 4 h 17"/>
                  <a:gd name="T18" fmla="*/ 6 w 56"/>
                  <a:gd name="T19" fmla="*/ 4 h 17"/>
                  <a:gd name="T20" fmla="*/ 6 w 56"/>
                  <a:gd name="T21" fmla="*/ 2 h 17"/>
                  <a:gd name="T22" fmla="*/ 0 w 56"/>
                  <a:gd name="T23" fmla="*/ 2 h 17"/>
                  <a:gd name="T24" fmla="*/ 0 w 56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7"/>
                  <a:gd name="T41" fmla="*/ 56 w 56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7">
                    <a:moveTo>
                      <a:pt x="0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" name="Freeform 574"/>
              <p:cNvSpPr>
                <a:spLocks/>
              </p:cNvSpPr>
              <p:nvPr/>
            </p:nvSpPr>
            <p:spPr bwMode="auto">
              <a:xfrm>
                <a:off x="2524" y="3443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2 h 17"/>
                  <a:gd name="T4" fmla="*/ 5 w 17"/>
                  <a:gd name="T5" fmla="*/ 1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1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" name="Freeform 575"/>
              <p:cNvSpPr>
                <a:spLocks/>
              </p:cNvSpPr>
              <p:nvPr/>
            </p:nvSpPr>
            <p:spPr bwMode="auto">
              <a:xfrm>
                <a:off x="2535" y="3440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4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" name="Freeform 576"/>
              <p:cNvSpPr>
                <a:spLocks/>
              </p:cNvSpPr>
              <p:nvPr/>
            </p:nvSpPr>
            <p:spPr bwMode="auto">
              <a:xfrm>
                <a:off x="2556" y="3444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4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" name="Freeform 577"/>
              <p:cNvSpPr>
                <a:spLocks/>
              </p:cNvSpPr>
              <p:nvPr/>
            </p:nvSpPr>
            <p:spPr bwMode="auto">
              <a:xfrm>
                <a:off x="2545" y="3440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0 h 17"/>
                  <a:gd name="T4" fmla="*/ 0 w 17"/>
                  <a:gd name="T5" fmla="*/ 4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EFEF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" name="Freeform 578"/>
              <p:cNvSpPr>
                <a:spLocks/>
              </p:cNvSpPr>
              <p:nvPr/>
            </p:nvSpPr>
            <p:spPr bwMode="auto">
              <a:xfrm>
                <a:off x="2535" y="3442"/>
                <a:ext cx="10" cy="8"/>
              </a:xfrm>
              <a:custGeom>
                <a:avLst/>
                <a:gdLst>
                  <a:gd name="T0" fmla="*/ 0 w 17"/>
                  <a:gd name="T1" fmla="*/ 4 h 17"/>
                  <a:gd name="T2" fmla="*/ 5 w 17"/>
                  <a:gd name="T3" fmla="*/ 4 h 17"/>
                  <a:gd name="T4" fmla="*/ 5 w 17"/>
                  <a:gd name="T5" fmla="*/ 0 h 17"/>
                  <a:gd name="T6" fmla="*/ 0 w 17"/>
                  <a:gd name="T7" fmla="*/ 0 h 17"/>
                  <a:gd name="T8" fmla="*/ 0 w 17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3" name="Freeform 579"/>
              <p:cNvSpPr>
                <a:spLocks/>
              </p:cNvSpPr>
              <p:nvPr/>
            </p:nvSpPr>
            <p:spPr bwMode="auto">
              <a:xfrm>
                <a:off x="2525" y="3443"/>
                <a:ext cx="31" cy="8"/>
              </a:xfrm>
              <a:custGeom>
                <a:avLst/>
                <a:gdLst>
                  <a:gd name="T0" fmla="*/ 0 w 54"/>
                  <a:gd name="T1" fmla="*/ 0 h 17"/>
                  <a:gd name="T2" fmla="*/ 17 w 54"/>
                  <a:gd name="T3" fmla="*/ 0 h 17"/>
                  <a:gd name="T4" fmla="*/ 17 w 54"/>
                  <a:gd name="T5" fmla="*/ 4 h 17"/>
                  <a:gd name="T6" fmla="*/ 0 w 54"/>
                  <a:gd name="T7" fmla="*/ 4 h 17"/>
                  <a:gd name="T8" fmla="*/ 0 w 5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7"/>
                  <a:gd name="T17" fmla="*/ 54 w 5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7">
                    <a:moveTo>
                      <a:pt x="0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4" name="Freeform 580"/>
              <p:cNvSpPr>
                <a:spLocks/>
              </p:cNvSpPr>
              <p:nvPr/>
            </p:nvSpPr>
            <p:spPr bwMode="auto">
              <a:xfrm>
                <a:off x="2535" y="3440"/>
                <a:ext cx="11" cy="8"/>
              </a:xfrm>
              <a:custGeom>
                <a:avLst/>
                <a:gdLst>
                  <a:gd name="T0" fmla="*/ 6 w 19"/>
                  <a:gd name="T1" fmla="*/ 3 h 17"/>
                  <a:gd name="T2" fmla="*/ 6 w 19"/>
                  <a:gd name="T3" fmla="*/ 4 h 17"/>
                  <a:gd name="T4" fmla="*/ 6 w 19"/>
                  <a:gd name="T5" fmla="*/ 0 h 17"/>
                  <a:gd name="T6" fmla="*/ 0 w 19"/>
                  <a:gd name="T7" fmla="*/ 0 h 17"/>
                  <a:gd name="T8" fmla="*/ 0 w 19"/>
                  <a:gd name="T9" fmla="*/ 4 h 17"/>
                  <a:gd name="T10" fmla="*/ 0 w 19"/>
                  <a:gd name="T11" fmla="*/ 3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8" y="12"/>
                    </a:moveTo>
                    <a:lnTo>
                      <a:pt x="17" y="1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5" name="Freeform 581"/>
              <p:cNvSpPr>
                <a:spLocks/>
              </p:cNvSpPr>
              <p:nvPr/>
            </p:nvSpPr>
            <p:spPr bwMode="auto">
              <a:xfrm>
                <a:off x="2497" y="3445"/>
                <a:ext cx="10" cy="8"/>
              </a:xfrm>
              <a:custGeom>
                <a:avLst/>
                <a:gdLst>
                  <a:gd name="T0" fmla="*/ 5 w 17"/>
                  <a:gd name="T1" fmla="*/ 0 h 17"/>
                  <a:gd name="T2" fmla="*/ 5 w 17"/>
                  <a:gd name="T3" fmla="*/ 4 h 17"/>
                  <a:gd name="T4" fmla="*/ 0 w 17"/>
                  <a:gd name="T5" fmla="*/ 4 h 17"/>
                  <a:gd name="T6" fmla="*/ 0 w 17"/>
                  <a:gd name="T7" fmla="*/ 0 h 17"/>
                  <a:gd name="T8" fmla="*/ 5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6" name="Freeform 582"/>
              <p:cNvSpPr>
                <a:spLocks/>
              </p:cNvSpPr>
              <p:nvPr/>
            </p:nvSpPr>
            <p:spPr bwMode="auto">
              <a:xfrm>
                <a:off x="2497" y="3445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0 h 17"/>
                  <a:gd name="T4" fmla="*/ 5 w 17"/>
                  <a:gd name="T5" fmla="*/ 4 h 17"/>
                  <a:gd name="T6" fmla="*/ 0 w 17"/>
                  <a:gd name="T7" fmla="*/ 4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7" name="Freeform 583"/>
              <p:cNvSpPr>
                <a:spLocks/>
              </p:cNvSpPr>
              <p:nvPr/>
            </p:nvSpPr>
            <p:spPr bwMode="auto">
              <a:xfrm>
                <a:off x="2488" y="3441"/>
                <a:ext cx="26" cy="8"/>
              </a:xfrm>
              <a:custGeom>
                <a:avLst/>
                <a:gdLst>
                  <a:gd name="T0" fmla="*/ 5 w 44"/>
                  <a:gd name="T1" fmla="*/ 4 h 17"/>
                  <a:gd name="T2" fmla="*/ 0 w 44"/>
                  <a:gd name="T3" fmla="*/ 4 h 17"/>
                  <a:gd name="T4" fmla="*/ 0 w 44"/>
                  <a:gd name="T5" fmla="*/ 2 h 17"/>
                  <a:gd name="T6" fmla="*/ 5 w 44"/>
                  <a:gd name="T7" fmla="*/ 2 h 17"/>
                  <a:gd name="T8" fmla="*/ 5 w 44"/>
                  <a:gd name="T9" fmla="*/ 0 h 17"/>
                  <a:gd name="T10" fmla="*/ 10 w 44"/>
                  <a:gd name="T11" fmla="*/ 0 h 17"/>
                  <a:gd name="T12" fmla="*/ 10 w 44"/>
                  <a:gd name="T13" fmla="*/ 2 h 17"/>
                  <a:gd name="T14" fmla="*/ 15 w 44"/>
                  <a:gd name="T15" fmla="*/ 2 h 17"/>
                  <a:gd name="T16" fmla="*/ 15 w 44"/>
                  <a:gd name="T17" fmla="*/ 4 h 17"/>
                  <a:gd name="T18" fmla="*/ 10 w 44"/>
                  <a:gd name="T19" fmla="*/ 4 h 17"/>
                  <a:gd name="T20" fmla="*/ 5 w 44"/>
                  <a:gd name="T21" fmla="*/ 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"/>
                  <a:gd name="T35" fmla="*/ 44 w 4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">
                    <a:moveTo>
                      <a:pt x="14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28" y="8"/>
                    </a:lnTo>
                    <a:lnTo>
                      <a:pt x="43" y="8"/>
                    </a:lnTo>
                    <a:lnTo>
                      <a:pt x="43" y="16"/>
                    </a:lnTo>
                    <a:lnTo>
                      <a:pt x="28" y="16"/>
                    </a:lnTo>
                    <a:lnTo>
                      <a:pt x="14" y="1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8" name="Freeform 584"/>
              <p:cNvSpPr>
                <a:spLocks/>
              </p:cNvSpPr>
              <p:nvPr/>
            </p:nvSpPr>
            <p:spPr bwMode="auto">
              <a:xfrm>
                <a:off x="2497" y="3441"/>
                <a:ext cx="10" cy="8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0 h 17"/>
                  <a:gd name="T4" fmla="*/ 5 w 17"/>
                  <a:gd name="T5" fmla="*/ 4 h 17"/>
                  <a:gd name="T6" fmla="*/ 0 w 17"/>
                  <a:gd name="T7" fmla="*/ 4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9" name="Freeform 585"/>
              <p:cNvSpPr>
                <a:spLocks/>
              </p:cNvSpPr>
              <p:nvPr/>
            </p:nvSpPr>
            <p:spPr bwMode="auto">
              <a:xfrm>
                <a:off x="2468" y="3439"/>
                <a:ext cx="12" cy="9"/>
              </a:xfrm>
              <a:custGeom>
                <a:avLst/>
                <a:gdLst>
                  <a:gd name="T0" fmla="*/ 2 w 20"/>
                  <a:gd name="T1" fmla="*/ 4 h 17"/>
                  <a:gd name="T2" fmla="*/ 1 w 20"/>
                  <a:gd name="T3" fmla="*/ 4 h 17"/>
                  <a:gd name="T4" fmla="*/ 1 w 20"/>
                  <a:gd name="T5" fmla="*/ 4 h 17"/>
                  <a:gd name="T6" fmla="*/ 1 w 20"/>
                  <a:gd name="T7" fmla="*/ 4 h 17"/>
                  <a:gd name="T8" fmla="*/ 1 w 20"/>
                  <a:gd name="T9" fmla="*/ 3 h 17"/>
                  <a:gd name="T10" fmla="*/ 0 w 20"/>
                  <a:gd name="T11" fmla="*/ 3 h 17"/>
                  <a:gd name="T12" fmla="*/ 0 w 20"/>
                  <a:gd name="T13" fmla="*/ 3 h 17"/>
                  <a:gd name="T14" fmla="*/ 0 w 20"/>
                  <a:gd name="T15" fmla="*/ 2 h 17"/>
                  <a:gd name="T16" fmla="*/ 0 w 20"/>
                  <a:gd name="T17" fmla="*/ 2 h 17"/>
                  <a:gd name="T18" fmla="*/ 0 w 20"/>
                  <a:gd name="T19" fmla="*/ 1 h 17"/>
                  <a:gd name="T20" fmla="*/ 0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0 h 17"/>
                  <a:gd name="T28" fmla="*/ 1 w 20"/>
                  <a:gd name="T29" fmla="*/ 0 h 17"/>
                  <a:gd name="T30" fmla="*/ 2 w 20"/>
                  <a:gd name="T31" fmla="*/ 0 h 17"/>
                  <a:gd name="T32" fmla="*/ 4 w 20"/>
                  <a:gd name="T33" fmla="*/ 0 h 17"/>
                  <a:gd name="T34" fmla="*/ 5 w 20"/>
                  <a:gd name="T35" fmla="*/ 0 h 17"/>
                  <a:gd name="T36" fmla="*/ 5 w 20"/>
                  <a:gd name="T37" fmla="*/ 0 h 17"/>
                  <a:gd name="T38" fmla="*/ 6 w 20"/>
                  <a:gd name="T39" fmla="*/ 1 h 17"/>
                  <a:gd name="T40" fmla="*/ 6 w 20"/>
                  <a:gd name="T41" fmla="*/ 1 h 17"/>
                  <a:gd name="T42" fmla="*/ 6 w 20"/>
                  <a:gd name="T43" fmla="*/ 1 h 17"/>
                  <a:gd name="T44" fmla="*/ 7 w 20"/>
                  <a:gd name="T45" fmla="*/ 2 h 17"/>
                  <a:gd name="T46" fmla="*/ 7 w 20"/>
                  <a:gd name="T47" fmla="*/ 2 h 17"/>
                  <a:gd name="T48" fmla="*/ 7 w 20"/>
                  <a:gd name="T49" fmla="*/ 2 h 17"/>
                  <a:gd name="T50" fmla="*/ 7 w 20"/>
                  <a:gd name="T51" fmla="*/ 3 h 17"/>
                  <a:gd name="T52" fmla="*/ 6 w 20"/>
                  <a:gd name="T53" fmla="*/ 3 h 17"/>
                  <a:gd name="T54" fmla="*/ 6 w 20"/>
                  <a:gd name="T55" fmla="*/ 4 h 17"/>
                  <a:gd name="T56" fmla="*/ 5 w 20"/>
                  <a:gd name="T57" fmla="*/ 4 h 17"/>
                  <a:gd name="T58" fmla="*/ 5 w 20"/>
                  <a:gd name="T59" fmla="*/ 4 h 17"/>
                  <a:gd name="T60" fmla="*/ 5 w 20"/>
                  <a:gd name="T61" fmla="*/ 4 h 17"/>
                  <a:gd name="T62" fmla="*/ 4 w 20"/>
                  <a:gd name="T63" fmla="*/ 4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17"/>
                  <a:gd name="T98" fmla="*/ 20 w 20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17">
                    <a:moveTo>
                      <a:pt x="5" y="16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5" y="16"/>
                    </a:lnTo>
                  </a:path>
                </a:pathLst>
              </a:custGeom>
              <a:grpFill/>
              <a:ln w="12700" cap="rnd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0" name="Freeform 586"/>
              <p:cNvSpPr>
                <a:spLocks/>
              </p:cNvSpPr>
              <p:nvPr/>
            </p:nvSpPr>
            <p:spPr bwMode="auto">
              <a:xfrm>
                <a:off x="2483" y="3437"/>
                <a:ext cx="9" cy="18"/>
              </a:xfrm>
              <a:custGeom>
                <a:avLst/>
                <a:gdLst>
                  <a:gd name="T0" fmla="*/ 2 w 17"/>
                  <a:gd name="T1" fmla="*/ 0 h 38"/>
                  <a:gd name="T2" fmla="*/ 0 w 17"/>
                  <a:gd name="T3" fmla="*/ 5 h 38"/>
                  <a:gd name="T4" fmla="*/ 4 w 17"/>
                  <a:gd name="T5" fmla="*/ 5 h 38"/>
                  <a:gd name="T6" fmla="*/ 4 w 17"/>
                  <a:gd name="T7" fmla="*/ 9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8"/>
                  <a:gd name="T14" fmla="*/ 17 w 1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8">
                    <a:moveTo>
                      <a:pt x="8" y="0"/>
                    </a:moveTo>
                    <a:lnTo>
                      <a:pt x="0" y="22"/>
                    </a:lnTo>
                    <a:lnTo>
                      <a:pt x="16" y="22"/>
                    </a:lnTo>
                    <a:lnTo>
                      <a:pt x="16" y="37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1" name="Freeform 587"/>
              <p:cNvSpPr>
                <a:spLocks/>
              </p:cNvSpPr>
              <p:nvPr/>
            </p:nvSpPr>
            <p:spPr bwMode="auto">
              <a:xfrm>
                <a:off x="2517" y="3437"/>
                <a:ext cx="9" cy="35"/>
              </a:xfrm>
              <a:custGeom>
                <a:avLst/>
                <a:gdLst>
                  <a:gd name="T0" fmla="*/ 0 w 17"/>
                  <a:gd name="T1" fmla="*/ 0 h 72"/>
                  <a:gd name="T2" fmla="*/ 4 w 17"/>
                  <a:gd name="T3" fmla="*/ 5 h 72"/>
                  <a:gd name="T4" fmla="*/ 0 w 17"/>
                  <a:gd name="T5" fmla="*/ 5 h 72"/>
                  <a:gd name="T6" fmla="*/ 0 w 17"/>
                  <a:gd name="T7" fmla="*/ 17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2"/>
                  <a:gd name="T14" fmla="*/ 17 w 17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2">
                    <a:moveTo>
                      <a:pt x="0" y="0"/>
                    </a:moveTo>
                    <a:lnTo>
                      <a:pt x="16" y="22"/>
                    </a:lnTo>
                    <a:lnTo>
                      <a:pt x="0" y="22"/>
                    </a:lnTo>
                    <a:lnTo>
                      <a:pt x="0" y="71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2" name="Freeform 588"/>
              <p:cNvSpPr>
                <a:spLocks/>
              </p:cNvSpPr>
              <p:nvPr/>
            </p:nvSpPr>
            <p:spPr bwMode="auto">
              <a:xfrm>
                <a:off x="2444" y="3458"/>
                <a:ext cx="146" cy="19"/>
              </a:xfrm>
              <a:custGeom>
                <a:avLst/>
                <a:gdLst>
                  <a:gd name="T0" fmla="*/ 0 w 250"/>
                  <a:gd name="T1" fmla="*/ 9 h 41"/>
                  <a:gd name="T2" fmla="*/ 85 w 250"/>
                  <a:gd name="T3" fmla="*/ 9 h 41"/>
                  <a:gd name="T4" fmla="*/ 82 w 250"/>
                  <a:gd name="T5" fmla="*/ 0 h 41"/>
                  <a:gd name="T6" fmla="*/ 4 w 250"/>
                  <a:gd name="T7" fmla="*/ 0 h 41"/>
                  <a:gd name="T8" fmla="*/ 0 w 250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41"/>
                  <a:gd name="T17" fmla="*/ 250 w 2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41">
                    <a:moveTo>
                      <a:pt x="0" y="40"/>
                    </a:moveTo>
                    <a:lnTo>
                      <a:pt x="249" y="40"/>
                    </a:lnTo>
                    <a:lnTo>
                      <a:pt x="240" y="0"/>
                    </a:lnTo>
                    <a:lnTo>
                      <a:pt x="10" y="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3" name="Freeform 589"/>
              <p:cNvSpPr>
                <a:spLocks/>
              </p:cNvSpPr>
              <p:nvPr/>
            </p:nvSpPr>
            <p:spPr bwMode="auto">
              <a:xfrm>
                <a:off x="2444" y="3477"/>
                <a:ext cx="147" cy="8"/>
              </a:xfrm>
              <a:custGeom>
                <a:avLst/>
                <a:gdLst>
                  <a:gd name="T0" fmla="*/ 0 w 251"/>
                  <a:gd name="T1" fmla="*/ 4 h 17"/>
                  <a:gd name="T2" fmla="*/ 0 w 251"/>
                  <a:gd name="T3" fmla="*/ 0 h 17"/>
                  <a:gd name="T4" fmla="*/ 86 w 251"/>
                  <a:gd name="T5" fmla="*/ 0 h 17"/>
                  <a:gd name="T6" fmla="*/ 86 w 251"/>
                  <a:gd name="T7" fmla="*/ 4 h 17"/>
                  <a:gd name="T8" fmla="*/ 0 w 251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17"/>
                  <a:gd name="T17" fmla="*/ 251 w 25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17">
                    <a:moveTo>
                      <a:pt x="0" y="16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50" y="16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4" name="Freeform 590"/>
              <p:cNvSpPr>
                <a:spLocks/>
              </p:cNvSpPr>
              <p:nvPr/>
            </p:nvSpPr>
            <p:spPr bwMode="auto">
              <a:xfrm>
                <a:off x="2454" y="3460"/>
                <a:ext cx="131" cy="14"/>
              </a:xfrm>
              <a:custGeom>
                <a:avLst/>
                <a:gdLst>
                  <a:gd name="T0" fmla="*/ 0 w 223"/>
                  <a:gd name="T1" fmla="*/ 7 h 28"/>
                  <a:gd name="T2" fmla="*/ 76 w 223"/>
                  <a:gd name="T3" fmla="*/ 7 h 28"/>
                  <a:gd name="T4" fmla="*/ 74 w 223"/>
                  <a:gd name="T5" fmla="*/ 0 h 28"/>
                  <a:gd name="T6" fmla="*/ 3 w 223"/>
                  <a:gd name="T7" fmla="*/ 0 h 28"/>
                  <a:gd name="T8" fmla="*/ 0 w 223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28"/>
                  <a:gd name="T17" fmla="*/ 223 w 2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28">
                    <a:moveTo>
                      <a:pt x="0" y="27"/>
                    </a:moveTo>
                    <a:lnTo>
                      <a:pt x="222" y="27"/>
                    </a:lnTo>
                    <a:lnTo>
                      <a:pt x="214" y="0"/>
                    </a:lnTo>
                    <a:lnTo>
                      <a:pt x="8" y="0"/>
                    </a:lnTo>
                    <a:lnTo>
                      <a:pt x="0" y="27"/>
                    </a:lnTo>
                  </a:path>
                </a:pathLst>
              </a:custGeom>
              <a:grpFill/>
              <a:ln w="12700" cap="rnd">
                <a:solidFill>
                  <a:srgbClr val="9F9F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5" name="Line 591"/>
              <p:cNvSpPr>
                <a:spLocks noChangeShapeType="1"/>
              </p:cNvSpPr>
              <p:nvPr/>
            </p:nvSpPr>
            <p:spPr bwMode="auto">
              <a:xfrm flipH="1">
                <a:off x="2122" y="3015"/>
                <a:ext cx="280" cy="1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6" name="Line 592"/>
              <p:cNvSpPr>
                <a:spLocks noChangeShapeType="1"/>
              </p:cNvSpPr>
              <p:nvPr/>
            </p:nvSpPr>
            <p:spPr bwMode="auto">
              <a:xfrm flipH="1">
                <a:off x="2110" y="3162"/>
                <a:ext cx="335" cy="6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7" name="Line 593"/>
              <p:cNvSpPr>
                <a:spLocks noChangeShapeType="1"/>
              </p:cNvSpPr>
              <p:nvPr/>
            </p:nvSpPr>
            <p:spPr bwMode="auto">
              <a:xfrm flipH="1" flipV="1">
                <a:off x="2121" y="3309"/>
                <a:ext cx="294" cy="10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58" name="Text Box 594"/>
              <p:cNvSpPr txBox="1">
                <a:spLocks noChangeArrowheads="1"/>
              </p:cNvSpPr>
              <p:nvPr/>
            </p:nvSpPr>
            <p:spPr bwMode="auto">
              <a:xfrm rot="5400000" flipH="1">
                <a:off x="2151" y="3192"/>
                <a:ext cx="27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latin typeface="Arial" charset="0"/>
                    <a:cs typeface="Arial" charset="0"/>
                  </a:rPr>
                  <a:t>• </a:t>
                </a:r>
                <a:r>
                  <a:rPr lang="en-US" sz="1200">
                    <a:latin typeface="Arial" charset="0"/>
                  </a:rPr>
                  <a:t>• •</a:t>
                </a:r>
              </a:p>
            </p:txBody>
          </p:sp>
        </p:grpSp>
        <p:grpSp>
          <p:nvGrpSpPr>
            <p:cNvPr id="16" name="Group 595"/>
            <p:cNvGrpSpPr>
              <a:grpSpLocks/>
            </p:cNvGrpSpPr>
            <p:nvPr/>
          </p:nvGrpSpPr>
          <p:grpSpPr bwMode="auto">
            <a:xfrm>
              <a:off x="4622" y="2203"/>
              <a:ext cx="558" cy="572"/>
              <a:chOff x="2130" y="1216"/>
              <a:chExt cx="1651" cy="1599"/>
            </a:xfrm>
            <a:grpFill/>
          </p:grpSpPr>
          <p:sp>
            <p:nvSpPr>
              <p:cNvPr id="18470" name="Rectangle 596"/>
              <p:cNvSpPr>
                <a:spLocks noChangeArrowheads="1"/>
              </p:cNvSpPr>
              <p:nvPr/>
            </p:nvSpPr>
            <p:spPr bwMode="auto">
              <a:xfrm>
                <a:off x="2130" y="1216"/>
                <a:ext cx="1651" cy="159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1" name="AutoShape 597"/>
              <p:cNvSpPr>
                <a:spLocks noChangeArrowheads="1"/>
              </p:cNvSpPr>
              <p:nvPr/>
            </p:nvSpPr>
            <p:spPr bwMode="auto">
              <a:xfrm rot="5400000" flipH="1" flipV="1">
                <a:off x="2147" y="2450"/>
                <a:ext cx="252" cy="150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2" name="AutoShape 598"/>
              <p:cNvSpPr>
                <a:spLocks noChangeArrowheads="1"/>
              </p:cNvSpPr>
              <p:nvPr/>
            </p:nvSpPr>
            <p:spPr bwMode="auto">
              <a:xfrm rot="5400000" flipH="1" flipV="1">
                <a:off x="2133" y="1398"/>
                <a:ext cx="252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3" name="AutoShape 599"/>
              <p:cNvSpPr>
                <a:spLocks noChangeArrowheads="1"/>
              </p:cNvSpPr>
              <p:nvPr/>
            </p:nvSpPr>
            <p:spPr bwMode="auto">
              <a:xfrm rot="5400000">
                <a:off x="3560" y="2470"/>
                <a:ext cx="248" cy="150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4" name="AutoShape 600"/>
              <p:cNvSpPr>
                <a:spLocks noChangeArrowheads="1"/>
              </p:cNvSpPr>
              <p:nvPr/>
            </p:nvSpPr>
            <p:spPr bwMode="auto">
              <a:xfrm rot="5400000">
                <a:off x="3552" y="1403"/>
                <a:ext cx="249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5" name="Line 601"/>
              <p:cNvSpPr>
                <a:spLocks noChangeShapeType="1"/>
              </p:cNvSpPr>
              <p:nvPr/>
            </p:nvSpPr>
            <p:spPr bwMode="auto">
              <a:xfrm>
                <a:off x="2335" y="1391"/>
                <a:ext cx="1240" cy="0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6" name="Line 602"/>
              <p:cNvSpPr>
                <a:spLocks noChangeShapeType="1"/>
              </p:cNvSpPr>
              <p:nvPr/>
            </p:nvSpPr>
            <p:spPr bwMode="auto">
              <a:xfrm>
                <a:off x="2356" y="1566"/>
                <a:ext cx="1240" cy="911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7" name="Line 603"/>
              <p:cNvSpPr>
                <a:spLocks noChangeShapeType="1"/>
              </p:cNvSpPr>
              <p:nvPr/>
            </p:nvSpPr>
            <p:spPr bwMode="auto">
              <a:xfrm>
                <a:off x="2383" y="2598"/>
                <a:ext cx="1240" cy="0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8" name="Line 604"/>
              <p:cNvSpPr>
                <a:spLocks noChangeShapeType="1"/>
              </p:cNvSpPr>
              <p:nvPr/>
            </p:nvSpPr>
            <p:spPr bwMode="auto">
              <a:xfrm flipV="1">
                <a:off x="2397" y="1560"/>
                <a:ext cx="1185" cy="899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79" name="AutoShape 605"/>
              <p:cNvSpPr>
                <a:spLocks noChangeArrowheads="1"/>
              </p:cNvSpPr>
              <p:nvPr/>
            </p:nvSpPr>
            <p:spPr bwMode="auto">
              <a:xfrm rot="5400000" flipH="1" flipV="1">
                <a:off x="2140" y="1737"/>
                <a:ext cx="252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0" name="AutoShape 606"/>
              <p:cNvSpPr>
                <a:spLocks noChangeArrowheads="1"/>
              </p:cNvSpPr>
              <p:nvPr/>
            </p:nvSpPr>
            <p:spPr bwMode="auto">
              <a:xfrm rot="5400000">
                <a:off x="3553" y="1757"/>
                <a:ext cx="248" cy="15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1" name="Line 607"/>
              <p:cNvSpPr>
                <a:spLocks noChangeShapeType="1"/>
              </p:cNvSpPr>
              <p:nvPr/>
            </p:nvSpPr>
            <p:spPr bwMode="auto">
              <a:xfrm>
                <a:off x="2376" y="1795"/>
                <a:ext cx="1241" cy="0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2" name="Line 608"/>
              <p:cNvSpPr>
                <a:spLocks noChangeShapeType="1"/>
              </p:cNvSpPr>
              <p:nvPr/>
            </p:nvSpPr>
            <p:spPr bwMode="auto">
              <a:xfrm flipV="1">
                <a:off x="2370" y="1457"/>
                <a:ext cx="1219" cy="254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3" name="Line 609"/>
              <p:cNvSpPr>
                <a:spLocks noChangeShapeType="1"/>
              </p:cNvSpPr>
              <p:nvPr/>
            </p:nvSpPr>
            <p:spPr bwMode="auto">
              <a:xfrm>
                <a:off x="2383" y="1916"/>
                <a:ext cx="1199" cy="591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4" name="Line 610"/>
              <p:cNvSpPr>
                <a:spLocks noChangeShapeType="1"/>
              </p:cNvSpPr>
              <p:nvPr/>
            </p:nvSpPr>
            <p:spPr bwMode="auto">
              <a:xfrm>
                <a:off x="2362" y="1445"/>
                <a:ext cx="1234" cy="284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85" name="Line 611"/>
              <p:cNvSpPr>
                <a:spLocks noChangeShapeType="1"/>
              </p:cNvSpPr>
              <p:nvPr/>
            </p:nvSpPr>
            <p:spPr bwMode="auto">
              <a:xfrm flipV="1">
                <a:off x="2383" y="1922"/>
                <a:ext cx="1192" cy="579"/>
              </a:xfrm>
              <a:prstGeom prst="line">
                <a:avLst/>
              </a:prstGeom>
              <a:grpFill/>
              <a:ln w="127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9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Packet Switch </a:t>
            </a:r>
          </a:p>
        </p:txBody>
      </p:sp>
      <p:sp>
        <p:nvSpPr>
          <p:cNvPr id="25603" name="Rectangle 57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914400"/>
            <a:ext cx="4029075" cy="51816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“Unfolded*” View of Switch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Ingress (receive) Line Cards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Header processing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Demultiplexing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Routing in large switches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 Controller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Routing in small switches 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Signalling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and resource allocation (in connection-oriented mode)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Internal configuration and maintenance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Interconnection Fabric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Transfer packets between line cards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Egress (transmit) Line Cards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Scheduling &amp; priority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Multiplexing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dirty="0" smtClean="0"/>
              <a:t>*Each line card contains both inputs and outputs.</a:t>
            </a:r>
          </a:p>
        </p:txBody>
      </p:sp>
      <p:grpSp>
        <p:nvGrpSpPr>
          <p:cNvPr id="24580" name="Group 2"/>
          <p:cNvGrpSpPr>
            <a:grpSpLocks/>
          </p:cNvGrpSpPr>
          <p:nvPr/>
        </p:nvGrpSpPr>
        <p:grpSpPr bwMode="auto">
          <a:xfrm>
            <a:off x="0" y="1071563"/>
            <a:ext cx="4437063" cy="4973637"/>
            <a:chOff x="-21" y="554"/>
            <a:chExt cx="2795" cy="3133"/>
          </a:xfrm>
        </p:grpSpPr>
        <p:sp>
          <p:nvSpPr>
            <p:cNvPr id="24581" name="Rectangle 3"/>
            <p:cNvSpPr>
              <a:spLocks noChangeArrowheads="1"/>
            </p:cNvSpPr>
            <p:nvPr/>
          </p:nvSpPr>
          <p:spPr bwMode="auto">
            <a:xfrm>
              <a:off x="400" y="554"/>
              <a:ext cx="2024" cy="23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582" name="Group 4"/>
            <p:cNvGrpSpPr>
              <a:grpSpLocks/>
            </p:cNvGrpSpPr>
            <p:nvPr/>
          </p:nvGrpSpPr>
          <p:grpSpPr bwMode="auto">
            <a:xfrm>
              <a:off x="236" y="1504"/>
              <a:ext cx="296" cy="1134"/>
              <a:chOff x="604" y="1632"/>
              <a:chExt cx="464" cy="1134"/>
            </a:xfrm>
          </p:grpSpPr>
          <p:sp>
            <p:nvSpPr>
              <p:cNvPr id="24630" name="Line 5"/>
              <p:cNvSpPr>
                <a:spLocks noChangeShapeType="1"/>
              </p:cNvSpPr>
              <p:nvPr/>
            </p:nvSpPr>
            <p:spPr bwMode="auto">
              <a:xfrm>
                <a:off x="604" y="1632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1" name="Line 6"/>
              <p:cNvSpPr>
                <a:spLocks noChangeShapeType="1"/>
              </p:cNvSpPr>
              <p:nvPr/>
            </p:nvSpPr>
            <p:spPr bwMode="auto">
              <a:xfrm>
                <a:off x="604" y="1886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2" name="Line 7"/>
              <p:cNvSpPr>
                <a:spLocks noChangeShapeType="1"/>
              </p:cNvSpPr>
              <p:nvPr/>
            </p:nvSpPr>
            <p:spPr bwMode="auto">
              <a:xfrm>
                <a:off x="604" y="2130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3" name="Line 8"/>
              <p:cNvSpPr>
                <a:spLocks noChangeShapeType="1"/>
              </p:cNvSpPr>
              <p:nvPr/>
            </p:nvSpPr>
            <p:spPr bwMode="auto">
              <a:xfrm>
                <a:off x="604" y="2766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583" name="Rectangle 9"/>
            <p:cNvSpPr>
              <a:spLocks noChangeArrowheads="1"/>
            </p:cNvSpPr>
            <p:nvPr/>
          </p:nvSpPr>
          <p:spPr bwMode="auto">
            <a:xfrm>
              <a:off x="592" y="654"/>
              <a:ext cx="1656" cy="3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4" name="Rectangle 10"/>
            <p:cNvSpPr>
              <a:spLocks noChangeArrowheads="1"/>
            </p:cNvSpPr>
            <p:nvPr/>
          </p:nvSpPr>
          <p:spPr bwMode="auto">
            <a:xfrm>
              <a:off x="1013" y="716"/>
              <a:ext cx="80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Controller</a:t>
              </a:r>
            </a:p>
          </p:txBody>
        </p:sp>
        <p:sp>
          <p:nvSpPr>
            <p:cNvPr id="24585" name="Rectangle 11"/>
            <p:cNvSpPr>
              <a:spLocks noChangeArrowheads="1"/>
            </p:cNvSpPr>
            <p:nvPr/>
          </p:nvSpPr>
          <p:spPr bwMode="auto">
            <a:xfrm>
              <a:off x="79" y="1384"/>
              <a:ext cx="18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24586" name="Rectangle 12"/>
            <p:cNvSpPr>
              <a:spLocks noChangeArrowheads="1"/>
            </p:cNvSpPr>
            <p:nvPr/>
          </p:nvSpPr>
          <p:spPr bwMode="auto">
            <a:xfrm>
              <a:off x="79" y="1592"/>
              <a:ext cx="18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24587" name="Rectangle 13"/>
            <p:cNvSpPr>
              <a:spLocks noChangeArrowheads="1"/>
            </p:cNvSpPr>
            <p:nvPr/>
          </p:nvSpPr>
          <p:spPr bwMode="auto">
            <a:xfrm>
              <a:off x="87" y="1864"/>
              <a:ext cx="18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24588" name="Rectangle 14"/>
            <p:cNvSpPr>
              <a:spLocks noChangeArrowheads="1"/>
            </p:cNvSpPr>
            <p:nvPr/>
          </p:nvSpPr>
          <p:spPr bwMode="auto">
            <a:xfrm>
              <a:off x="79" y="2512"/>
              <a:ext cx="20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i="1">
                  <a:latin typeface="Arial" charset="0"/>
                </a:rPr>
                <a:t>N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4589" name="Rectangle 15"/>
            <p:cNvSpPr>
              <a:spLocks noChangeArrowheads="1"/>
            </p:cNvSpPr>
            <p:nvPr/>
          </p:nvSpPr>
          <p:spPr bwMode="auto">
            <a:xfrm>
              <a:off x="536" y="1398"/>
              <a:ext cx="576" cy="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Line card</a:t>
              </a:r>
            </a:p>
          </p:txBody>
        </p:sp>
        <p:sp>
          <p:nvSpPr>
            <p:cNvPr id="24590" name="Rectangle 16"/>
            <p:cNvSpPr>
              <a:spLocks noChangeArrowheads="1"/>
            </p:cNvSpPr>
            <p:nvPr/>
          </p:nvSpPr>
          <p:spPr bwMode="auto">
            <a:xfrm>
              <a:off x="536" y="1646"/>
              <a:ext cx="576" cy="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Line card</a:t>
              </a:r>
            </a:p>
          </p:txBody>
        </p:sp>
        <p:sp>
          <p:nvSpPr>
            <p:cNvPr id="24591" name="Rectangle 17"/>
            <p:cNvSpPr>
              <a:spLocks noChangeArrowheads="1"/>
            </p:cNvSpPr>
            <p:nvPr/>
          </p:nvSpPr>
          <p:spPr bwMode="auto">
            <a:xfrm>
              <a:off x="536" y="1894"/>
              <a:ext cx="576" cy="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Line card</a:t>
              </a:r>
            </a:p>
          </p:txBody>
        </p:sp>
        <p:sp>
          <p:nvSpPr>
            <p:cNvPr id="24592" name="Rectangle 18"/>
            <p:cNvSpPr>
              <a:spLocks noChangeArrowheads="1"/>
            </p:cNvSpPr>
            <p:nvPr/>
          </p:nvSpPr>
          <p:spPr bwMode="auto">
            <a:xfrm>
              <a:off x="536" y="2526"/>
              <a:ext cx="576" cy="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Line card</a:t>
              </a:r>
            </a:p>
          </p:txBody>
        </p:sp>
        <p:sp>
          <p:nvSpPr>
            <p:cNvPr id="24593" name="Rectangle 19"/>
            <p:cNvSpPr>
              <a:spLocks noChangeArrowheads="1"/>
            </p:cNvSpPr>
            <p:nvPr/>
          </p:nvSpPr>
          <p:spPr bwMode="auto">
            <a:xfrm>
              <a:off x="1248" y="1430"/>
              <a:ext cx="368" cy="13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4594" name="Text Box 20"/>
            <p:cNvSpPr txBox="1">
              <a:spLocks noChangeArrowheads="1"/>
            </p:cNvSpPr>
            <p:nvPr/>
          </p:nvSpPr>
          <p:spPr bwMode="auto">
            <a:xfrm rot="-5400000">
              <a:off x="930" y="1932"/>
              <a:ext cx="99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Interconnection</a:t>
              </a:r>
            </a:p>
            <a:p>
              <a:pPr algn="ctr" eaLnBrk="0" hangingPunct="0"/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fabric</a:t>
              </a:r>
            </a:p>
          </p:txBody>
        </p:sp>
        <p:grpSp>
          <p:nvGrpSpPr>
            <p:cNvPr id="24595" name="Group 21"/>
            <p:cNvGrpSpPr>
              <a:grpSpLocks/>
            </p:cNvGrpSpPr>
            <p:nvPr/>
          </p:nvGrpSpPr>
          <p:grpSpPr bwMode="auto">
            <a:xfrm>
              <a:off x="1760" y="1398"/>
              <a:ext cx="568" cy="1360"/>
              <a:chOff x="2880" y="1526"/>
              <a:chExt cx="696" cy="1360"/>
            </a:xfrm>
          </p:grpSpPr>
          <p:sp>
            <p:nvSpPr>
              <p:cNvPr id="24626" name="Rectangle 22"/>
              <p:cNvSpPr>
                <a:spLocks noChangeArrowheads="1"/>
              </p:cNvSpPr>
              <p:nvPr/>
            </p:nvSpPr>
            <p:spPr bwMode="auto">
              <a:xfrm>
                <a:off x="2880" y="1526"/>
                <a:ext cx="696" cy="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>
                    <a:solidFill>
                      <a:schemeClr val="tx2"/>
                    </a:solidFill>
                    <a:latin typeface="Arial" charset="0"/>
                  </a:rPr>
                  <a:t>Line card</a:t>
                </a:r>
              </a:p>
            </p:txBody>
          </p:sp>
          <p:sp>
            <p:nvSpPr>
              <p:cNvPr id="24627" name="Rectangle 23"/>
              <p:cNvSpPr>
                <a:spLocks noChangeArrowheads="1"/>
              </p:cNvSpPr>
              <p:nvPr/>
            </p:nvSpPr>
            <p:spPr bwMode="auto">
              <a:xfrm>
                <a:off x="2880" y="1774"/>
                <a:ext cx="696" cy="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>
                    <a:solidFill>
                      <a:schemeClr val="tx2"/>
                    </a:solidFill>
                    <a:latin typeface="Arial" charset="0"/>
                  </a:rPr>
                  <a:t>Line card</a:t>
                </a:r>
              </a:p>
            </p:txBody>
          </p:sp>
          <p:sp>
            <p:nvSpPr>
              <p:cNvPr id="24628" name="Rectangle 24"/>
              <p:cNvSpPr>
                <a:spLocks noChangeArrowheads="1"/>
              </p:cNvSpPr>
              <p:nvPr/>
            </p:nvSpPr>
            <p:spPr bwMode="auto">
              <a:xfrm>
                <a:off x="2880" y="2022"/>
                <a:ext cx="696" cy="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>
                    <a:solidFill>
                      <a:schemeClr val="tx2"/>
                    </a:solidFill>
                    <a:latin typeface="Arial" charset="0"/>
                  </a:rPr>
                  <a:t>Line card</a:t>
                </a:r>
              </a:p>
            </p:txBody>
          </p:sp>
          <p:sp>
            <p:nvSpPr>
              <p:cNvPr id="24629" name="Rectangle 25"/>
              <p:cNvSpPr>
                <a:spLocks noChangeArrowheads="1"/>
              </p:cNvSpPr>
              <p:nvPr/>
            </p:nvSpPr>
            <p:spPr bwMode="auto">
              <a:xfrm>
                <a:off x="2880" y="2654"/>
                <a:ext cx="696" cy="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>
                    <a:solidFill>
                      <a:schemeClr val="tx2"/>
                    </a:solidFill>
                    <a:latin typeface="Arial" charset="0"/>
                  </a:rPr>
                  <a:t>Line card</a:t>
                </a:r>
              </a:p>
            </p:txBody>
          </p:sp>
        </p:grpSp>
        <p:grpSp>
          <p:nvGrpSpPr>
            <p:cNvPr id="24596" name="Group 26"/>
            <p:cNvGrpSpPr>
              <a:grpSpLocks/>
            </p:cNvGrpSpPr>
            <p:nvPr/>
          </p:nvGrpSpPr>
          <p:grpSpPr bwMode="auto">
            <a:xfrm>
              <a:off x="2335" y="1504"/>
              <a:ext cx="248" cy="1134"/>
              <a:chOff x="3583" y="1632"/>
              <a:chExt cx="464" cy="1134"/>
            </a:xfrm>
          </p:grpSpPr>
          <p:sp>
            <p:nvSpPr>
              <p:cNvPr id="24622" name="Line 27"/>
              <p:cNvSpPr>
                <a:spLocks noChangeShapeType="1"/>
              </p:cNvSpPr>
              <p:nvPr/>
            </p:nvSpPr>
            <p:spPr bwMode="auto">
              <a:xfrm>
                <a:off x="3583" y="1632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3" name="Line 28"/>
              <p:cNvSpPr>
                <a:spLocks noChangeShapeType="1"/>
              </p:cNvSpPr>
              <p:nvPr/>
            </p:nvSpPr>
            <p:spPr bwMode="auto">
              <a:xfrm>
                <a:off x="3583" y="1876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4" name="Line 29"/>
              <p:cNvSpPr>
                <a:spLocks noChangeShapeType="1"/>
              </p:cNvSpPr>
              <p:nvPr/>
            </p:nvSpPr>
            <p:spPr bwMode="auto">
              <a:xfrm>
                <a:off x="3583" y="2130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5" name="Line 30"/>
              <p:cNvSpPr>
                <a:spLocks noChangeShapeType="1"/>
              </p:cNvSpPr>
              <p:nvPr/>
            </p:nvSpPr>
            <p:spPr bwMode="auto">
              <a:xfrm>
                <a:off x="3583" y="2766"/>
                <a:ext cx="4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597" name="Rectangle 31"/>
            <p:cNvSpPr>
              <a:spLocks noChangeArrowheads="1"/>
            </p:cNvSpPr>
            <p:nvPr/>
          </p:nvSpPr>
          <p:spPr bwMode="auto">
            <a:xfrm>
              <a:off x="2543" y="1408"/>
              <a:ext cx="18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24598" name="Rectangle 32"/>
            <p:cNvSpPr>
              <a:spLocks noChangeArrowheads="1"/>
            </p:cNvSpPr>
            <p:nvPr/>
          </p:nvSpPr>
          <p:spPr bwMode="auto">
            <a:xfrm>
              <a:off x="2543" y="1616"/>
              <a:ext cx="18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24599" name="Rectangle 33"/>
            <p:cNvSpPr>
              <a:spLocks noChangeArrowheads="1"/>
            </p:cNvSpPr>
            <p:nvPr/>
          </p:nvSpPr>
          <p:spPr bwMode="auto">
            <a:xfrm>
              <a:off x="2551" y="1864"/>
              <a:ext cx="18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24600" name="Rectangle 34"/>
            <p:cNvSpPr>
              <a:spLocks noChangeArrowheads="1"/>
            </p:cNvSpPr>
            <p:nvPr/>
          </p:nvSpPr>
          <p:spPr bwMode="auto">
            <a:xfrm>
              <a:off x="2543" y="2496"/>
              <a:ext cx="20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i="1">
                  <a:latin typeface="Arial" charset="0"/>
                </a:rPr>
                <a:t>N</a:t>
              </a:r>
            </a:p>
          </p:txBody>
        </p:sp>
        <p:sp>
          <p:nvSpPr>
            <p:cNvPr id="24601" name="Text Box 35"/>
            <p:cNvSpPr txBox="1">
              <a:spLocks noChangeArrowheads="1"/>
            </p:cNvSpPr>
            <p:nvPr/>
          </p:nvSpPr>
          <p:spPr bwMode="auto">
            <a:xfrm>
              <a:off x="52" y="2982"/>
              <a:ext cx="7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Input ports</a:t>
              </a:r>
            </a:p>
          </p:txBody>
        </p:sp>
        <p:sp>
          <p:nvSpPr>
            <p:cNvPr id="24602" name="Text Box 36"/>
            <p:cNvSpPr txBox="1">
              <a:spLocks noChangeArrowheads="1"/>
            </p:cNvSpPr>
            <p:nvPr/>
          </p:nvSpPr>
          <p:spPr bwMode="auto">
            <a:xfrm>
              <a:off x="1952" y="2982"/>
              <a:ext cx="8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Output ports</a:t>
              </a:r>
            </a:p>
          </p:txBody>
        </p:sp>
        <p:sp>
          <p:nvSpPr>
            <p:cNvPr id="24603" name="Line 37"/>
            <p:cNvSpPr>
              <a:spLocks noChangeShapeType="1"/>
            </p:cNvSpPr>
            <p:nvPr/>
          </p:nvSpPr>
          <p:spPr bwMode="auto">
            <a:xfrm>
              <a:off x="1115" y="1504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4" name="Line 38"/>
            <p:cNvSpPr>
              <a:spLocks noChangeShapeType="1"/>
            </p:cNvSpPr>
            <p:nvPr/>
          </p:nvSpPr>
          <p:spPr bwMode="auto">
            <a:xfrm>
              <a:off x="1115" y="1756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5" name="Line 39"/>
            <p:cNvSpPr>
              <a:spLocks noChangeShapeType="1"/>
            </p:cNvSpPr>
            <p:nvPr/>
          </p:nvSpPr>
          <p:spPr bwMode="auto">
            <a:xfrm>
              <a:off x="1112" y="2002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6" name="Line 40"/>
            <p:cNvSpPr>
              <a:spLocks noChangeShapeType="1"/>
            </p:cNvSpPr>
            <p:nvPr/>
          </p:nvSpPr>
          <p:spPr bwMode="auto">
            <a:xfrm>
              <a:off x="1115" y="2638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7" name="Line 41"/>
            <p:cNvSpPr>
              <a:spLocks noChangeShapeType="1"/>
            </p:cNvSpPr>
            <p:nvPr/>
          </p:nvSpPr>
          <p:spPr bwMode="auto">
            <a:xfrm flipV="1">
              <a:off x="1420" y="105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8" name="Line 42"/>
            <p:cNvSpPr>
              <a:spLocks noChangeShapeType="1"/>
            </p:cNvSpPr>
            <p:nvPr/>
          </p:nvSpPr>
          <p:spPr bwMode="auto">
            <a:xfrm flipV="1">
              <a:off x="832" y="10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9" name="Line 43"/>
            <p:cNvSpPr>
              <a:spLocks noChangeShapeType="1"/>
            </p:cNvSpPr>
            <p:nvPr/>
          </p:nvSpPr>
          <p:spPr bwMode="auto">
            <a:xfrm flipV="1">
              <a:off x="2030" y="1054"/>
              <a:ext cx="0" cy="3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0" name="Line 44"/>
            <p:cNvSpPr>
              <a:spLocks noChangeShapeType="1"/>
            </p:cNvSpPr>
            <p:nvPr/>
          </p:nvSpPr>
          <p:spPr bwMode="auto">
            <a:xfrm>
              <a:off x="244" y="3440"/>
              <a:ext cx="3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1" name="Line 45"/>
            <p:cNvSpPr>
              <a:spLocks noChangeShapeType="1"/>
            </p:cNvSpPr>
            <p:nvPr/>
          </p:nvSpPr>
          <p:spPr bwMode="auto">
            <a:xfrm>
              <a:off x="244" y="3584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2" name="Text Box 46"/>
            <p:cNvSpPr txBox="1">
              <a:spLocks noChangeArrowheads="1"/>
            </p:cNvSpPr>
            <p:nvPr/>
          </p:nvSpPr>
          <p:spPr bwMode="auto">
            <a:xfrm>
              <a:off x="545" y="3321"/>
              <a:ext cx="90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Data path Control path</a:t>
              </a:r>
            </a:p>
          </p:txBody>
        </p:sp>
        <p:sp>
          <p:nvSpPr>
            <p:cNvPr id="24613" name="Line 47"/>
            <p:cNvSpPr>
              <a:spLocks noChangeShapeType="1"/>
            </p:cNvSpPr>
            <p:nvPr/>
          </p:nvSpPr>
          <p:spPr bwMode="auto">
            <a:xfrm>
              <a:off x="1627" y="1504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4" name="Line 48"/>
            <p:cNvSpPr>
              <a:spLocks noChangeShapeType="1"/>
            </p:cNvSpPr>
            <p:nvPr/>
          </p:nvSpPr>
          <p:spPr bwMode="auto">
            <a:xfrm>
              <a:off x="1627" y="1756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5" name="Line 49"/>
            <p:cNvSpPr>
              <a:spLocks noChangeShapeType="1"/>
            </p:cNvSpPr>
            <p:nvPr/>
          </p:nvSpPr>
          <p:spPr bwMode="auto">
            <a:xfrm>
              <a:off x="1624" y="2002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6" name="Line 50"/>
            <p:cNvSpPr>
              <a:spLocks noChangeShapeType="1"/>
            </p:cNvSpPr>
            <p:nvPr/>
          </p:nvSpPr>
          <p:spPr bwMode="auto">
            <a:xfrm>
              <a:off x="1627" y="2638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7" name="Text Box 51"/>
            <p:cNvSpPr txBox="1">
              <a:spLocks noChangeArrowheads="1"/>
            </p:cNvSpPr>
            <p:nvPr/>
          </p:nvSpPr>
          <p:spPr bwMode="auto">
            <a:xfrm>
              <a:off x="1617" y="3418"/>
              <a:ext cx="2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(a)</a:t>
              </a:r>
            </a:p>
          </p:txBody>
        </p:sp>
        <p:sp>
          <p:nvSpPr>
            <p:cNvPr id="24618" name="Text Box 52"/>
            <p:cNvSpPr txBox="1">
              <a:spLocks noChangeArrowheads="1"/>
            </p:cNvSpPr>
            <p:nvPr/>
          </p:nvSpPr>
          <p:spPr bwMode="auto">
            <a:xfrm rot="-5400000">
              <a:off x="2384" y="2235"/>
              <a:ext cx="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…</a:t>
              </a:r>
            </a:p>
          </p:txBody>
        </p:sp>
        <p:sp>
          <p:nvSpPr>
            <p:cNvPr id="24619" name="Text Box 53"/>
            <p:cNvSpPr txBox="1">
              <a:spLocks noChangeArrowheads="1"/>
            </p:cNvSpPr>
            <p:nvPr/>
          </p:nvSpPr>
          <p:spPr bwMode="auto">
            <a:xfrm rot="-5400000">
              <a:off x="1784" y="2283"/>
              <a:ext cx="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…</a:t>
              </a:r>
            </a:p>
          </p:txBody>
        </p:sp>
        <p:sp>
          <p:nvSpPr>
            <p:cNvPr id="24620" name="Text Box 54"/>
            <p:cNvSpPr txBox="1">
              <a:spLocks noChangeArrowheads="1"/>
            </p:cNvSpPr>
            <p:nvPr/>
          </p:nvSpPr>
          <p:spPr bwMode="auto">
            <a:xfrm rot="-5400000">
              <a:off x="568" y="2275"/>
              <a:ext cx="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…</a:t>
              </a:r>
            </a:p>
          </p:txBody>
        </p:sp>
        <p:sp>
          <p:nvSpPr>
            <p:cNvPr id="24621" name="Text Box 55"/>
            <p:cNvSpPr txBox="1">
              <a:spLocks noChangeArrowheads="1"/>
            </p:cNvSpPr>
            <p:nvPr/>
          </p:nvSpPr>
          <p:spPr bwMode="auto">
            <a:xfrm rot="-5400000">
              <a:off x="-48" y="2283"/>
              <a:ext cx="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Crossbar Switches</a:t>
            </a:r>
          </a:p>
        </p:txBody>
      </p:sp>
      <p:sp>
        <p:nvSpPr>
          <p:cNvPr id="25603" name="Content Placeholder 97"/>
          <p:cNvSpPr>
            <a:spLocks noGrp="1"/>
          </p:cNvSpPr>
          <p:nvPr>
            <p:ph idx="1"/>
          </p:nvPr>
        </p:nvSpPr>
        <p:spPr>
          <a:xfrm>
            <a:off x="642938" y="714375"/>
            <a:ext cx="7848600" cy="5181600"/>
          </a:xfrm>
        </p:spPr>
        <p:txBody>
          <a:bodyPr/>
          <a:lstStyle/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The crossbar is a higher-speed alternative to serially transferred interconnection fabrics which can cause bottlenecks. </a:t>
            </a:r>
          </a:p>
          <a:p>
            <a:r>
              <a:rPr lang="en-US" sz="1800" smtClean="0"/>
              <a:t>Large switches built from crossbar and multistage space switches</a:t>
            </a:r>
          </a:p>
          <a:p>
            <a:r>
              <a:rPr lang="en-US" sz="1800" smtClean="0"/>
              <a:t>Can buffer at input, output, or both (performance vs. complexity)</a:t>
            </a:r>
          </a:p>
          <a:p>
            <a:endParaRPr lang="en-GB" sz="1800" smtClean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581150" y="2085975"/>
            <a:ext cx="368300" cy="203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555750" y="1425575"/>
            <a:ext cx="393700" cy="203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1581150" y="3063875"/>
            <a:ext cx="368300" cy="203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2114550" y="1557338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>
            <a:off x="2114550" y="1897063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>
            <a:off x="2114550" y="2238375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>
            <a:off x="2114550" y="3149600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11" name="Group 9"/>
          <p:cNvGrpSpPr>
            <a:grpSpLocks/>
          </p:cNvGrpSpPr>
          <p:nvPr/>
        </p:nvGrpSpPr>
        <p:grpSpPr bwMode="auto">
          <a:xfrm>
            <a:off x="1589088" y="2079625"/>
            <a:ext cx="366712" cy="219075"/>
            <a:chOff x="660" y="840"/>
            <a:chExt cx="198" cy="108"/>
          </a:xfrm>
        </p:grpSpPr>
        <p:sp>
          <p:nvSpPr>
            <p:cNvPr id="25694" name="Freeform 10"/>
            <p:cNvSpPr>
              <a:spLocks/>
            </p:cNvSpPr>
            <p:nvPr/>
          </p:nvSpPr>
          <p:spPr bwMode="auto">
            <a:xfrm>
              <a:off x="660" y="840"/>
              <a:ext cx="198" cy="108"/>
            </a:xfrm>
            <a:custGeom>
              <a:avLst/>
              <a:gdLst>
                <a:gd name="T0" fmla="*/ 0 w 198"/>
                <a:gd name="T1" fmla="*/ 0 h 108"/>
                <a:gd name="T2" fmla="*/ 198 w 198"/>
                <a:gd name="T3" fmla="*/ 0 h 108"/>
                <a:gd name="T4" fmla="*/ 198 w 198"/>
                <a:gd name="T5" fmla="*/ 108 h 108"/>
                <a:gd name="T6" fmla="*/ 0 w 19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08"/>
                <a:gd name="T14" fmla="*/ 198 w 19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08">
                  <a:moveTo>
                    <a:pt x="0" y="0"/>
                  </a:moveTo>
                  <a:lnTo>
                    <a:pt x="198" y="0"/>
                  </a:lnTo>
                  <a:lnTo>
                    <a:pt x="198" y="108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95" name="Line 11"/>
            <p:cNvSpPr>
              <a:spLocks noChangeShapeType="1"/>
            </p:cNvSpPr>
            <p:nvPr/>
          </p:nvSpPr>
          <p:spPr bwMode="auto">
            <a:xfrm>
              <a:off x="810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96" name="Line 12"/>
            <p:cNvSpPr>
              <a:spLocks noChangeShapeType="1"/>
            </p:cNvSpPr>
            <p:nvPr/>
          </p:nvSpPr>
          <p:spPr bwMode="auto">
            <a:xfrm>
              <a:off x="762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12" name="Group 13"/>
          <p:cNvGrpSpPr>
            <a:grpSpLocks/>
          </p:cNvGrpSpPr>
          <p:nvPr/>
        </p:nvGrpSpPr>
        <p:grpSpPr bwMode="auto">
          <a:xfrm>
            <a:off x="1589088" y="3052763"/>
            <a:ext cx="366712" cy="219075"/>
            <a:chOff x="660" y="840"/>
            <a:chExt cx="198" cy="108"/>
          </a:xfrm>
        </p:grpSpPr>
        <p:sp>
          <p:nvSpPr>
            <p:cNvPr id="25691" name="Freeform 14"/>
            <p:cNvSpPr>
              <a:spLocks/>
            </p:cNvSpPr>
            <p:nvPr/>
          </p:nvSpPr>
          <p:spPr bwMode="auto">
            <a:xfrm>
              <a:off x="660" y="840"/>
              <a:ext cx="198" cy="108"/>
            </a:xfrm>
            <a:custGeom>
              <a:avLst/>
              <a:gdLst>
                <a:gd name="T0" fmla="*/ 0 w 198"/>
                <a:gd name="T1" fmla="*/ 0 h 108"/>
                <a:gd name="T2" fmla="*/ 198 w 198"/>
                <a:gd name="T3" fmla="*/ 0 h 108"/>
                <a:gd name="T4" fmla="*/ 198 w 198"/>
                <a:gd name="T5" fmla="*/ 108 h 108"/>
                <a:gd name="T6" fmla="*/ 0 w 19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08"/>
                <a:gd name="T14" fmla="*/ 198 w 19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08">
                  <a:moveTo>
                    <a:pt x="0" y="0"/>
                  </a:moveTo>
                  <a:lnTo>
                    <a:pt x="198" y="0"/>
                  </a:lnTo>
                  <a:lnTo>
                    <a:pt x="198" y="108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92" name="Line 15"/>
            <p:cNvSpPr>
              <a:spLocks noChangeShapeType="1"/>
            </p:cNvSpPr>
            <p:nvPr/>
          </p:nvSpPr>
          <p:spPr bwMode="auto">
            <a:xfrm>
              <a:off x="810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93" name="Line 16"/>
            <p:cNvSpPr>
              <a:spLocks noChangeShapeType="1"/>
            </p:cNvSpPr>
            <p:nvPr/>
          </p:nvSpPr>
          <p:spPr bwMode="auto">
            <a:xfrm>
              <a:off x="762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13" name="Line 17"/>
          <p:cNvSpPr>
            <a:spLocks noChangeShapeType="1"/>
          </p:cNvSpPr>
          <p:nvPr/>
        </p:nvSpPr>
        <p:spPr bwMode="auto">
          <a:xfrm rot="5400000">
            <a:off x="853282" y="2988469"/>
            <a:ext cx="28511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 rot="5400000">
            <a:off x="1162844" y="2988469"/>
            <a:ext cx="2851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 rot="5400000">
            <a:off x="1471613" y="2984500"/>
            <a:ext cx="2852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 rot="16200000" flipH="1">
            <a:off x="2373313" y="2979737"/>
            <a:ext cx="285273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628650" y="13906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/>
        </p:nvSpPr>
        <p:spPr bwMode="auto">
          <a:xfrm>
            <a:off x="628650" y="17430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25619" name="Text Box 23"/>
          <p:cNvSpPr txBox="1">
            <a:spLocks noChangeArrowheads="1"/>
          </p:cNvSpPr>
          <p:nvPr/>
        </p:nvSpPr>
        <p:spPr bwMode="auto">
          <a:xfrm>
            <a:off x="628650" y="20716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/>
        </p:nvSpPr>
        <p:spPr bwMode="auto">
          <a:xfrm>
            <a:off x="614363" y="298291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Arial" charset="0"/>
              </a:rPr>
              <a:t>N</a:t>
            </a:r>
          </a:p>
        </p:txBody>
      </p:sp>
      <p:sp>
        <p:nvSpPr>
          <p:cNvPr id="25621" name="Text Box 25"/>
          <p:cNvSpPr txBox="1">
            <a:spLocks noChangeArrowheads="1"/>
          </p:cNvSpPr>
          <p:nvPr/>
        </p:nvSpPr>
        <p:spPr bwMode="auto">
          <a:xfrm>
            <a:off x="2160588" y="4419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25622" name="Text Box 26"/>
          <p:cNvSpPr txBox="1">
            <a:spLocks noChangeArrowheads="1"/>
          </p:cNvSpPr>
          <p:nvPr/>
        </p:nvSpPr>
        <p:spPr bwMode="auto">
          <a:xfrm>
            <a:off x="2457450" y="4419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25623" name="Text Box 27"/>
          <p:cNvSpPr txBox="1">
            <a:spLocks noChangeArrowheads="1"/>
          </p:cNvSpPr>
          <p:nvPr/>
        </p:nvSpPr>
        <p:spPr bwMode="auto">
          <a:xfrm>
            <a:off x="2790825" y="4419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25624" name="Text Box 28"/>
          <p:cNvSpPr txBox="1">
            <a:spLocks noChangeArrowheads="1"/>
          </p:cNvSpPr>
          <p:nvPr/>
        </p:nvSpPr>
        <p:spPr bwMode="auto">
          <a:xfrm>
            <a:off x="3679825" y="44196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Arial" charset="0"/>
              </a:rPr>
              <a:t>N</a:t>
            </a:r>
          </a:p>
        </p:txBody>
      </p:sp>
      <p:sp>
        <p:nvSpPr>
          <p:cNvPr id="25625" name="Text Box 29"/>
          <p:cNvSpPr txBox="1">
            <a:spLocks noChangeArrowheads="1"/>
          </p:cNvSpPr>
          <p:nvPr/>
        </p:nvSpPr>
        <p:spPr bwMode="auto">
          <a:xfrm>
            <a:off x="538163" y="1100138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Inputs</a:t>
            </a:r>
          </a:p>
        </p:txBody>
      </p: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2473325" y="4656138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Outputs</a:t>
            </a:r>
          </a:p>
        </p:txBody>
      </p:sp>
      <p:sp>
        <p:nvSpPr>
          <p:cNvPr id="25627" name="Line 31"/>
          <p:cNvSpPr>
            <a:spLocks noChangeShapeType="1"/>
          </p:cNvSpPr>
          <p:nvPr/>
        </p:nvSpPr>
        <p:spPr bwMode="auto">
          <a:xfrm>
            <a:off x="865188" y="1557338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8" name="Line 32"/>
          <p:cNvSpPr>
            <a:spLocks noChangeShapeType="1"/>
          </p:cNvSpPr>
          <p:nvPr/>
        </p:nvSpPr>
        <p:spPr bwMode="auto">
          <a:xfrm>
            <a:off x="865188" y="1909763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9" name="Line 33"/>
          <p:cNvSpPr>
            <a:spLocks noChangeShapeType="1"/>
          </p:cNvSpPr>
          <p:nvPr/>
        </p:nvSpPr>
        <p:spPr bwMode="auto">
          <a:xfrm>
            <a:off x="865188" y="2238375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0" name="Line 34"/>
          <p:cNvSpPr>
            <a:spLocks noChangeShapeType="1"/>
          </p:cNvSpPr>
          <p:nvPr/>
        </p:nvSpPr>
        <p:spPr bwMode="auto">
          <a:xfrm>
            <a:off x="865188" y="3149600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1" name="Text Box 35"/>
          <p:cNvSpPr txBox="1">
            <a:spLocks noChangeArrowheads="1"/>
          </p:cNvSpPr>
          <p:nvPr/>
        </p:nvSpPr>
        <p:spPr bwMode="auto">
          <a:xfrm>
            <a:off x="1857375" y="85725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(a) Input buffering</a:t>
            </a:r>
          </a:p>
        </p:txBody>
      </p:sp>
      <p:sp>
        <p:nvSpPr>
          <p:cNvPr id="25632" name="Rectangle 36"/>
          <p:cNvSpPr>
            <a:spLocks noChangeArrowheads="1"/>
          </p:cNvSpPr>
          <p:nvPr/>
        </p:nvSpPr>
        <p:spPr bwMode="auto">
          <a:xfrm>
            <a:off x="1581150" y="1793875"/>
            <a:ext cx="368300" cy="203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3" name="Freeform 37"/>
          <p:cNvSpPr>
            <a:spLocks/>
          </p:cNvSpPr>
          <p:nvPr/>
        </p:nvSpPr>
        <p:spPr bwMode="auto">
          <a:xfrm>
            <a:off x="1590675" y="1781175"/>
            <a:ext cx="365125" cy="220663"/>
          </a:xfrm>
          <a:custGeom>
            <a:avLst/>
            <a:gdLst>
              <a:gd name="T0" fmla="*/ 0 w 198"/>
              <a:gd name="T1" fmla="*/ 0 h 108"/>
              <a:gd name="T2" fmla="*/ 2147483647 w 198"/>
              <a:gd name="T3" fmla="*/ 0 h 108"/>
              <a:gd name="T4" fmla="*/ 2147483647 w 198"/>
              <a:gd name="T5" fmla="*/ 2147483647 h 108"/>
              <a:gd name="T6" fmla="*/ 0 w 198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98"/>
              <a:gd name="T13" fmla="*/ 0 h 108"/>
              <a:gd name="T14" fmla="*/ 198 w 19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" h="108">
                <a:moveTo>
                  <a:pt x="0" y="0"/>
                </a:moveTo>
                <a:lnTo>
                  <a:pt x="198" y="0"/>
                </a:lnTo>
                <a:lnTo>
                  <a:pt x="198" y="108"/>
                </a:lnTo>
                <a:lnTo>
                  <a:pt x="0" y="1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4" name="Line 38"/>
          <p:cNvSpPr>
            <a:spLocks noChangeShapeType="1"/>
          </p:cNvSpPr>
          <p:nvPr/>
        </p:nvSpPr>
        <p:spPr bwMode="auto">
          <a:xfrm>
            <a:off x="1808163" y="1781175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5" name="Text Box 39"/>
          <p:cNvSpPr txBox="1">
            <a:spLocks noChangeArrowheads="1"/>
          </p:cNvSpPr>
          <p:nvPr/>
        </p:nvSpPr>
        <p:spPr bwMode="auto">
          <a:xfrm>
            <a:off x="1730375" y="17351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25636" name="Line 40"/>
          <p:cNvSpPr>
            <a:spLocks noChangeShapeType="1"/>
          </p:cNvSpPr>
          <p:nvPr/>
        </p:nvSpPr>
        <p:spPr bwMode="auto">
          <a:xfrm>
            <a:off x="1646238" y="1798638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7" name="Text Box 41"/>
          <p:cNvSpPr txBox="1">
            <a:spLocks noChangeArrowheads="1"/>
          </p:cNvSpPr>
          <p:nvPr/>
        </p:nvSpPr>
        <p:spPr bwMode="auto">
          <a:xfrm>
            <a:off x="1568450" y="17351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8</a:t>
            </a:r>
          </a:p>
        </p:txBody>
      </p:sp>
      <p:sp>
        <p:nvSpPr>
          <p:cNvPr id="25638" name="Freeform 42"/>
          <p:cNvSpPr>
            <a:spLocks/>
          </p:cNvSpPr>
          <p:nvPr/>
        </p:nvSpPr>
        <p:spPr bwMode="auto">
          <a:xfrm>
            <a:off x="1512888" y="1414463"/>
            <a:ext cx="442912" cy="220662"/>
          </a:xfrm>
          <a:custGeom>
            <a:avLst/>
            <a:gdLst>
              <a:gd name="T0" fmla="*/ 0 w 198"/>
              <a:gd name="T1" fmla="*/ 0 h 108"/>
              <a:gd name="T2" fmla="*/ 2147483647 w 198"/>
              <a:gd name="T3" fmla="*/ 0 h 108"/>
              <a:gd name="T4" fmla="*/ 2147483647 w 198"/>
              <a:gd name="T5" fmla="*/ 2147483647 h 108"/>
              <a:gd name="T6" fmla="*/ 0 w 198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98"/>
              <a:gd name="T13" fmla="*/ 0 h 108"/>
              <a:gd name="T14" fmla="*/ 198 w 19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" h="108">
                <a:moveTo>
                  <a:pt x="0" y="0"/>
                </a:moveTo>
                <a:lnTo>
                  <a:pt x="198" y="0"/>
                </a:lnTo>
                <a:lnTo>
                  <a:pt x="198" y="108"/>
                </a:lnTo>
                <a:lnTo>
                  <a:pt x="0" y="1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9" name="Line 43"/>
          <p:cNvSpPr>
            <a:spLocks noChangeShapeType="1"/>
          </p:cNvSpPr>
          <p:nvPr/>
        </p:nvSpPr>
        <p:spPr bwMode="auto">
          <a:xfrm>
            <a:off x="1778000" y="1414463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0" name="Text Box 44"/>
          <p:cNvSpPr txBox="1">
            <a:spLocks noChangeArrowheads="1"/>
          </p:cNvSpPr>
          <p:nvPr/>
        </p:nvSpPr>
        <p:spPr bwMode="auto">
          <a:xfrm>
            <a:off x="1714500" y="136842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25641" name="Line 45"/>
          <p:cNvSpPr>
            <a:spLocks noChangeShapeType="1"/>
          </p:cNvSpPr>
          <p:nvPr/>
        </p:nvSpPr>
        <p:spPr bwMode="auto">
          <a:xfrm>
            <a:off x="1651000" y="1431925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2" name="Text Box 46"/>
          <p:cNvSpPr txBox="1">
            <a:spLocks noChangeArrowheads="1"/>
          </p:cNvSpPr>
          <p:nvPr/>
        </p:nvSpPr>
        <p:spPr bwMode="auto">
          <a:xfrm rot="-5400000">
            <a:off x="1508125" y="2454275"/>
            <a:ext cx="48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25643" name="Text Box 47"/>
          <p:cNvSpPr txBox="1">
            <a:spLocks noChangeArrowheads="1"/>
          </p:cNvSpPr>
          <p:nvPr/>
        </p:nvSpPr>
        <p:spPr bwMode="auto">
          <a:xfrm>
            <a:off x="3105150" y="3589338"/>
            <a:ext cx="48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25644" name="Rectangle 48"/>
          <p:cNvSpPr>
            <a:spLocks noChangeArrowheads="1"/>
          </p:cNvSpPr>
          <p:nvPr/>
        </p:nvSpPr>
        <p:spPr bwMode="auto">
          <a:xfrm rot="5400000">
            <a:off x="6159500" y="3781425"/>
            <a:ext cx="368300" cy="17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5" name="Rectangle 49"/>
          <p:cNvSpPr>
            <a:spLocks noChangeArrowheads="1"/>
          </p:cNvSpPr>
          <p:nvPr/>
        </p:nvSpPr>
        <p:spPr bwMode="auto">
          <a:xfrm rot="5400000">
            <a:off x="6477000" y="3781425"/>
            <a:ext cx="368300" cy="190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6" name="Rectangle 50"/>
          <p:cNvSpPr>
            <a:spLocks noChangeArrowheads="1"/>
          </p:cNvSpPr>
          <p:nvPr/>
        </p:nvSpPr>
        <p:spPr bwMode="auto">
          <a:xfrm rot="5400000">
            <a:off x="7366000" y="3781425"/>
            <a:ext cx="368300" cy="17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7" name="Rectangle 51"/>
          <p:cNvSpPr>
            <a:spLocks noChangeArrowheads="1"/>
          </p:cNvSpPr>
          <p:nvPr/>
        </p:nvSpPr>
        <p:spPr bwMode="auto">
          <a:xfrm rot="5400000">
            <a:off x="5854700" y="3781425"/>
            <a:ext cx="368300" cy="190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48" name="Group 52"/>
          <p:cNvGrpSpPr>
            <a:grpSpLocks/>
          </p:cNvGrpSpPr>
          <p:nvPr/>
        </p:nvGrpSpPr>
        <p:grpSpPr bwMode="auto">
          <a:xfrm>
            <a:off x="5197475" y="1533525"/>
            <a:ext cx="2344738" cy="1590675"/>
            <a:chOff x="3384" y="894"/>
            <a:chExt cx="1056" cy="786"/>
          </a:xfrm>
        </p:grpSpPr>
        <p:sp>
          <p:nvSpPr>
            <p:cNvPr id="25687" name="Line 53"/>
            <p:cNvSpPr>
              <a:spLocks noChangeShapeType="1"/>
            </p:cNvSpPr>
            <p:nvPr/>
          </p:nvSpPr>
          <p:spPr bwMode="auto">
            <a:xfrm>
              <a:off x="3384" y="89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8" name="Line 54"/>
            <p:cNvSpPr>
              <a:spLocks noChangeShapeType="1"/>
            </p:cNvSpPr>
            <p:nvPr/>
          </p:nvSpPr>
          <p:spPr bwMode="auto">
            <a:xfrm>
              <a:off x="3384" y="106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9" name="Line 55"/>
            <p:cNvSpPr>
              <a:spLocks noChangeShapeType="1"/>
            </p:cNvSpPr>
            <p:nvPr/>
          </p:nvSpPr>
          <p:spPr bwMode="auto">
            <a:xfrm>
              <a:off x="3384" y="123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90" name="Line 56"/>
            <p:cNvSpPr>
              <a:spLocks noChangeShapeType="1"/>
            </p:cNvSpPr>
            <p:nvPr/>
          </p:nvSpPr>
          <p:spPr bwMode="auto">
            <a:xfrm>
              <a:off x="3384" y="168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49" name="Line 57"/>
          <p:cNvSpPr>
            <a:spLocks noChangeShapeType="1"/>
          </p:cNvSpPr>
          <p:nvPr/>
        </p:nvSpPr>
        <p:spPr bwMode="auto">
          <a:xfrm rot="5400000">
            <a:off x="4955382" y="2615406"/>
            <a:ext cx="2139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50" name="Line 58"/>
          <p:cNvSpPr>
            <a:spLocks noChangeShapeType="1"/>
          </p:cNvSpPr>
          <p:nvPr/>
        </p:nvSpPr>
        <p:spPr bwMode="auto">
          <a:xfrm rot="5400000">
            <a:off x="5265738" y="2614612"/>
            <a:ext cx="21399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51" name="Line 59"/>
          <p:cNvSpPr>
            <a:spLocks noChangeShapeType="1"/>
          </p:cNvSpPr>
          <p:nvPr/>
        </p:nvSpPr>
        <p:spPr bwMode="auto">
          <a:xfrm rot="5400000">
            <a:off x="5576888" y="2603500"/>
            <a:ext cx="2138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52" name="Line 60"/>
          <p:cNvSpPr>
            <a:spLocks noChangeShapeType="1"/>
          </p:cNvSpPr>
          <p:nvPr/>
        </p:nvSpPr>
        <p:spPr bwMode="auto">
          <a:xfrm rot="5400000">
            <a:off x="6472238" y="2603500"/>
            <a:ext cx="2138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53" name="Text Box 61"/>
          <p:cNvSpPr txBox="1">
            <a:spLocks noChangeArrowheads="1"/>
          </p:cNvSpPr>
          <p:nvPr/>
        </p:nvSpPr>
        <p:spPr bwMode="auto">
          <a:xfrm>
            <a:off x="4910138" y="13684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25654" name="Text Box 62"/>
          <p:cNvSpPr txBox="1">
            <a:spLocks noChangeArrowheads="1"/>
          </p:cNvSpPr>
          <p:nvPr/>
        </p:nvSpPr>
        <p:spPr bwMode="auto">
          <a:xfrm>
            <a:off x="4910138" y="17208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25655" name="Text Box 63"/>
          <p:cNvSpPr txBox="1">
            <a:spLocks noChangeArrowheads="1"/>
          </p:cNvSpPr>
          <p:nvPr/>
        </p:nvSpPr>
        <p:spPr bwMode="auto">
          <a:xfrm>
            <a:off x="4910138" y="20494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25656" name="Text Box 64"/>
          <p:cNvSpPr txBox="1">
            <a:spLocks noChangeArrowheads="1"/>
          </p:cNvSpPr>
          <p:nvPr/>
        </p:nvSpPr>
        <p:spPr bwMode="auto">
          <a:xfrm>
            <a:off x="4894263" y="296068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Arial" charset="0"/>
              </a:rPr>
              <a:t>N</a:t>
            </a:r>
          </a:p>
        </p:txBody>
      </p:sp>
      <p:sp>
        <p:nvSpPr>
          <p:cNvPr id="25657" name="Text Box 65"/>
          <p:cNvSpPr txBox="1">
            <a:spLocks noChangeArrowheads="1"/>
          </p:cNvSpPr>
          <p:nvPr/>
        </p:nvSpPr>
        <p:spPr bwMode="auto">
          <a:xfrm>
            <a:off x="5903913" y="43926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25658" name="Text Box 66"/>
          <p:cNvSpPr txBox="1">
            <a:spLocks noChangeArrowheads="1"/>
          </p:cNvSpPr>
          <p:nvPr/>
        </p:nvSpPr>
        <p:spPr bwMode="auto">
          <a:xfrm>
            <a:off x="6202363" y="43926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25659" name="Text Box 67"/>
          <p:cNvSpPr txBox="1">
            <a:spLocks noChangeArrowheads="1"/>
          </p:cNvSpPr>
          <p:nvPr/>
        </p:nvSpPr>
        <p:spPr bwMode="auto">
          <a:xfrm>
            <a:off x="6537325" y="43926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25660" name="Text Box 68"/>
          <p:cNvSpPr txBox="1">
            <a:spLocks noChangeArrowheads="1"/>
          </p:cNvSpPr>
          <p:nvPr/>
        </p:nvSpPr>
        <p:spPr bwMode="auto">
          <a:xfrm>
            <a:off x="7383463" y="439261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Arial" charset="0"/>
              </a:rPr>
              <a:t>N</a:t>
            </a:r>
          </a:p>
        </p:txBody>
      </p:sp>
      <p:sp>
        <p:nvSpPr>
          <p:cNvPr id="25661" name="Text Box 69"/>
          <p:cNvSpPr txBox="1">
            <a:spLocks noChangeArrowheads="1"/>
          </p:cNvSpPr>
          <p:nvPr/>
        </p:nvSpPr>
        <p:spPr bwMode="auto">
          <a:xfrm>
            <a:off x="4886325" y="1074738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Inputs</a:t>
            </a:r>
          </a:p>
        </p:txBody>
      </p:sp>
      <p:sp>
        <p:nvSpPr>
          <p:cNvPr id="25662" name="Text Box 70"/>
          <p:cNvSpPr txBox="1">
            <a:spLocks noChangeArrowheads="1"/>
          </p:cNvSpPr>
          <p:nvPr/>
        </p:nvSpPr>
        <p:spPr bwMode="auto">
          <a:xfrm>
            <a:off x="6264275" y="4632325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Outputs</a:t>
            </a:r>
          </a:p>
        </p:txBody>
      </p:sp>
      <p:grpSp>
        <p:nvGrpSpPr>
          <p:cNvPr id="25663" name="Group 71"/>
          <p:cNvGrpSpPr>
            <a:grpSpLocks/>
          </p:cNvGrpSpPr>
          <p:nvPr/>
        </p:nvGrpSpPr>
        <p:grpSpPr bwMode="auto">
          <a:xfrm rot="5400000">
            <a:off x="5831682" y="3759994"/>
            <a:ext cx="401637" cy="200025"/>
            <a:chOff x="660" y="840"/>
            <a:chExt cx="198" cy="108"/>
          </a:xfrm>
        </p:grpSpPr>
        <p:sp>
          <p:nvSpPr>
            <p:cNvPr id="25684" name="Freeform 72"/>
            <p:cNvSpPr>
              <a:spLocks/>
            </p:cNvSpPr>
            <p:nvPr/>
          </p:nvSpPr>
          <p:spPr bwMode="auto">
            <a:xfrm>
              <a:off x="660" y="840"/>
              <a:ext cx="198" cy="108"/>
            </a:xfrm>
            <a:custGeom>
              <a:avLst/>
              <a:gdLst>
                <a:gd name="T0" fmla="*/ 0 w 198"/>
                <a:gd name="T1" fmla="*/ 0 h 108"/>
                <a:gd name="T2" fmla="*/ 198 w 198"/>
                <a:gd name="T3" fmla="*/ 0 h 108"/>
                <a:gd name="T4" fmla="*/ 198 w 198"/>
                <a:gd name="T5" fmla="*/ 108 h 108"/>
                <a:gd name="T6" fmla="*/ 0 w 19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08"/>
                <a:gd name="T14" fmla="*/ 198 w 19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08">
                  <a:moveTo>
                    <a:pt x="0" y="0"/>
                  </a:moveTo>
                  <a:lnTo>
                    <a:pt x="198" y="0"/>
                  </a:lnTo>
                  <a:lnTo>
                    <a:pt x="198" y="108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5" name="Line 73"/>
            <p:cNvSpPr>
              <a:spLocks noChangeShapeType="1"/>
            </p:cNvSpPr>
            <p:nvPr/>
          </p:nvSpPr>
          <p:spPr bwMode="auto">
            <a:xfrm>
              <a:off x="810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6" name="Line 74"/>
            <p:cNvSpPr>
              <a:spLocks noChangeShapeType="1"/>
            </p:cNvSpPr>
            <p:nvPr/>
          </p:nvSpPr>
          <p:spPr bwMode="auto">
            <a:xfrm>
              <a:off x="762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64" name="Line 75"/>
          <p:cNvSpPr>
            <a:spLocks noChangeShapeType="1"/>
          </p:cNvSpPr>
          <p:nvPr/>
        </p:nvSpPr>
        <p:spPr bwMode="auto">
          <a:xfrm rot="5400000">
            <a:off x="5862637" y="4237038"/>
            <a:ext cx="327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65" name="Group 76"/>
          <p:cNvGrpSpPr>
            <a:grpSpLocks/>
          </p:cNvGrpSpPr>
          <p:nvPr/>
        </p:nvGrpSpPr>
        <p:grpSpPr bwMode="auto">
          <a:xfrm rot="5400000">
            <a:off x="6141244" y="3759994"/>
            <a:ext cx="401637" cy="200025"/>
            <a:chOff x="660" y="840"/>
            <a:chExt cx="198" cy="108"/>
          </a:xfrm>
        </p:grpSpPr>
        <p:sp>
          <p:nvSpPr>
            <p:cNvPr id="25681" name="Freeform 77"/>
            <p:cNvSpPr>
              <a:spLocks/>
            </p:cNvSpPr>
            <p:nvPr/>
          </p:nvSpPr>
          <p:spPr bwMode="auto">
            <a:xfrm>
              <a:off x="660" y="840"/>
              <a:ext cx="198" cy="108"/>
            </a:xfrm>
            <a:custGeom>
              <a:avLst/>
              <a:gdLst>
                <a:gd name="T0" fmla="*/ 0 w 198"/>
                <a:gd name="T1" fmla="*/ 0 h 108"/>
                <a:gd name="T2" fmla="*/ 198 w 198"/>
                <a:gd name="T3" fmla="*/ 0 h 108"/>
                <a:gd name="T4" fmla="*/ 198 w 198"/>
                <a:gd name="T5" fmla="*/ 108 h 108"/>
                <a:gd name="T6" fmla="*/ 0 w 19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08"/>
                <a:gd name="T14" fmla="*/ 198 w 19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08">
                  <a:moveTo>
                    <a:pt x="0" y="0"/>
                  </a:moveTo>
                  <a:lnTo>
                    <a:pt x="198" y="0"/>
                  </a:lnTo>
                  <a:lnTo>
                    <a:pt x="198" y="108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2" name="Line 78"/>
            <p:cNvSpPr>
              <a:spLocks noChangeShapeType="1"/>
            </p:cNvSpPr>
            <p:nvPr/>
          </p:nvSpPr>
          <p:spPr bwMode="auto">
            <a:xfrm>
              <a:off x="810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3" name="Line 79"/>
            <p:cNvSpPr>
              <a:spLocks noChangeShapeType="1"/>
            </p:cNvSpPr>
            <p:nvPr/>
          </p:nvSpPr>
          <p:spPr bwMode="auto">
            <a:xfrm>
              <a:off x="762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66" name="Line 80"/>
          <p:cNvSpPr>
            <a:spLocks noChangeShapeType="1"/>
          </p:cNvSpPr>
          <p:nvPr/>
        </p:nvSpPr>
        <p:spPr bwMode="auto">
          <a:xfrm rot="5400000">
            <a:off x="6173787" y="4237038"/>
            <a:ext cx="327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67" name="Group 81"/>
          <p:cNvGrpSpPr>
            <a:grpSpLocks/>
          </p:cNvGrpSpPr>
          <p:nvPr/>
        </p:nvGrpSpPr>
        <p:grpSpPr bwMode="auto">
          <a:xfrm rot="5400000">
            <a:off x="6451600" y="3760788"/>
            <a:ext cx="401637" cy="198438"/>
            <a:chOff x="660" y="840"/>
            <a:chExt cx="198" cy="108"/>
          </a:xfrm>
        </p:grpSpPr>
        <p:sp>
          <p:nvSpPr>
            <p:cNvPr id="25678" name="Freeform 82"/>
            <p:cNvSpPr>
              <a:spLocks/>
            </p:cNvSpPr>
            <p:nvPr/>
          </p:nvSpPr>
          <p:spPr bwMode="auto">
            <a:xfrm>
              <a:off x="660" y="840"/>
              <a:ext cx="198" cy="108"/>
            </a:xfrm>
            <a:custGeom>
              <a:avLst/>
              <a:gdLst>
                <a:gd name="T0" fmla="*/ 0 w 198"/>
                <a:gd name="T1" fmla="*/ 0 h 108"/>
                <a:gd name="T2" fmla="*/ 198 w 198"/>
                <a:gd name="T3" fmla="*/ 0 h 108"/>
                <a:gd name="T4" fmla="*/ 198 w 198"/>
                <a:gd name="T5" fmla="*/ 108 h 108"/>
                <a:gd name="T6" fmla="*/ 0 w 19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08"/>
                <a:gd name="T14" fmla="*/ 198 w 19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08">
                  <a:moveTo>
                    <a:pt x="0" y="0"/>
                  </a:moveTo>
                  <a:lnTo>
                    <a:pt x="198" y="0"/>
                  </a:lnTo>
                  <a:lnTo>
                    <a:pt x="198" y="108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79" name="Line 83"/>
            <p:cNvSpPr>
              <a:spLocks noChangeShapeType="1"/>
            </p:cNvSpPr>
            <p:nvPr/>
          </p:nvSpPr>
          <p:spPr bwMode="auto">
            <a:xfrm>
              <a:off x="810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80" name="Line 84"/>
            <p:cNvSpPr>
              <a:spLocks noChangeShapeType="1"/>
            </p:cNvSpPr>
            <p:nvPr/>
          </p:nvSpPr>
          <p:spPr bwMode="auto">
            <a:xfrm>
              <a:off x="762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68" name="Line 85"/>
          <p:cNvSpPr>
            <a:spLocks noChangeShapeType="1"/>
          </p:cNvSpPr>
          <p:nvPr/>
        </p:nvSpPr>
        <p:spPr bwMode="auto">
          <a:xfrm rot="5400000">
            <a:off x="6483350" y="4237038"/>
            <a:ext cx="327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69" name="Group 86"/>
          <p:cNvGrpSpPr>
            <a:grpSpLocks/>
          </p:cNvGrpSpPr>
          <p:nvPr/>
        </p:nvGrpSpPr>
        <p:grpSpPr bwMode="auto">
          <a:xfrm rot="5400000">
            <a:off x="7347744" y="3759994"/>
            <a:ext cx="401637" cy="200025"/>
            <a:chOff x="660" y="840"/>
            <a:chExt cx="198" cy="108"/>
          </a:xfrm>
        </p:grpSpPr>
        <p:sp>
          <p:nvSpPr>
            <p:cNvPr id="25675" name="Freeform 87"/>
            <p:cNvSpPr>
              <a:spLocks/>
            </p:cNvSpPr>
            <p:nvPr/>
          </p:nvSpPr>
          <p:spPr bwMode="auto">
            <a:xfrm>
              <a:off x="660" y="840"/>
              <a:ext cx="198" cy="108"/>
            </a:xfrm>
            <a:custGeom>
              <a:avLst/>
              <a:gdLst>
                <a:gd name="T0" fmla="*/ 0 w 198"/>
                <a:gd name="T1" fmla="*/ 0 h 108"/>
                <a:gd name="T2" fmla="*/ 198 w 198"/>
                <a:gd name="T3" fmla="*/ 0 h 108"/>
                <a:gd name="T4" fmla="*/ 198 w 198"/>
                <a:gd name="T5" fmla="*/ 108 h 108"/>
                <a:gd name="T6" fmla="*/ 0 w 19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08"/>
                <a:gd name="T14" fmla="*/ 198 w 19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08">
                  <a:moveTo>
                    <a:pt x="0" y="0"/>
                  </a:moveTo>
                  <a:lnTo>
                    <a:pt x="198" y="0"/>
                  </a:lnTo>
                  <a:lnTo>
                    <a:pt x="198" y="108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76" name="Line 88"/>
            <p:cNvSpPr>
              <a:spLocks noChangeShapeType="1"/>
            </p:cNvSpPr>
            <p:nvPr/>
          </p:nvSpPr>
          <p:spPr bwMode="auto">
            <a:xfrm>
              <a:off x="810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77" name="Line 89"/>
            <p:cNvSpPr>
              <a:spLocks noChangeShapeType="1"/>
            </p:cNvSpPr>
            <p:nvPr/>
          </p:nvSpPr>
          <p:spPr bwMode="auto">
            <a:xfrm>
              <a:off x="762" y="864"/>
              <a:ext cx="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70" name="Line 90"/>
          <p:cNvSpPr>
            <a:spLocks noChangeShapeType="1"/>
          </p:cNvSpPr>
          <p:nvPr/>
        </p:nvSpPr>
        <p:spPr bwMode="auto">
          <a:xfrm rot="5400000">
            <a:off x="7378700" y="4237038"/>
            <a:ext cx="327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71" name="Text Box 91"/>
          <p:cNvSpPr txBox="1">
            <a:spLocks noChangeArrowheads="1"/>
          </p:cNvSpPr>
          <p:nvPr/>
        </p:nvSpPr>
        <p:spPr bwMode="auto">
          <a:xfrm>
            <a:off x="5602288" y="836613"/>
            <a:ext cx="171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(b) Output buffering</a:t>
            </a:r>
          </a:p>
        </p:txBody>
      </p:sp>
      <p:sp>
        <p:nvSpPr>
          <p:cNvPr id="25672" name="Text Box 92"/>
          <p:cNvSpPr txBox="1">
            <a:spLocks noChangeArrowheads="1"/>
          </p:cNvSpPr>
          <p:nvPr/>
        </p:nvSpPr>
        <p:spPr bwMode="auto">
          <a:xfrm rot="-5400000">
            <a:off x="5180013" y="2414588"/>
            <a:ext cx="48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25673" name="Text Box 93"/>
          <p:cNvSpPr txBox="1">
            <a:spLocks noChangeArrowheads="1"/>
          </p:cNvSpPr>
          <p:nvPr/>
        </p:nvSpPr>
        <p:spPr bwMode="auto">
          <a:xfrm>
            <a:off x="6889750" y="3589338"/>
            <a:ext cx="48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25674" name="Text Box 95"/>
          <p:cNvSpPr txBox="1">
            <a:spLocks noChangeArrowheads="1"/>
          </p:cNvSpPr>
          <p:nvPr/>
        </p:nvSpPr>
        <p:spPr bwMode="auto">
          <a:xfrm>
            <a:off x="214313" y="5357813"/>
            <a:ext cx="84232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914400"/>
          </a:xfrm>
        </p:spPr>
        <p:txBody>
          <a:bodyPr/>
          <a:lstStyle/>
          <a:p>
            <a:r>
              <a:rPr lang="en-US" smtClean="0"/>
              <a:t>Self-Routing Switches: A Banyan Switch</a:t>
            </a:r>
          </a:p>
        </p:txBody>
      </p:sp>
      <p:sp>
        <p:nvSpPr>
          <p:cNvPr id="26627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714375" y="4357688"/>
            <a:ext cx="7848600" cy="809625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Self-routing switches do not require a controller.</a:t>
            </a:r>
          </a:p>
          <a:p>
            <a:r>
              <a:rPr lang="en-US" smtClean="0"/>
              <a:t>The output port number determines the route.</a:t>
            </a:r>
          </a:p>
          <a:p>
            <a:r>
              <a:rPr lang="en-US" smtClean="0"/>
              <a:t>101 → (1) lower port, (2) upper port, (3) lower port</a:t>
            </a:r>
          </a:p>
          <a:p>
            <a:r>
              <a:rPr lang="en-US" smtClean="0"/>
              <a:t>In the example … 0=up and 1=down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714375" y="857250"/>
            <a:ext cx="5586413" cy="3741738"/>
            <a:chOff x="1024" y="1154"/>
            <a:chExt cx="3519" cy="2357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836" y="1377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1836" y="1900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1836" y="2423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1836" y="2946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2761" y="1377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2761" y="1900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9" name="Rectangle 9"/>
            <p:cNvSpPr>
              <a:spLocks noChangeArrowheads="1"/>
            </p:cNvSpPr>
            <p:nvPr/>
          </p:nvSpPr>
          <p:spPr bwMode="auto">
            <a:xfrm>
              <a:off x="2761" y="2423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2761" y="2946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1" name="Rectangle 11"/>
            <p:cNvSpPr>
              <a:spLocks noChangeArrowheads="1"/>
            </p:cNvSpPr>
            <p:nvPr/>
          </p:nvSpPr>
          <p:spPr bwMode="auto">
            <a:xfrm>
              <a:off x="3685" y="1377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2" name="Rectangle 12"/>
            <p:cNvSpPr>
              <a:spLocks noChangeArrowheads="1"/>
            </p:cNvSpPr>
            <p:nvPr/>
          </p:nvSpPr>
          <p:spPr bwMode="auto">
            <a:xfrm>
              <a:off x="3685" y="1900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3" name="Rectangle 13"/>
            <p:cNvSpPr>
              <a:spLocks noChangeArrowheads="1"/>
            </p:cNvSpPr>
            <p:nvPr/>
          </p:nvSpPr>
          <p:spPr bwMode="auto">
            <a:xfrm>
              <a:off x="3685" y="2423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4" name="Rectangle 14"/>
            <p:cNvSpPr>
              <a:spLocks noChangeArrowheads="1"/>
            </p:cNvSpPr>
            <p:nvPr/>
          </p:nvSpPr>
          <p:spPr bwMode="auto">
            <a:xfrm>
              <a:off x="3685" y="2946"/>
              <a:ext cx="301" cy="329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2137" y="1427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2137" y="1663"/>
              <a:ext cx="62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5" name="Line 17"/>
            <p:cNvSpPr>
              <a:spLocks noChangeShapeType="1"/>
            </p:cNvSpPr>
            <p:nvPr/>
          </p:nvSpPr>
          <p:spPr bwMode="auto">
            <a:xfrm>
              <a:off x="2137" y="1950"/>
              <a:ext cx="624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>
              <a:off x="2144" y="2179"/>
              <a:ext cx="617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 flipV="1">
              <a:off x="2137" y="1663"/>
              <a:ext cx="624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8" name="Line 20"/>
            <p:cNvSpPr>
              <a:spLocks noChangeShapeType="1"/>
            </p:cNvSpPr>
            <p:nvPr/>
          </p:nvSpPr>
          <p:spPr bwMode="auto">
            <a:xfrm flipV="1">
              <a:off x="2137" y="2179"/>
              <a:ext cx="624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9" name="Line 21"/>
            <p:cNvSpPr>
              <a:spLocks noChangeShapeType="1"/>
            </p:cNvSpPr>
            <p:nvPr/>
          </p:nvSpPr>
          <p:spPr bwMode="auto">
            <a:xfrm flipV="1">
              <a:off x="2137" y="2702"/>
              <a:ext cx="624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>
              <a:off x="2137" y="32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3062" y="1427"/>
              <a:ext cx="6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2" name="Line 24"/>
            <p:cNvSpPr>
              <a:spLocks noChangeShapeType="1"/>
            </p:cNvSpPr>
            <p:nvPr/>
          </p:nvSpPr>
          <p:spPr bwMode="auto">
            <a:xfrm>
              <a:off x="3062" y="1663"/>
              <a:ext cx="62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Line 25"/>
            <p:cNvSpPr>
              <a:spLocks noChangeShapeType="1"/>
            </p:cNvSpPr>
            <p:nvPr/>
          </p:nvSpPr>
          <p:spPr bwMode="auto">
            <a:xfrm>
              <a:off x="3062" y="1950"/>
              <a:ext cx="623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4" name="Line 26"/>
            <p:cNvSpPr>
              <a:spLocks noChangeShapeType="1"/>
            </p:cNvSpPr>
            <p:nvPr/>
          </p:nvSpPr>
          <p:spPr bwMode="auto">
            <a:xfrm>
              <a:off x="3069" y="2179"/>
              <a:ext cx="616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5" name="Line 27"/>
            <p:cNvSpPr>
              <a:spLocks noChangeShapeType="1"/>
            </p:cNvSpPr>
            <p:nvPr/>
          </p:nvSpPr>
          <p:spPr bwMode="auto">
            <a:xfrm flipV="1">
              <a:off x="3062" y="1663"/>
              <a:ext cx="623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6" name="Line 28"/>
            <p:cNvSpPr>
              <a:spLocks noChangeShapeType="1"/>
            </p:cNvSpPr>
            <p:nvPr/>
          </p:nvSpPr>
          <p:spPr bwMode="auto">
            <a:xfrm flipV="1">
              <a:off x="3062" y="2179"/>
              <a:ext cx="623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Line 29"/>
            <p:cNvSpPr>
              <a:spLocks noChangeShapeType="1"/>
            </p:cNvSpPr>
            <p:nvPr/>
          </p:nvSpPr>
          <p:spPr bwMode="auto">
            <a:xfrm flipV="1">
              <a:off x="3062" y="2702"/>
              <a:ext cx="623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>
              <a:off x="3062" y="3232"/>
              <a:ext cx="6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9" name="Line 31"/>
            <p:cNvSpPr>
              <a:spLocks noChangeShapeType="1"/>
            </p:cNvSpPr>
            <p:nvPr/>
          </p:nvSpPr>
          <p:spPr bwMode="auto">
            <a:xfrm>
              <a:off x="3993" y="1427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0" name="Line 32"/>
            <p:cNvSpPr>
              <a:spLocks noChangeShapeType="1"/>
            </p:cNvSpPr>
            <p:nvPr/>
          </p:nvSpPr>
          <p:spPr bwMode="auto">
            <a:xfrm>
              <a:off x="3993" y="1649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1" name="Line 33"/>
            <p:cNvSpPr>
              <a:spLocks noChangeShapeType="1"/>
            </p:cNvSpPr>
            <p:nvPr/>
          </p:nvSpPr>
          <p:spPr bwMode="auto">
            <a:xfrm>
              <a:off x="3993" y="1957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2" name="Line 34"/>
            <p:cNvSpPr>
              <a:spLocks noChangeShapeType="1"/>
            </p:cNvSpPr>
            <p:nvPr/>
          </p:nvSpPr>
          <p:spPr bwMode="auto">
            <a:xfrm>
              <a:off x="3993" y="2179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3" name="Line 35"/>
            <p:cNvSpPr>
              <a:spLocks noChangeShapeType="1"/>
            </p:cNvSpPr>
            <p:nvPr/>
          </p:nvSpPr>
          <p:spPr bwMode="auto">
            <a:xfrm>
              <a:off x="3993" y="2473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4" name="Line 36"/>
            <p:cNvSpPr>
              <a:spLocks noChangeShapeType="1"/>
            </p:cNvSpPr>
            <p:nvPr/>
          </p:nvSpPr>
          <p:spPr bwMode="auto">
            <a:xfrm>
              <a:off x="3993" y="2695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5" name="Line 37"/>
            <p:cNvSpPr>
              <a:spLocks noChangeShapeType="1"/>
            </p:cNvSpPr>
            <p:nvPr/>
          </p:nvSpPr>
          <p:spPr bwMode="auto">
            <a:xfrm>
              <a:off x="3993" y="3003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6" name="Line 38"/>
            <p:cNvSpPr>
              <a:spLocks noChangeShapeType="1"/>
            </p:cNvSpPr>
            <p:nvPr/>
          </p:nvSpPr>
          <p:spPr bwMode="auto">
            <a:xfrm>
              <a:off x="3993" y="3225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7" name="Text Box 39"/>
            <p:cNvSpPr txBox="1">
              <a:spLocks noChangeArrowheads="1"/>
            </p:cNvSpPr>
            <p:nvPr/>
          </p:nvSpPr>
          <p:spPr bwMode="auto">
            <a:xfrm>
              <a:off x="1059" y="133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0</a:t>
              </a:r>
            </a:p>
          </p:txBody>
        </p:sp>
        <p:sp>
          <p:nvSpPr>
            <p:cNvPr id="26668" name="Text Box 40"/>
            <p:cNvSpPr txBox="1">
              <a:spLocks noChangeArrowheads="1"/>
            </p:cNvSpPr>
            <p:nvPr/>
          </p:nvSpPr>
          <p:spPr bwMode="auto">
            <a:xfrm>
              <a:off x="1059" y="154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26669" name="Text Box 41"/>
            <p:cNvSpPr txBox="1">
              <a:spLocks noChangeArrowheads="1"/>
            </p:cNvSpPr>
            <p:nvPr/>
          </p:nvSpPr>
          <p:spPr bwMode="auto">
            <a:xfrm>
              <a:off x="1059" y="185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26670" name="Text Box 42"/>
            <p:cNvSpPr txBox="1">
              <a:spLocks noChangeArrowheads="1"/>
            </p:cNvSpPr>
            <p:nvPr/>
          </p:nvSpPr>
          <p:spPr bwMode="auto">
            <a:xfrm>
              <a:off x="1024" y="1154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Inputs</a:t>
              </a:r>
            </a:p>
          </p:txBody>
        </p:sp>
        <p:sp>
          <p:nvSpPr>
            <p:cNvPr id="26671" name="Text Box 43"/>
            <p:cNvSpPr txBox="1">
              <a:spLocks noChangeArrowheads="1"/>
            </p:cNvSpPr>
            <p:nvPr/>
          </p:nvSpPr>
          <p:spPr bwMode="auto">
            <a:xfrm>
              <a:off x="4036" y="1154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Outputs</a:t>
              </a:r>
            </a:p>
          </p:txBody>
        </p:sp>
        <p:sp>
          <p:nvSpPr>
            <p:cNvPr id="26672" name="Text Box 44"/>
            <p:cNvSpPr txBox="1">
              <a:spLocks noChangeArrowheads="1"/>
            </p:cNvSpPr>
            <p:nvPr/>
          </p:nvSpPr>
          <p:spPr bwMode="auto">
            <a:xfrm>
              <a:off x="1059" y="207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26673" name="Text Box 45"/>
            <p:cNvSpPr txBox="1">
              <a:spLocks noChangeArrowheads="1"/>
            </p:cNvSpPr>
            <p:nvPr/>
          </p:nvSpPr>
          <p:spPr bwMode="auto">
            <a:xfrm>
              <a:off x="1059" y="237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4</a:t>
              </a:r>
            </a:p>
          </p:txBody>
        </p:sp>
        <p:sp>
          <p:nvSpPr>
            <p:cNvPr id="26674" name="Text Box 46"/>
            <p:cNvSpPr txBox="1">
              <a:spLocks noChangeArrowheads="1"/>
            </p:cNvSpPr>
            <p:nvPr/>
          </p:nvSpPr>
          <p:spPr bwMode="auto">
            <a:xfrm>
              <a:off x="1059" y="25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5</a:t>
              </a:r>
            </a:p>
          </p:txBody>
        </p:sp>
        <p:sp>
          <p:nvSpPr>
            <p:cNvPr id="26675" name="Text Box 47"/>
            <p:cNvSpPr txBox="1">
              <a:spLocks noChangeArrowheads="1"/>
            </p:cNvSpPr>
            <p:nvPr/>
          </p:nvSpPr>
          <p:spPr bwMode="auto">
            <a:xfrm>
              <a:off x="1059" y="289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6</a:t>
              </a:r>
            </a:p>
          </p:txBody>
        </p:sp>
        <p:sp>
          <p:nvSpPr>
            <p:cNvPr id="26676" name="Text Box 48"/>
            <p:cNvSpPr txBox="1">
              <a:spLocks noChangeArrowheads="1"/>
            </p:cNvSpPr>
            <p:nvPr/>
          </p:nvSpPr>
          <p:spPr bwMode="auto">
            <a:xfrm>
              <a:off x="1059" y="313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7</a:t>
              </a:r>
            </a:p>
          </p:txBody>
        </p:sp>
        <p:sp>
          <p:nvSpPr>
            <p:cNvPr id="26677" name="Text Box 49"/>
            <p:cNvSpPr txBox="1">
              <a:spLocks noChangeArrowheads="1"/>
            </p:cNvSpPr>
            <p:nvPr/>
          </p:nvSpPr>
          <p:spPr bwMode="auto">
            <a:xfrm>
              <a:off x="4293" y="133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0</a:t>
              </a:r>
            </a:p>
          </p:txBody>
        </p:sp>
        <p:sp>
          <p:nvSpPr>
            <p:cNvPr id="26678" name="Text Box 50"/>
            <p:cNvSpPr txBox="1">
              <a:spLocks noChangeArrowheads="1"/>
            </p:cNvSpPr>
            <p:nvPr/>
          </p:nvSpPr>
          <p:spPr bwMode="auto">
            <a:xfrm>
              <a:off x="4293" y="154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26679" name="Text Box 51"/>
            <p:cNvSpPr txBox="1">
              <a:spLocks noChangeArrowheads="1"/>
            </p:cNvSpPr>
            <p:nvPr/>
          </p:nvSpPr>
          <p:spPr bwMode="auto">
            <a:xfrm>
              <a:off x="4293" y="185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26680" name="Text Box 52"/>
            <p:cNvSpPr txBox="1">
              <a:spLocks noChangeArrowheads="1"/>
            </p:cNvSpPr>
            <p:nvPr/>
          </p:nvSpPr>
          <p:spPr bwMode="auto">
            <a:xfrm>
              <a:off x="4293" y="207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26681" name="Text Box 53"/>
            <p:cNvSpPr txBox="1">
              <a:spLocks noChangeArrowheads="1"/>
            </p:cNvSpPr>
            <p:nvPr/>
          </p:nvSpPr>
          <p:spPr bwMode="auto">
            <a:xfrm>
              <a:off x="4293" y="237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4</a:t>
              </a:r>
            </a:p>
          </p:txBody>
        </p:sp>
        <p:sp>
          <p:nvSpPr>
            <p:cNvPr id="26682" name="Text Box 54"/>
            <p:cNvSpPr txBox="1">
              <a:spLocks noChangeArrowheads="1"/>
            </p:cNvSpPr>
            <p:nvPr/>
          </p:nvSpPr>
          <p:spPr bwMode="auto">
            <a:xfrm>
              <a:off x="4293" y="25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5</a:t>
              </a:r>
            </a:p>
          </p:txBody>
        </p:sp>
        <p:sp>
          <p:nvSpPr>
            <p:cNvPr id="26683" name="Text Box 55"/>
            <p:cNvSpPr txBox="1">
              <a:spLocks noChangeArrowheads="1"/>
            </p:cNvSpPr>
            <p:nvPr/>
          </p:nvSpPr>
          <p:spPr bwMode="auto">
            <a:xfrm>
              <a:off x="4293" y="289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6</a:t>
              </a:r>
            </a:p>
          </p:txBody>
        </p:sp>
        <p:sp>
          <p:nvSpPr>
            <p:cNvPr id="26684" name="Text Box 56"/>
            <p:cNvSpPr txBox="1">
              <a:spLocks noChangeArrowheads="1"/>
            </p:cNvSpPr>
            <p:nvPr/>
          </p:nvSpPr>
          <p:spPr bwMode="auto">
            <a:xfrm>
              <a:off x="4293" y="313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7</a:t>
              </a:r>
            </a:p>
          </p:txBody>
        </p:sp>
        <p:sp>
          <p:nvSpPr>
            <p:cNvPr id="26685" name="Text Box 57"/>
            <p:cNvSpPr txBox="1">
              <a:spLocks noChangeArrowheads="1"/>
            </p:cNvSpPr>
            <p:nvPr/>
          </p:nvSpPr>
          <p:spPr bwMode="auto">
            <a:xfrm>
              <a:off x="1749" y="3319"/>
              <a:ext cx="5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Stage 1</a:t>
              </a:r>
            </a:p>
          </p:txBody>
        </p:sp>
        <p:sp>
          <p:nvSpPr>
            <p:cNvPr id="26686" name="Text Box 58"/>
            <p:cNvSpPr txBox="1">
              <a:spLocks noChangeArrowheads="1"/>
            </p:cNvSpPr>
            <p:nvPr/>
          </p:nvSpPr>
          <p:spPr bwMode="auto">
            <a:xfrm>
              <a:off x="2666" y="3319"/>
              <a:ext cx="5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Stage 2</a:t>
              </a:r>
            </a:p>
          </p:txBody>
        </p:sp>
        <p:sp>
          <p:nvSpPr>
            <p:cNvPr id="26687" name="Text Box 59"/>
            <p:cNvSpPr txBox="1">
              <a:spLocks noChangeArrowheads="1"/>
            </p:cNvSpPr>
            <p:nvPr/>
          </p:nvSpPr>
          <p:spPr bwMode="auto">
            <a:xfrm>
              <a:off x="3597" y="3319"/>
              <a:ext cx="5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Stage 3</a:t>
              </a:r>
            </a:p>
          </p:txBody>
        </p:sp>
        <p:sp>
          <p:nvSpPr>
            <p:cNvPr id="26688" name="Line 60"/>
            <p:cNvSpPr>
              <a:spLocks noChangeShapeType="1"/>
            </p:cNvSpPr>
            <p:nvPr/>
          </p:nvSpPr>
          <p:spPr bwMode="auto">
            <a:xfrm>
              <a:off x="1213" y="1427"/>
              <a:ext cx="6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9" name="Line 61"/>
            <p:cNvSpPr>
              <a:spLocks noChangeShapeType="1"/>
            </p:cNvSpPr>
            <p:nvPr/>
          </p:nvSpPr>
          <p:spPr bwMode="auto">
            <a:xfrm>
              <a:off x="1213" y="1663"/>
              <a:ext cx="62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0" name="Line 62"/>
            <p:cNvSpPr>
              <a:spLocks noChangeShapeType="1"/>
            </p:cNvSpPr>
            <p:nvPr/>
          </p:nvSpPr>
          <p:spPr bwMode="auto">
            <a:xfrm>
              <a:off x="1213" y="1950"/>
              <a:ext cx="623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1" name="Line 63"/>
            <p:cNvSpPr>
              <a:spLocks noChangeShapeType="1"/>
            </p:cNvSpPr>
            <p:nvPr/>
          </p:nvSpPr>
          <p:spPr bwMode="auto">
            <a:xfrm>
              <a:off x="1220" y="2179"/>
              <a:ext cx="616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2" name="Line 64"/>
            <p:cNvSpPr>
              <a:spLocks noChangeShapeType="1"/>
            </p:cNvSpPr>
            <p:nvPr/>
          </p:nvSpPr>
          <p:spPr bwMode="auto">
            <a:xfrm flipV="1">
              <a:off x="1213" y="1663"/>
              <a:ext cx="623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3" name="Line 65"/>
            <p:cNvSpPr>
              <a:spLocks noChangeShapeType="1"/>
            </p:cNvSpPr>
            <p:nvPr/>
          </p:nvSpPr>
          <p:spPr bwMode="auto">
            <a:xfrm flipV="1">
              <a:off x="1213" y="2179"/>
              <a:ext cx="623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Line 66"/>
            <p:cNvSpPr>
              <a:spLocks noChangeShapeType="1"/>
            </p:cNvSpPr>
            <p:nvPr/>
          </p:nvSpPr>
          <p:spPr bwMode="auto">
            <a:xfrm flipV="1">
              <a:off x="1213" y="2702"/>
              <a:ext cx="623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5" name="Line 67"/>
            <p:cNvSpPr>
              <a:spLocks noChangeShapeType="1"/>
            </p:cNvSpPr>
            <p:nvPr/>
          </p:nvSpPr>
          <p:spPr bwMode="auto">
            <a:xfrm>
              <a:off x="1213" y="3232"/>
              <a:ext cx="6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6" name="Freeform 68"/>
            <p:cNvSpPr>
              <a:spLocks/>
            </p:cNvSpPr>
            <p:nvPr/>
          </p:nvSpPr>
          <p:spPr bwMode="auto">
            <a:xfrm>
              <a:off x="1290" y="1692"/>
              <a:ext cx="2948" cy="1304"/>
            </a:xfrm>
            <a:custGeom>
              <a:avLst/>
              <a:gdLst>
                <a:gd name="T0" fmla="*/ 0 w 2526"/>
                <a:gd name="T1" fmla="*/ 0 h 1092"/>
                <a:gd name="T2" fmla="*/ 2191 w 2526"/>
                <a:gd name="T3" fmla="*/ 1200 h 1092"/>
                <a:gd name="T4" fmla="*/ 3374 w 2526"/>
                <a:gd name="T5" fmla="*/ 2368 h 1092"/>
                <a:gd name="T6" fmla="*/ 5909 w 2526"/>
                <a:gd name="T7" fmla="*/ 6439 h 1092"/>
                <a:gd name="T8" fmla="*/ 7144 w 2526"/>
                <a:gd name="T9" fmla="*/ 6439 h 1092"/>
                <a:gd name="T10" fmla="*/ 9619 w 2526"/>
                <a:gd name="T11" fmla="*/ 4988 h 1092"/>
                <a:gd name="T12" fmla="*/ 11845 w 2526"/>
                <a:gd name="T13" fmla="*/ 4956 h 10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26"/>
                <a:gd name="T22" fmla="*/ 0 h 1092"/>
                <a:gd name="T23" fmla="*/ 2526 w 2526"/>
                <a:gd name="T24" fmla="*/ 1092 h 10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26" h="1092">
                  <a:moveTo>
                    <a:pt x="0" y="0"/>
                  </a:moveTo>
                  <a:lnTo>
                    <a:pt x="468" y="204"/>
                  </a:lnTo>
                  <a:lnTo>
                    <a:pt x="720" y="402"/>
                  </a:lnTo>
                  <a:lnTo>
                    <a:pt x="1260" y="1092"/>
                  </a:lnTo>
                  <a:lnTo>
                    <a:pt x="1524" y="1092"/>
                  </a:lnTo>
                  <a:lnTo>
                    <a:pt x="2052" y="846"/>
                  </a:lnTo>
                  <a:lnTo>
                    <a:pt x="2526" y="84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6629" name="Picture 72" descr="http://forest.puducherry.gov.in/forest/banyan%20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214563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/>
          <p:nvPr/>
        </p:nvSpPr>
        <p:spPr>
          <a:xfrm>
            <a:off x="6500813" y="4000500"/>
            <a:ext cx="2500312" cy="846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latin typeface="+mn-lt"/>
              </a:rPr>
              <a:t>A banyan is a fig that grows on a host tree.  Its roots twist down toward the ground.</a:t>
            </a:r>
          </a:p>
          <a:p>
            <a:pPr>
              <a:defRPr/>
            </a:pPr>
            <a:r>
              <a:rPr lang="en-GB" sz="700" dirty="0">
                <a:latin typeface="+mn-lt"/>
              </a:rPr>
              <a:t>http://forest.puducherry.gov.in/forest/banyan%20tree.jpg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529513" cy="5181600"/>
          </a:xfrm>
        </p:spPr>
        <p:txBody>
          <a:bodyPr/>
          <a:lstStyle/>
          <a:p>
            <a:r>
              <a:rPr lang="en-US" smtClean="0"/>
              <a:t>Packet switching and the network layer</a:t>
            </a:r>
          </a:p>
          <a:p>
            <a:r>
              <a:rPr lang="en-US" smtClean="0"/>
              <a:t>Structure of a packet switch</a:t>
            </a:r>
          </a:p>
          <a:p>
            <a:r>
              <a:rPr lang="en-US" smtClean="0"/>
              <a:t>Routing in packet networks</a:t>
            </a:r>
          </a:p>
          <a:p>
            <a:r>
              <a:rPr lang="en-US" smtClean="0"/>
              <a:t>Shortest path routing</a:t>
            </a:r>
          </a:p>
          <a:p>
            <a:pPr lvl="1"/>
            <a:r>
              <a:rPr lang="en-US" smtClean="0"/>
              <a:t>Distance Vector (Bellman-Ford)</a:t>
            </a:r>
          </a:p>
          <a:p>
            <a:pPr lvl="1"/>
            <a:r>
              <a:rPr lang="en-US" smtClean="0"/>
              <a:t>Link-State (Dijkstra)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7088" y="2478088"/>
            <a:ext cx="5403850" cy="1908175"/>
          </a:xfrm>
        </p:spPr>
        <p:txBody>
          <a:bodyPr/>
          <a:lstStyle/>
          <a:p>
            <a:pPr algn="r"/>
            <a:r>
              <a:rPr lang="en-US" smtClean="0"/>
              <a:t>Routing in Packet Networks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in Packet Networks</a:t>
            </a:r>
          </a:p>
        </p:txBody>
      </p:sp>
      <p:sp>
        <p:nvSpPr>
          <p:cNvPr id="28675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There are three possible (loopfree) routes from 1 to 6:</a:t>
            </a:r>
          </a:p>
          <a:p>
            <a:pPr lvl="1"/>
            <a:r>
              <a:rPr lang="en-US" smtClean="0"/>
              <a:t>1-3-6, 1-4-5-6, 1-2-5-6</a:t>
            </a:r>
          </a:p>
          <a:p>
            <a:r>
              <a:rPr lang="en-US" smtClean="0"/>
              <a:t>But which is “best”?</a:t>
            </a:r>
          </a:p>
          <a:p>
            <a:pPr lvl="1"/>
            <a:r>
              <a:rPr lang="en-US" smtClean="0"/>
              <a:t>Min delay?  Min hop? Max bandwidth? Min cost?  Max reliability?</a:t>
            </a:r>
          </a:p>
        </p:txBody>
      </p:sp>
      <p:grpSp>
        <p:nvGrpSpPr>
          <p:cNvPr id="28676" name="Group 2"/>
          <p:cNvGrpSpPr>
            <a:grpSpLocks/>
          </p:cNvGrpSpPr>
          <p:nvPr/>
        </p:nvGrpSpPr>
        <p:grpSpPr bwMode="auto">
          <a:xfrm>
            <a:off x="2443163" y="1562100"/>
            <a:ext cx="3795712" cy="2254250"/>
            <a:chOff x="1613" y="1374"/>
            <a:chExt cx="2391" cy="1420"/>
          </a:xfrm>
        </p:grpSpPr>
        <p:sp>
          <p:nvSpPr>
            <p:cNvPr id="28677" name="Freeform 3"/>
            <p:cNvSpPr>
              <a:spLocks/>
            </p:cNvSpPr>
            <p:nvPr/>
          </p:nvSpPr>
          <p:spPr bwMode="auto">
            <a:xfrm>
              <a:off x="1848" y="1566"/>
              <a:ext cx="1692" cy="948"/>
            </a:xfrm>
            <a:custGeom>
              <a:avLst/>
              <a:gdLst>
                <a:gd name="T0" fmla="*/ 0 w 1692"/>
                <a:gd name="T1" fmla="*/ 0 h 948"/>
                <a:gd name="T2" fmla="*/ 684 w 1692"/>
                <a:gd name="T3" fmla="*/ 444 h 948"/>
                <a:gd name="T4" fmla="*/ 846 w 1692"/>
                <a:gd name="T5" fmla="*/ 624 h 948"/>
                <a:gd name="T6" fmla="*/ 1044 w 1692"/>
                <a:gd name="T7" fmla="*/ 930 h 948"/>
                <a:gd name="T8" fmla="*/ 1104 w 1692"/>
                <a:gd name="T9" fmla="*/ 948 h 948"/>
                <a:gd name="T10" fmla="*/ 1146 w 1692"/>
                <a:gd name="T11" fmla="*/ 930 h 948"/>
                <a:gd name="T12" fmla="*/ 1692 w 1692"/>
                <a:gd name="T13" fmla="*/ 150 h 9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2"/>
                <a:gd name="T22" fmla="*/ 0 h 948"/>
                <a:gd name="T23" fmla="*/ 1692 w 1692"/>
                <a:gd name="T24" fmla="*/ 948 h 9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2" h="948">
                  <a:moveTo>
                    <a:pt x="0" y="0"/>
                  </a:moveTo>
                  <a:lnTo>
                    <a:pt x="684" y="444"/>
                  </a:lnTo>
                  <a:lnTo>
                    <a:pt x="846" y="624"/>
                  </a:lnTo>
                  <a:lnTo>
                    <a:pt x="1044" y="930"/>
                  </a:lnTo>
                  <a:lnTo>
                    <a:pt x="1104" y="948"/>
                  </a:lnTo>
                  <a:lnTo>
                    <a:pt x="1146" y="930"/>
                  </a:lnTo>
                  <a:lnTo>
                    <a:pt x="1692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8" name="Freeform 4"/>
            <p:cNvSpPr>
              <a:spLocks/>
            </p:cNvSpPr>
            <p:nvPr/>
          </p:nvSpPr>
          <p:spPr bwMode="auto">
            <a:xfrm>
              <a:off x="1848" y="1428"/>
              <a:ext cx="1722" cy="156"/>
            </a:xfrm>
            <a:custGeom>
              <a:avLst/>
              <a:gdLst>
                <a:gd name="T0" fmla="*/ 0 w 1722"/>
                <a:gd name="T1" fmla="*/ 0 h 156"/>
                <a:gd name="T2" fmla="*/ 804 w 1722"/>
                <a:gd name="T3" fmla="*/ 18 h 156"/>
                <a:gd name="T4" fmla="*/ 1032 w 1722"/>
                <a:gd name="T5" fmla="*/ 30 h 156"/>
                <a:gd name="T6" fmla="*/ 1722 w 1722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2"/>
                <a:gd name="T13" fmla="*/ 0 h 156"/>
                <a:gd name="T14" fmla="*/ 1722 w 172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2" h="156">
                  <a:moveTo>
                    <a:pt x="0" y="0"/>
                  </a:moveTo>
                  <a:lnTo>
                    <a:pt x="804" y="18"/>
                  </a:lnTo>
                  <a:lnTo>
                    <a:pt x="1032" y="30"/>
                  </a:lnTo>
                  <a:lnTo>
                    <a:pt x="1722" y="156"/>
                  </a:lnTo>
                </a:path>
              </a:pathLst>
            </a:custGeom>
            <a:noFill/>
            <a:ln w="28575" cap="rnd">
              <a:solidFill>
                <a:srgbClr val="FF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9" name="Freeform 5"/>
            <p:cNvSpPr>
              <a:spLocks/>
            </p:cNvSpPr>
            <p:nvPr/>
          </p:nvSpPr>
          <p:spPr bwMode="auto">
            <a:xfrm>
              <a:off x="1674" y="1626"/>
              <a:ext cx="1914" cy="1056"/>
            </a:xfrm>
            <a:custGeom>
              <a:avLst/>
              <a:gdLst>
                <a:gd name="T0" fmla="*/ 24 w 1914"/>
                <a:gd name="T1" fmla="*/ 0 h 1056"/>
                <a:gd name="T2" fmla="*/ 24 w 1914"/>
                <a:gd name="T3" fmla="*/ 762 h 1056"/>
                <a:gd name="T4" fmla="*/ 0 w 1914"/>
                <a:gd name="T5" fmla="*/ 918 h 1056"/>
                <a:gd name="T6" fmla="*/ 42 w 1914"/>
                <a:gd name="T7" fmla="*/ 972 h 1056"/>
                <a:gd name="T8" fmla="*/ 144 w 1914"/>
                <a:gd name="T9" fmla="*/ 984 h 1056"/>
                <a:gd name="T10" fmla="*/ 1164 w 1914"/>
                <a:gd name="T11" fmla="*/ 1044 h 1056"/>
                <a:gd name="T12" fmla="*/ 1284 w 1914"/>
                <a:gd name="T13" fmla="*/ 1056 h 1056"/>
                <a:gd name="T14" fmla="*/ 1356 w 1914"/>
                <a:gd name="T15" fmla="*/ 972 h 1056"/>
                <a:gd name="T16" fmla="*/ 1368 w 1914"/>
                <a:gd name="T17" fmla="*/ 924 h 1056"/>
                <a:gd name="T18" fmla="*/ 1914 w 1914"/>
                <a:gd name="T19" fmla="*/ 156 h 1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4"/>
                <a:gd name="T31" fmla="*/ 0 h 1056"/>
                <a:gd name="T32" fmla="*/ 1914 w 1914"/>
                <a:gd name="T33" fmla="*/ 1056 h 1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4" h="1056">
                  <a:moveTo>
                    <a:pt x="24" y="0"/>
                  </a:moveTo>
                  <a:lnTo>
                    <a:pt x="24" y="762"/>
                  </a:lnTo>
                  <a:lnTo>
                    <a:pt x="0" y="918"/>
                  </a:lnTo>
                  <a:lnTo>
                    <a:pt x="42" y="972"/>
                  </a:lnTo>
                  <a:lnTo>
                    <a:pt x="144" y="984"/>
                  </a:lnTo>
                  <a:lnTo>
                    <a:pt x="1164" y="1044"/>
                  </a:lnTo>
                  <a:lnTo>
                    <a:pt x="1284" y="1056"/>
                  </a:lnTo>
                  <a:lnTo>
                    <a:pt x="1356" y="972"/>
                  </a:lnTo>
                  <a:lnTo>
                    <a:pt x="1368" y="924"/>
                  </a:lnTo>
                  <a:lnTo>
                    <a:pt x="1914" y="156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0" name="Oval 6"/>
            <p:cNvSpPr>
              <a:spLocks noChangeArrowheads="1"/>
            </p:cNvSpPr>
            <p:nvPr/>
          </p:nvSpPr>
          <p:spPr bwMode="auto">
            <a:xfrm>
              <a:off x="1613" y="2380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Oval 7"/>
            <p:cNvSpPr>
              <a:spLocks noChangeArrowheads="1"/>
            </p:cNvSpPr>
            <p:nvPr/>
          </p:nvSpPr>
          <p:spPr bwMode="auto">
            <a:xfrm>
              <a:off x="3535" y="154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2488" y="197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1623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Oval 10"/>
            <p:cNvSpPr>
              <a:spLocks noChangeArrowheads="1"/>
            </p:cNvSpPr>
            <p:nvPr/>
          </p:nvSpPr>
          <p:spPr bwMode="auto">
            <a:xfrm>
              <a:off x="2636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Oval 11"/>
            <p:cNvSpPr>
              <a:spLocks noChangeArrowheads="1"/>
            </p:cNvSpPr>
            <p:nvPr/>
          </p:nvSpPr>
          <p:spPr bwMode="auto">
            <a:xfrm>
              <a:off x="2814" y="2471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>
              <a:off x="1870" y="1496"/>
              <a:ext cx="763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Line 13"/>
            <p:cNvSpPr>
              <a:spLocks noChangeShapeType="1"/>
            </p:cNvSpPr>
            <p:nvPr/>
          </p:nvSpPr>
          <p:spPr bwMode="auto">
            <a:xfrm flipH="1">
              <a:off x="2641" y="1624"/>
              <a:ext cx="69" cy="35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8" name="Line 14"/>
            <p:cNvSpPr>
              <a:spLocks noChangeShapeType="1"/>
            </p:cNvSpPr>
            <p:nvPr/>
          </p:nvSpPr>
          <p:spPr bwMode="auto">
            <a:xfrm>
              <a:off x="2650" y="2234"/>
              <a:ext cx="208" cy="2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9" name="Line 15"/>
            <p:cNvSpPr>
              <a:spLocks noChangeShapeType="1"/>
            </p:cNvSpPr>
            <p:nvPr/>
          </p:nvSpPr>
          <p:spPr bwMode="auto">
            <a:xfrm>
              <a:off x="2868" y="1506"/>
              <a:ext cx="672" cy="12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0" name="Line 16"/>
            <p:cNvSpPr>
              <a:spLocks noChangeShapeType="1"/>
            </p:cNvSpPr>
            <p:nvPr/>
          </p:nvSpPr>
          <p:spPr bwMode="auto">
            <a:xfrm flipV="1">
              <a:off x="3026" y="1752"/>
              <a:ext cx="533" cy="75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1" name="Line 17"/>
            <p:cNvSpPr>
              <a:spLocks noChangeShapeType="1"/>
            </p:cNvSpPr>
            <p:nvPr/>
          </p:nvSpPr>
          <p:spPr bwMode="auto">
            <a:xfrm flipH="1" flipV="1">
              <a:off x="1840" y="2569"/>
              <a:ext cx="978" cy="5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2" name="Line 18"/>
            <p:cNvSpPr>
              <a:spLocks noChangeShapeType="1"/>
            </p:cNvSpPr>
            <p:nvPr/>
          </p:nvSpPr>
          <p:spPr bwMode="auto">
            <a:xfrm>
              <a:off x="1732" y="1614"/>
              <a:ext cx="1" cy="7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>
              <a:off x="1811" y="1584"/>
              <a:ext cx="681" cy="45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4" name="Line 20"/>
            <p:cNvSpPr>
              <a:spLocks noChangeShapeType="1"/>
            </p:cNvSpPr>
            <p:nvPr/>
          </p:nvSpPr>
          <p:spPr bwMode="auto">
            <a:xfrm flipH="1">
              <a:off x="1831" y="2156"/>
              <a:ext cx="652" cy="2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95" name="Rectangle 21"/>
            <p:cNvSpPr>
              <a:spLocks noChangeArrowheads="1"/>
            </p:cNvSpPr>
            <p:nvPr/>
          </p:nvSpPr>
          <p:spPr bwMode="auto">
            <a:xfrm>
              <a:off x="1714" y="143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696" name="Rectangle 22"/>
            <p:cNvSpPr>
              <a:spLocks noChangeArrowheads="1"/>
            </p:cNvSpPr>
            <p:nvPr/>
          </p:nvSpPr>
          <p:spPr bwMode="auto">
            <a:xfrm>
              <a:off x="1702" y="2452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697" name="Rectangle 23"/>
            <p:cNvSpPr>
              <a:spLocks noChangeArrowheads="1"/>
            </p:cNvSpPr>
            <p:nvPr/>
          </p:nvSpPr>
          <p:spPr bwMode="auto">
            <a:xfrm>
              <a:off x="2720" y="144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698" name="Rectangle 24"/>
            <p:cNvSpPr>
              <a:spLocks noChangeArrowheads="1"/>
            </p:cNvSpPr>
            <p:nvPr/>
          </p:nvSpPr>
          <p:spPr bwMode="auto">
            <a:xfrm>
              <a:off x="2581" y="2039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699" name="Rectangle 25"/>
            <p:cNvSpPr>
              <a:spLocks noChangeArrowheads="1"/>
            </p:cNvSpPr>
            <p:nvPr/>
          </p:nvSpPr>
          <p:spPr bwMode="auto">
            <a:xfrm>
              <a:off x="2907" y="25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700" name="Rectangle 26"/>
            <p:cNvSpPr>
              <a:spLocks noChangeArrowheads="1"/>
            </p:cNvSpPr>
            <p:nvPr/>
          </p:nvSpPr>
          <p:spPr bwMode="auto">
            <a:xfrm>
              <a:off x="3619" y="1615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701" name="Rectangle 27"/>
            <p:cNvSpPr>
              <a:spLocks noChangeArrowheads="1"/>
            </p:cNvSpPr>
            <p:nvPr/>
          </p:nvSpPr>
          <p:spPr bwMode="auto">
            <a:xfrm>
              <a:off x="3103" y="2506"/>
              <a:ext cx="9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Node </a:t>
              </a:r>
            </a:p>
            <a:p>
              <a:pPr algn="ctr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(switch or router)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8702" name="Line 28"/>
            <p:cNvSpPr>
              <a:spLocks noChangeShapeType="1"/>
            </p:cNvSpPr>
            <p:nvPr/>
          </p:nvSpPr>
          <p:spPr bwMode="auto">
            <a:xfrm flipH="1">
              <a:off x="3060" y="2574"/>
              <a:ext cx="32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the Routing Tables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Need information on state of links.</a:t>
            </a:r>
          </a:p>
          <a:p>
            <a:pPr lvl="1"/>
            <a:r>
              <a:rPr lang="en-US" smtClean="0"/>
              <a:t>Link up/down; congested; delay or other metrics</a:t>
            </a:r>
          </a:p>
          <a:p>
            <a:pPr lvl="1"/>
            <a:endParaRPr lang="en-US" smtClean="0"/>
          </a:p>
          <a:p>
            <a:r>
              <a:rPr lang="en-US" smtClean="0"/>
              <a:t>Need to distribute link state information using a routing protocol.</a:t>
            </a:r>
          </a:p>
          <a:p>
            <a:pPr lvl="1"/>
            <a:r>
              <a:rPr lang="en-US" smtClean="0"/>
              <a:t>What information is exchanged? How often?</a:t>
            </a:r>
          </a:p>
          <a:p>
            <a:pPr lvl="1"/>
            <a:r>
              <a:rPr lang="en-US" smtClean="0"/>
              <a:t>Exchange with neighbours; Broadcast or flood</a:t>
            </a:r>
          </a:p>
          <a:p>
            <a:pPr lvl="1"/>
            <a:endParaRPr lang="en-US" smtClean="0"/>
          </a:p>
          <a:p>
            <a:r>
              <a:rPr lang="en-US" smtClean="0"/>
              <a:t>Need to compute routes based on information.</a:t>
            </a:r>
          </a:p>
          <a:p>
            <a:pPr lvl="1"/>
            <a:r>
              <a:rPr lang="en-US" smtClean="0"/>
              <a:t>Single metric; multiple metrics</a:t>
            </a:r>
          </a:p>
          <a:p>
            <a:pPr lvl="1"/>
            <a:r>
              <a:rPr lang="en-US" smtClean="0"/>
              <a:t>Single route; alternate routes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Algorithm Requirements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Responsiveness to change</a:t>
            </a:r>
          </a:p>
          <a:p>
            <a:pPr lvl="1"/>
            <a:r>
              <a:rPr lang="en-US" smtClean="0"/>
              <a:t>Topology or bandwidth changes, congestion </a:t>
            </a:r>
          </a:p>
          <a:p>
            <a:pPr lvl="1"/>
            <a:r>
              <a:rPr lang="en-US" smtClean="0"/>
              <a:t>Rapid convergence of routers to consistent set of routes</a:t>
            </a:r>
          </a:p>
          <a:p>
            <a:pPr lvl="1"/>
            <a:r>
              <a:rPr lang="en-US" smtClean="0"/>
              <a:t>Freedom from persistent loops</a:t>
            </a:r>
          </a:p>
          <a:p>
            <a:pPr lvl="1"/>
            <a:endParaRPr lang="en-US" smtClean="0"/>
          </a:p>
          <a:p>
            <a:r>
              <a:rPr lang="en-US" smtClean="0"/>
              <a:t>Optimality</a:t>
            </a:r>
          </a:p>
          <a:p>
            <a:pPr lvl="1"/>
            <a:r>
              <a:rPr lang="en-US" smtClean="0"/>
              <a:t>Resource utilization, path length </a:t>
            </a:r>
          </a:p>
          <a:p>
            <a:pPr lvl="1"/>
            <a:endParaRPr lang="en-US" smtClean="0"/>
          </a:p>
          <a:p>
            <a:r>
              <a:rPr lang="en-US" smtClean="0"/>
              <a:t>Robustness</a:t>
            </a:r>
          </a:p>
          <a:p>
            <a:pPr lvl="1"/>
            <a:r>
              <a:rPr lang="en-US" smtClean="0"/>
              <a:t>Continues working under high load, congestion, faults, equipment failures, incorrect implementations</a:t>
            </a:r>
          </a:p>
          <a:p>
            <a:pPr lvl="1"/>
            <a:endParaRPr lang="en-US" smtClean="0"/>
          </a:p>
          <a:p>
            <a:r>
              <a:rPr lang="en-US" smtClean="0"/>
              <a:t>Simplicity</a:t>
            </a:r>
          </a:p>
          <a:p>
            <a:pPr lvl="1"/>
            <a:r>
              <a:rPr lang="en-US" smtClean="0"/>
              <a:t>Efficient software implementation, reasonable processing 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Centralized vs. Distributed Routing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8428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Centralized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 routes determined by a central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 state information sent to central node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Problems adapting to frequent topology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Does not scale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Distributed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Routes determined by routers using distributed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State information exchanged by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Adapts to topology and other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Better scalability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Static vs Dynamic Routing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257800"/>
          </a:xfrm>
        </p:spPr>
        <p:txBody>
          <a:bodyPr/>
          <a:lstStyle/>
          <a:p>
            <a:pPr eaLnBrk="1" hangingPunct="1"/>
            <a:r>
              <a:rPr lang="en-US" smtClean="0"/>
              <a:t>Static Routing</a:t>
            </a:r>
          </a:p>
          <a:p>
            <a:pPr lvl="1" eaLnBrk="1" hangingPunct="1"/>
            <a:r>
              <a:rPr lang="en-US" smtClean="0"/>
              <a:t>Set up manually, do not change;  requires administration</a:t>
            </a:r>
          </a:p>
          <a:p>
            <a:pPr lvl="1" eaLnBrk="1" hangingPunct="1"/>
            <a:r>
              <a:rPr lang="en-US" smtClean="0"/>
              <a:t>Works when traffic predictable &amp; network is simple</a:t>
            </a:r>
          </a:p>
          <a:p>
            <a:pPr lvl="1" eaLnBrk="1" hangingPunct="1"/>
            <a:r>
              <a:rPr lang="en-US" smtClean="0"/>
              <a:t>Used to override some routes set by dynamic algorithm</a:t>
            </a:r>
          </a:p>
          <a:p>
            <a:pPr lvl="1" eaLnBrk="1" hangingPunct="1"/>
            <a:r>
              <a:rPr lang="en-US" smtClean="0"/>
              <a:t>Used to provide default router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Dynamic Routing</a:t>
            </a:r>
          </a:p>
          <a:p>
            <a:pPr lvl="1" eaLnBrk="1" hangingPunct="1"/>
            <a:r>
              <a:rPr lang="en-US" smtClean="0"/>
              <a:t>Adapt to changes in network conditions</a:t>
            </a:r>
          </a:p>
          <a:p>
            <a:pPr lvl="1" eaLnBrk="1" hangingPunct="1"/>
            <a:r>
              <a:rPr lang="en-US" smtClean="0"/>
              <a:t>Automated</a:t>
            </a:r>
          </a:p>
          <a:p>
            <a:pPr lvl="1" eaLnBrk="1" hangingPunct="1"/>
            <a:r>
              <a:rPr lang="en-US" smtClean="0"/>
              <a:t>Calculates routes based on received updated network state information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000125" y="1428750"/>
            <a:ext cx="7054850" cy="3073400"/>
            <a:chOff x="596" y="1253"/>
            <a:chExt cx="4444" cy="1936"/>
          </a:xfrm>
        </p:grpSpPr>
        <p:sp>
          <p:nvSpPr>
            <p:cNvPr id="33797" name="Freeform 3"/>
            <p:cNvSpPr>
              <a:spLocks/>
            </p:cNvSpPr>
            <p:nvPr/>
          </p:nvSpPr>
          <p:spPr bwMode="auto">
            <a:xfrm>
              <a:off x="950" y="1551"/>
              <a:ext cx="3821" cy="1395"/>
            </a:xfrm>
            <a:custGeom>
              <a:avLst/>
              <a:gdLst>
                <a:gd name="T0" fmla="*/ 0 w 3416"/>
                <a:gd name="T1" fmla="*/ 8859 h 1136"/>
                <a:gd name="T2" fmla="*/ 1497 w 3416"/>
                <a:gd name="T3" fmla="*/ 8169 h 1136"/>
                <a:gd name="T4" fmla="*/ 2309 w 3416"/>
                <a:gd name="T5" fmla="*/ 7298 h 1136"/>
                <a:gd name="T6" fmla="*/ 4736 w 3416"/>
                <a:gd name="T7" fmla="*/ 5054 h 1136"/>
                <a:gd name="T8" fmla="*/ 5450 w 3416"/>
                <a:gd name="T9" fmla="*/ 3871 h 1136"/>
                <a:gd name="T10" fmla="*/ 5764 w 3416"/>
                <a:gd name="T11" fmla="*/ 560 h 1136"/>
                <a:gd name="T12" fmla="*/ 6058 w 3416"/>
                <a:gd name="T13" fmla="*/ 61 h 1136"/>
                <a:gd name="T14" fmla="*/ 8512 w 3416"/>
                <a:gd name="T15" fmla="*/ 1245 h 1136"/>
                <a:gd name="T16" fmla="*/ 9347 w 3416"/>
                <a:gd name="T17" fmla="*/ 1368 h 1136"/>
                <a:gd name="T18" fmla="*/ 10473 w 3416"/>
                <a:gd name="T19" fmla="*/ 0 h 1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6"/>
                <a:gd name="T31" fmla="*/ 0 h 1136"/>
                <a:gd name="T32" fmla="*/ 3416 w 3416"/>
                <a:gd name="T33" fmla="*/ 1136 h 1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6" h="1136">
                  <a:moveTo>
                    <a:pt x="0" y="1136"/>
                  </a:moveTo>
                  <a:lnTo>
                    <a:pt x="488" y="1048"/>
                  </a:lnTo>
                  <a:lnTo>
                    <a:pt x="752" y="936"/>
                  </a:lnTo>
                  <a:lnTo>
                    <a:pt x="1544" y="648"/>
                  </a:lnTo>
                  <a:lnTo>
                    <a:pt x="1776" y="496"/>
                  </a:lnTo>
                  <a:lnTo>
                    <a:pt x="1880" y="72"/>
                  </a:lnTo>
                  <a:lnTo>
                    <a:pt x="1976" y="8"/>
                  </a:lnTo>
                  <a:lnTo>
                    <a:pt x="2776" y="160"/>
                  </a:lnTo>
                  <a:lnTo>
                    <a:pt x="3048" y="176"/>
                  </a:lnTo>
                  <a:lnTo>
                    <a:pt x="3416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98" name="Freeform 4"/>
            <p:cNvSpPr>
              <a:spLocks/>
            </p:cNvSpPr>
            <p:nvPr/>
          </p:nvSpPr>
          <p:spPr bwMode="auto">
            <a:xfrm>
              <a:off x="878" y="1561"/>
              <a:ext cx="3231" cy="1543"/>
            </a:xfrm>
            <a:custGeom>
              <a:avLst/>
              <a:gdLst>
                <a:gd name="T0" fmla="*/ 0 w 2888"/>
                <a:gd name="T1" fmla="*/ 1128 h 1256"/>
                <a:gd name="T2" fmla="*/ 1720 w 2888"/>
                <a:gd name="T3" fmla="*/ 131 h 1256"/>
                <a:gd name="T4" fmla="*/ 2607 w 2888"/>
                <a:gd name="T5" fmla="*/ 0 h 1256"/>
                <a:gd name="T6" fmla="*/ 5456 w 2888"/>
                <a:gd name="T7" fmla="*/ 0 h 1256"/>
                <a:gd name="T8" fmla="*/ 5656 w 2888"/>
                <a:gd name="T9" fmla="*/ 560 h 1256"/>
                <a:gd name="T10" fmla="*/ 5310 w 2888"/>
                <a:gd name="T11" fmla="*/ 3506 h 1256"/>
                <a:gd name="T12" fmla="*/ 5432 w 2888"/>
                <a:gd name="T13" fmla="*/ 5323 h 1256"/>
                <a:gd name="T14" fmla="*/ 6095 w 2888"/>
                <a:gd name="T15" fmla="*/ 7580 h 1256"/>
                <a:gd name="T16" fmla="*/ 6831 w 2888"/>
                <a:gd name="T17" fmla="*/ 8894 h 1256"/>
                <a:gd name="T18" fmla="*/ 8870 w 2888"/>
                <a:gd name="T19" fmla="*/ 9835 h 1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8"/>
                <a:gd name="T31" fmla="*/ 0 h 1256"/>
                <a:gd name="T32" fmla="*/ 2888 w 2888"/>
                <a:gd name="T33" fmla="*/ 1256 h 1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8" h="1256">
                  <a:moveTo>
                    <a:pt x="0" y="144"/>
                  </a:moveTo>
                  <a:lnTo>
                    <a:pt x="560" y="16"/>
                  </a:lnTo>
                  <a:lnTo>
                    <a:pt x="848" y="0"/>
                  </a:lnTo>
                  <a:lnTo>
                    <a:pt x="1776" y="0"/>
                  </a:lnTo>
                  <a:lnTo>
                    <a:pt x="1840" y="72"/>
                  </a:lnTo>
                  <a:lnTo>
                    <a:pt x="1728" y="448"/>
                  </a:lnTo>
                  <a:lnTo>
                    <a:pt x="1768" y="680"/>
                  </a:lnTo>
                  <a:lnTo>
                    <a:pt x="1984" y="968"/>
                  </a:lnTo>
                  <a:lnTo>
                    <a:pt x="2224" y="1136"/>
                  </a:lnTo>
                  <a:lnTo>
                    <a:pt x="2888" y="125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99" name="Freeform 5"/>
            <p:cNvSpPr>
              <a:spLocks/>
            </p:cNvSpPr>
            <p:nvPr/>
          </p:nvSpPr>
          <p:spPr bwMode="auto">
            <a:xfrm>
              <a:off x="887" y="1414"/>
              <a:ext cx="3876" cy="216"/>
            </a:xfrm>
            <a:custGeom>
              <a:avLst/>
              <a:gdLst>
                <a:gd name="T0" fmla="*/ 0 w 3464"/>
                <a:gd name="T1" fmla="*/ 1178 h 176"/>
                <a:gd name="T2" fmla="*/ 1751 w 3464"/>
                <a:gd name="T3" fmla="*/ 131 h 176"/>
                <a:gd name="T4" fmla="*/ 2512 w 3464"/>
                <a:gd name="T5" fmla="*/ 0 h 176"/>
                <a:gd name="T6" fmla="*/ 5435 w 3464"/>
                <a:gd name="T7" fmla="*/ 131 h 176"/>
                <a:gd name="T8" fmla="*/ 6224 w 3464"/>
                <a:gd name="T9" fmla="*/ 61 h 176"/>
                <a:gd name="T10" fmla="*/ 8813 w 3464"/>
                <a:gd name="T11" fmla="*/ 1365 h 176"/>
                <a:gd name="T12" fmla="*/ 9502 w 3464"/>
                <a:gd name="T13" fmla="*/ 1298 h 176"/>
                <a:gd name="T14" fmla="*/ 10659 w 3464"/>
                <a:gd name="T15" fmla="*/ 131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4"/>
                <a:gd name="T25" fmla="*/ 0 h 176"/>
                <a:gd name="T26" fmla="*/ 3464 w 3464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4" h="176">
                  <a:moveTo>
                    <a:pt x="0" y="152"/>
                  </a:moveTo>
                  <a:lnTo>
                    <a:pt x="568" y="16"/>
                  </a:lnTo>
                  <a:lnTo>
                    <a:pt x="816" y="0"/>
                  </a:lnTo>
                  <a:lnTo>
                    <a:pt x="1768" y="16"/>
                  </a:lnTo>
                  <a:lnTo>
                    <a:pt x="2024" y="8"/>
                  </a:lnTo>
                  <a:lnTo>
                    <a:pt x="2864" y="176"/>
                  </a:lnTo>
                  <a:lnTo>
                    <a:pt x="3088" y="168"/>
                  </a:lnTo>
                  <a:lnTo>
                    <a:pt x="3464" y="16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0" name="Oval 6"/>
            <p:cNvSpPr>
              <a:spLocks noChangeArrowheads="1"/>
            </p:cNvSpPr>
            <p:nvPr/>
          </p:nvSpPr>
          <p:spPr bwMode="auto">
            <a:xfrm>
              <a:off x="1488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Oval 7"/>
            <p:cNvSpPr>
              <a:spLocks noChangeArrowheads="1"/>
            </p:cNvSpPr>
            <p:nvPr/>
          </p:nvSpPr>
          <p:spPr bwMode="auto">
            <a:xfrm>
              <a:off x="1475" y="2589"/>
              <a:ext cx="325" cy="3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Oval 8"/>
            <p:cNvSpPr>
              <a:spLocks noChangeArrowheads="1"/>
            </p:cNvSpPr>
            <p:nvPr/>
          </p:nvSpPr>
          <p:spPr bwMode="auto">
            <a:xfrm>
              <a:off x="2843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Oval 9"/>
            <p:cNvSpPr>
              <a:spLocks noChangeArrowheads="1"/>
            </p:cNvSpPr>
            <p:nvPr/>
          </p:nvSpPr>
          <p:spPr bwMode="auto">
            <a:xfrm>
              <a:off x="3081" y="2702"/>
              <a:ext cx="326" cy="3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Oval 10"/>
            <p:cNvSpPr>
              <a:spLocks noChangeArrowheads="1"/>
            </p:cNvSpPr>
            <p:nvPr/>
          </p:nvSpPr>
          <p:spPr bwMode="auto">
            <a:xfrm>
              <a:off x="2645" y="2093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Oval 11"/>
            <p:cNvSpPr>
              <a:spLocks noChangeArrowheads="1"/>
            </p:cNvSpPr>
            <p:nvPr/>
          </p:nvSpPr>
          <p:spPr bwMode="auto">
            <a:xfrm>
              <a:off x="4045" y="1564"/>
              <a:ext cx="326" cy="31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Rectangle 12"/>
            <p:cNvSpPr>
              <a:spLocks noChangeArrowheads="1"/>
            </p:cNvSpPr>
            <p:nvPr/>
          </p:nvSpPr>
          <p:spPr bwMode="auto">
            <a:xfrm>
              <a:off x="1611" y="142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1594" y="267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08" name="Rectangle 14"/>
            <p:cNvSpPr>
              <a:spLocks noChangeArrowheads="1"/>
            </p:cNvSpPr>
            <p:nvPr/>
          </p:nvSpPr>
          <p:spPr bwMode="auto">
            <a:xfrm>
              <a:off x="2956" y="144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09" name="Rectangle 15"/>
            <p:cNvSpPr>
              <a:spLocks noChangeArrowheads="1"/>
            </p:cNvSpPr>
            <p:nvPr/>
          </p:nvSpPr>
          <p:spPr bwMode="auto">
            <a:xfrm>
              <a:off x="2770" y="216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3206" y="278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11" name="Rectangle 17"/>
            <p:cNvSpPr>
              <a:spLocks noChangeArrowheads="1"/>
            </p:cNvSpPr>
            <p:nvPr/>
          </p:nvSpPr>
          <p:spPr bwMode="auto">
            <a:xfrm>
              <a:off x="4158" y="164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8693" name="Rectangle 18"/>
            <p:cNvSpPr>
              <a:spLocks noChangeArrowheads="1"/>
            </p:cNvSpPr>
            <p:nvPr/>
          </p:nvSpPr>
          <p:spPr bwMode="auto">
            <a:xfrm>
              <a:off x="596" y="1521"/>
              <a:ext cx="279" cy="251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694" name="Rectangle 19"/>
            <p:cNvSpPr>
              <a:spLocks noChangeArrowheads="1"/>
            </p:cNvSpPr>
            <p:nvPr/>
          </p:nvSpPr>
          <p:spPr bwMode="auto">
            <a:xfrm>
              <a:off x="4761" y="1357"/>
              <a:ext cx="279" cy="253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688" y="1569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15" name="Rectangle 21"/>
            <p:cNvSpPr>
              <a:spLocks noChangeArrowheads="1"/>
            </p:cNvSpPr>
            <p:nvPr/>
          </p:nvSpPr>
          <p:spPr bwMode="auto">
            <a:xfrm>
              <a:off x="4846" y="141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8697" name="Rectangle 22"/>
            <p:cNvSpPr>
              <a:spLocks noChangeArrowheads="1"/>
            </p:cNvSpPr>
            <p:nvPr/>
          </p:nvSpPr>
          <p:spPr bwMode="auto">
            <a:xfrm>
              <a:off x="665" y="2746"/>
              <a:ext cx="279" cy="252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752" y="2803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8699" name="Rectangle 24"/>
            <p:cNvSpPr>
              <a:spLocks noChangeArrowheads="1"/>
            </p:cNvSpPr>
            <p:nvPr/>
          </p:nvSpPr>
          <p:spPr bwMode="auto">
            <a:xfrm>
              <a:off x="4096" y="2919"/>
              <a:ext cx="278" cy="251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4177" y="2975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1174" y="13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1" name="Rectangle 27"/>
            <p:cNvSpPr>
              <a:spLocks noChangeArrowheads="1"/>
            </p:cNvSpPr>
            <p:nvPr/>
          </p:nvSpPr>
          <p:spPr bwMode="auto">
            <a:xfrm>
              <a:off x="1174" y="167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2" name="Rectangle 28"/>
            <p:cNvSpPr>
              <a:spLocks noChangeArrowheads="1"/>
            </p:cNvSpPr>
            <p:nvPr/>
          </p:nvSpPr>
          <p:spPr bwMode="auto">
            <a:xfrm>
              <a:off x="2264" y="125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3" name="Rectangle 29"/>
            <p:cNvSpPr>
              <a:spLocks noChangeArrowheads="1"/>
            </p:cNvSpPr>
            <p:nvPr/>
          </p:nvSpPr>
          <p:spPr bwMode="auto">
            <a:xfrm>
              <a:off x="2274" y="15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4" name="Rectangle 30"/>
            <p:cNvSpPr>
              <a:spLocks noChangeArrowheads="1"/>
            </p:cNvSpPr>
            <p:nvPr/>
          </p:nvSpPr>
          <p:spPr bwMode="auto">
            <a:xfrm>
              <a:off x="3672" y="132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5" name="Rectangle 31"/>
            <p:cNvSpPr>
              <a:spLocks noChangeArrowheads="1"/>
            </p:cNvSpPr>
            <p:nvPr/>
          </p:nvSpPr>
          <p:spPr bwMode="auto">
            <a:xfrm>
              <a:off x="3573" y="165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6" name="Rectangle 32"/>
            <p:cNvSpPr>
              <a:spLocks noChangeArrowheads="1"/>
            </p:cNvSpPr>
            <p:nvPr/>
          </p:nvSpPr>
          <p:spPr bwMode="auto">
            <a:xfrm>
              <a:off x="4514" y="135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7" name="Rectangle 33"/>
            <p:cNvSpPr>
              <a:spLocks noChangeArrowheads="1"/>
            </p:cNvSpPr>
            <p:nvPr/>
          </p:nvSpPr>
          <p:spPr bwMode="auto">
            <a:xfrm>
              <a:off x="4604" y="165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8" name="Rectangle 34"/>
            <p:cNvSpPr>
              <a:spLocks noChangeArrowheads="1"/>
            </p:cNvSpPr>
            <p:nvPr/>
          </p:nvSpPr>
          <p:spPr bwMode="auto">
            <a:xfrm>
              <a:off x="2764" y="175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29" name="Rectangle 35"/>
            <p:cNvSpPr>
              <a:spLocks noChangeArrowheads="1"/>
            </p:cNvSpPr>
            <p:nvPr/>
          </p:nvSpPr>
          <p:spPr bwMode="auto">
            <a:xfrm>
              <a:off x="3047" y="181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0" name="Rectangle 36"/>
            <p:cNvSpPr>
              <a:spLocks noChangeArrowheads="1"/>
            </p:cNvSpPr>
            <p:nvPr/>
          </p:nvSpPr>
          <p:spPr bwMode="auto">
            <a:xfrm>
              <a:off x="2284" y="251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1" name="Rectangle 37"/>
            <p:cNvSpPr>
              <a:spLocks noChangeArrowheads="1"/>
            </p:cNvSpPr>
            <p:nvPr/>
          </p:nvSpPr>
          <p:spPr bwMode="auto">
            <a:xfrm>
              <a:off x="1234" y="289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2" name="Rectangle 38"/>
            <p:cNvSpPr>
              <a:spLocks noChangeArrowheads="1"/>
            </p:cNvSpPr>
            <p:nvPr/>
          </p:nvSpPr>
          <p:spPr bwMode="auto">
            <a:xfrm>
              <a:off x="2880" y="25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3" name="Rectangle 39"/>
            <p:cNvSpPr>
              <a:spLocks noChangeArrowheads="1"/>
            </p:cNvSpPr>
            <p:nvPr/>
          </p:nvSpPr>
          <p:spPr bwMode="auto">
            <a:xfrm>
              <a:off x="3692" y="30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4" name="Rectangle 40"/>
            <p:cNvSpPr>
              <a:spLocks noChangeArrowheads="1"/>
            </p:cNvSpPr>
            <p:nvPr/>
          </p:nvSpPr>
          <p:spPr bwMode="auto">
            <a:xfrm>
              <a:off x="3889" y="2482"/>
              <a:ext cx="95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Switch or router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5" name="Rectangle 41"/>
            <p:cNvSpPr>
              <a:spLocks noChangeArrowheads="1"/>
            </p:cNvSpPr>
            <p:nvPr/>
          </p:nvSpPr>
          <p:spPr bwMode="auto">
            <a:xfrm>
              <a:off x="704" y="2195"/>
              <a:ext cx="2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Host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33836" name="Line 42"/>
            <p:cNvSpPr>
              <a:spLocks noChangeShapeType="1"/>
            </p:cNvSpPr>
            <p:nvPr/>
          </p:nvSpPr>
          <p:spPr bwMode="auto">
            <a:xfrm flipH="1" flipV="1">
              <a:off x="717" y="1784"/>
              <a:ext cx="96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7" name="Line 43"/>
            <p:cNvSpPr>
              <a:spLocks noChangeShapeType="1"/>
            </p:cNvSpPr>
            <p:nvPr/>
          </p:nvSpPr>
          <p:spPr bwMode="auto">
            <a:xfrm flipH="1">
              <a:off x="3427" y="2567"/>
              <a:ext cx="43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8" name="Line 44"/>
            <p:cNvSpPr>
              <a:spLocks noChangeShapeType="1"/>
            </p:cNvSpPr>
            <p:nvPr/>
          </p:nvSpPr>
          <p:spPr bwMode="auto">
            <a:xfrm flipV="1">
              <a:off x="878" y="1522"/>
              <a:ext cx="60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9" name="Line 45"/>
            <p:cNvSpPr>
              <a:spLocks noChangeShapeType="1"/>
            </p:cNvSpPr>
            <p:nvPr/>
          </p:nvSpPr>
          <p:spPr bwMode="auto">
            <a:xfrm>
              <a:off x="1818" y="1502"/>
              <a:ext cx="10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0" name="Line 46"/>
            <p:cNvSpPr>
              <a:spLocks noChangeShapeType="1"/>
            </p:cNvSpPr>
            <p:nvPr/>
          </p:nvSpPr>
          <p:spPr bwMode="auto">
            <a:xfrm>
              <a:off x="3169" y="1502"/>
              <a:ext cx="886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1" name="Line 47"/>
            <p:cNvSpPr>
              <a:spLocks noChangeShapeType="1"/>
            </p:cNvSpPr>
            <p:nvPr/>
          </p:nvSpPr>
          <p:spPr bwMode="auto">
            <a:xfrm flipV="1">
              <a:off x="4369" y="1502"/>
              <a:ext cx="39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2" name="Line 48"/>
            <p:cNvSpPr>
              <a:spLocks noChangeShapeType="1"/>
            </p:cNvSpPr>
            <p:nvPr/>
          </p:nvSpPr>
          <p:spPr bwMode="auto">
            <a:xfrm flipH="1">
              <a:off x="1648" y="1669"/>
              <a:ext cx="9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3" name="Line 49"/>
            <p:cNvSpPr>
              <a:spLocks noChangeShapeType="1"/>
            </p:cNvSpPr>
            <p:nvPr/>
          </p:nvSpPr>
          <p:spPr bwMode="auto">
            <a:xfrm>
              <a:off x="1791" y="1610"/>
              <a:ext cx="877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4" name="Line 50"/>
            <p:cNvSpPr>
              <a:spLocks noChangeShapeType="1"/>
            </p:cNvSpPr>
            <p:nvPr/>
          </p:nvSpPr>
          <p:spPr bwMode="auto">
            <a:xfrm flipH="1">
              <a:off x="2883" y="1669"/>
              <a:ext cx="11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5" name="Line 51"/>
            <p:cNvSpPr>
              <a:spLocks noChangeShapeType="1"/>
            </p:cNvSpPr>
            <p:nvPr/>
          </p:nvSpPr>
          <p:spPr bwMode="auto">
            <a:xfrm flipV="1">
              <a:off x="941" y="2789"/>
              <a:ext cx="54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6" name="Line 52"/>
            <p:cNvSpPr>
              <a:spLocks noChangeShapeType="1"/>
            </p:cNvSpPr>
            <p:nvPr/>
          </p:nvSpPr>
          <p:spPr bwMode="auto">
            <a:xfrm>
              <a:off x="1800" y="2789"/>
              <a:ext cx="128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7" name="Line 53"/>
            <p:cNvSpPr>
              <a:spLocks noChangeShapeType="1"/>
            </p:cNvSpPr>
            <p:nvPr/>
          </p:nvSpPr>
          <p:spPr bwMode="auto">
            <a:xfrm flipV="1">
              <a:off x="1755" y="2298"/>
              <a:ext cx="895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8" name="Line 54"/>
            <p:cNvSpPr>
              <a:spLocks noChangeShapeType="1"/>
            </p:cNvSpPr>
            <p:nvPr/>
          </p:nvSpPr>
          <p:spPr bwMode="auto">
            <a:xfrm>
              <a:off x="2928" y="2347"/>
              <a:ext cx="241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9" name="Line 55"/>
            <p:cNvSpPr>
              <a:spLocks noChangeShapeType="1"/>
            </p:cNvSpPr>
            <p:nvPr/>
          </p:nvSpPr>
          <p:spPr bwMode="auto">
            <a:xfrm flipH="1">
              <a:off x="3393" y="1866"/>
              <a:ext cx="761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50" name="Line 56"/>
            <p:cNvSpPr>
              <a:spLocks noChangeShapeType="1"/>
            </p:cNvSpPr>
            <p:nvPr/>
          </p:nvSpPr>
          <p:spPr bwMode="auto">
            <a:xfrm>
              <a:off x="3402" y="2917"/>
              <a:ext cx="698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51" name="Text Box 57"/>
            <p:cNvSpPr txBox="1">
              <a:spLocks noChangeArrowheads="1"/>
            </p:cNvSpPr>
            <p:nvPr/>
          </p:nvSpPr>
          <p:spPr bwMode="auto">
            <a:xfrm>
              <a:off x="1198" y="2034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VCI</a:t>
              </a:r>
            </a:p>
          </p:txBody>
        </p:sp>
        <p:sp>
          <p:nvSpPr>
            <p:cNvPr id="33852" name="Line 58"/>
            <p:cNvSpPr>
              <a:spLocks noChangeShapeType="1"/>
            </p:cNvSpPr>
            <p:nvPr/>
          </p:nvSpPr>
          <p:spPr bwMode="auto">
            <a:xfrm flipH="1" flipV="1">
              <a:off x="1227" y="1807"/>
              <a:ext cx="9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795" name="Rectangle 5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914400"/>
          </a:xfrm>
        </p:spPr>
        <p:txBody>
          <a:bodyPr/>
          <a:lstStyle/>
          <a:p>
            <a:r>
              <a:rPr lang="en-US" smtClean="0"/>
              <a:t>Routing in Virtual-Circuit Packet Networks</a:t>
            </a:r>
          </a:p>
        </p:txBody>
      </p:sp>
      <p:sp>
        <p:nvSpPr>
          <p:cNvPr id="33796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315325" cy="5181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VCI (virtual-circuit identifier) has local significance.</a:t>
            </a:r>
          </a:p>
          <a:p>
            <a:r>
              <a:rPr lang="en-US" smtClean="0"/>
              <a:t>A above has 2 VCs.  VC1 goes toward B and VC5 goes on to D. </a:t>
            </a:r>
          </a:p>
          <a:p>
            <a:r>
              <a:rPr lang="en-US" smtClean="0"/>
              <a:t>Route determined during connection setup.</a:t>
            </a:r>
          </a:p>
          <a:p>
            <a:r>
              <a:rPr lang="en-US" smtClean="0"/>
              <a:t>Tables in switches implement forwarding that realizes selected route.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814388" y="1395413"/>
            <a:ext cx="7469187" cy="3887787"/>
            <a:chOff x="601" y="935"/>
            <a:chExt cx="4705" cy="2449"/>
          </a:xfrm>
        </p:grpSpPr>
        <p:sp>
          <p:nvSpPr>
            <p:cNvPr id="34833" name="Rectangle 3"/>
            <p:cNvSpPr>
              <a:spLocks noChangeArrowheads="1"/>
            </p:cNvSpPr>
            <p:nvPr/>
          </p:nvSpPr>
          <p:spPr bwMode="auto">
            <a:xfrm>
              <a:off x="612" y="1630"/>
              <a:ext cx="1246" cy="49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4" name="Rectangle 4"/>
            <p:cNvSpPr>
              <a:spLocks noChangeArrowheads="1"/>
            </p:cNvSpPr>
            <p:nvPr/>
          </p:nvSpPr>
          <p:spPr bwMode="auto">
            <a:xfrm>
              <a:off x="2234" y="1341"/>
              <a:ext cx="1246" cy="76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5" name="Rectangle 5"/>
            <p:cNvSpPr>
              <a:spLocks noChangeArrowheads="1"/>
            </p:cNvSpPr>
            <p:nvPr/>
          </p:nvSpPr>
          <p:spPr bwMode="auto">
            <a:xfrm>
              <a:off x="4030" y="1595"/>
              <a:ext cx="1246" cy="49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6" name="Rectangle 6"/>
            <p:cNvSpPr>
              <a:spLocks noChangeArrowheads="1"/>
            </p:cNvSpPr>
            <p:nvPr/>
          </p:nvSpPr>
          <p:spPr bwMode="auto">
            <a:xfrm>
              <a:off x="601" y="3090"/>
              <a:ext cx="1247" cy="2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7" name="Rectangle 7"/>
            <p:cNvSpPr>
              <a:spLocks noChangeArrowheads="1"/>
            </p:cNvSpPr>
            <p:nvPr/>
          </p:nvSpPr>
          <p:spPr bwMode="auto">
            <a:xfrm>
              <a:off x="2234" y="2635"/>
              <a:ext cx="1246" cy="49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8" name="Rectangle 8"/>
            <p:cNvSpPr>
              <a:spLocks noChangeArrowheads="1"/>
            </p:cNvSpPr>
            <p:nvPr/>
          </p:nvSpPr>
          <p:spPr bwMode="auto">
            <a:xfrm>
              <a:off x="4060" y="3116"/>
              <a:ext cx="1246" cy="2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9" name="Rectangle 9"/>
            <p:cNvSpPr>
              <a:spLocks noChangeArrowheads="1"/>
            </p:cNvSpPr>
            <p:nvPr/>
          </p:nvSpPr>
          <p:spPr bwMode="auto">
            <a:xfrm>
              <a:off x="612" y="1358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0" name="Rectangle 10"/>
            <p:cNvSpPr>
              <a:spLocks noChangeArrowheads="1"/>
            </p:cNvSpPr>
            <p:nvPr/>
          </p:nvSpPr>
          <p:spPr bwMode="auto">
            <a:xfrm>
              <a:off x="2234" y="1070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1" name="Rectangle 11"/>
            <p:cNvSpPr>
              <a:spLocks noChangeArrowheads="1"/>
            </p:cNvSpPr>
            <p:nvPr/>
          </p:nvSpPr>
          <p:spPr bwMode="auto">
            <a:xfrm>
              <a:off x="4030" y="1331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2" name="Rectangle 12"/>
            <p:cNvSpPr>
              <a:spLocks noChangeArrowheads="1"/>
            </p:cNvSpPr>
            <p:nvPr/>
          </p:nvSpPr>
          <p:spPr bwMode="auto">
            <a:xfrm>
              <a:off x="2234" y="2364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3" name="Rectangle 13"/>
            <p:cNvSpPr>
              <a:spLocks noChangeArrowheads="1"/>
            </p:cNvSpPr>
            <p:nvPr/>
          </p:nvSpPr>
          <p:spPr bwMode="auto">
            <a:xfrm>
              <a:off x="4060" y="2844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4" name="Rectangle 14"/>
            <p:cNvSpPr>
              <a:spLocks noChangeArrowheads="1"/>
            </p:cNvSpPr>
            <p:nvPr/>
          </p:nvSpPr>
          <p:spPr bwMode="auto">
            <a:xfrm>
              <a:off x="601" y="2818"/>
              <a:ext cx="1247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5" name="Rectangle 15"/>
            <p:cNvSpPr>
              <a:spLocks noChangeArrowheads="1"/>
            </p:cNvSpPr>
            <p:nvPr/>
          </p:nvSpPr>
          <p:spPr bwMode="auto">
            <a:xfrm>
              <a:off x="660" y="1389"/>
              <a:ext cx="10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Incoming       Outgoing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46" name="Rectangle 16"/>
            <p:cNvSpPr>
              <a:spLocks noChangeArrowheads="1"/>
            </p:cNvSpPr>
            <p:nvPr/>
          </p:nvSpPr>
          <p:spPr bwMode="auto">
            <a:xfrm>
              <a:off x="660" y="1515"/>
              <a:ext cx="110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 VCI     Node  VCI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47" name="Rectangle 17"/>
            <p:cNvSpPr>
              <a:spLocks noChangeArrowheads="1"/>
            </p:cNvSpPr>
            <p:nvPr/>
          </p:nvSpPr>
          <p:spPr bwMode="auto">
            <a:xfrm>
              <a:off x="660" y="1633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A      1           3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48" name="Rectangle 18"/>
            <p:cNvSpPr>
              <a:spLocks noChangeArrowheads="1"/>
            </p:cNvSpPr>
            <p:nvPr/>
          </p:nvSpPr>
          <p:spPr bwMode="auto">
            <a:xfrm>
              <a:off x="660" y="1758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A      5           3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49" name="Rectangle 19"/>
            <p:cNvSpPr>
              <a:spLocks noChangeArrowheads="1"/>
            </p:cNvSpPr>
            <p:nvPr/>
          </p:nvSpPr>
          <p:spPr bwMode="auto">
            <a:xfrm>
              <a:off x="660" y="1884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3       2           A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0" name="Rectangle 20"/>
            <p:cNvSpPr>
              <a:spLocks noChangeArrowheads="1"/>
            </p:cNvSpPr>
            <p:nvPr/>
          </p:nvSpPr>
          <p:spPr bwMode="auto">
            <a:xfrm>
              <a:off x="660" y="2010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3       3           A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1" name="Line 21"/>
            <p:cNvSpPr>
              <a:spLocks noChangeShapeType="1"/>
            </p:cNvSpPr>
            <p:nvPr/>
          </p:nvSpPr>
          <p:spPr bwMode="auto">
            <a:xfrm>
              <a:off x="1219" y="1345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52" name="Rectangle 22"/>
            <p:cNvSpPr>
              <a:spLocks noChangeArrowheads="1"/>
            </p:cNvSpPr>
            <p:nvPr/>
          </p:nvSpPr>
          <p:spPr bwMode="auto">
            <a:xfrm>
              <a:off x="2282" y="1101"/>
              <a:ext cx="10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Incoming       Outgoing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3" name="Rectangle 23"/>
            <p:cNvSpPr>
              <a:spLocks noChangeArrowheads="1"/>
            </p:cNvSpPr>
            <p:nvPr/>
          </p:nvSpPr>
          <p:spPr bwMode="auto">
            <a:xfrm>
              <a:off x="2282" y="1226"/>
              <a:ext cx="110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 VCI     Node  VCI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4" name="Rectangle 24"/>
            <p:cNvSpPr>
              <a:spLocks noChangeArrowheads="1"/>
            </p:cNvSpPr>
            <p:nvPr/>
          </p:nvSpPr>
          <p:spPr bwMode="auto">
            <a:xfrm>
              <a:off x="2282" y="1344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1       2           6       7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5" name="Rectangle 25"/>
            <p:cNvSpPr>
              <a:spLocks noChangeArrowheads="1"/>
            </p:cNvSpPr>
            <p:nvPr/>
          </p:nvSpPr>
          <p:spPr bwMode="auto">
            <a:xfrm>
              <a:off x="2282" y="1470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1       3           4       4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6" name="Rectangle 26"/>
            <p:cNvSpPr>
              <a:spLocks noChangeArrowheads="1"/>
            </p:cNvSpPr>
            <p:nvPr/>
          </p:nvSpPr>
          <p:spPr bwMode="auto">
            <a:xfrm>
              <a:off x="2282" y="1595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4       2           6       1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7" name="Rectangle 27"/>
            <p:cNvSpPr>
              <a:spLocks noChangeArrowheads="1"/>
            </p:cNvSpPr>
            <p:nvPr/>
          </p:nvSpPr>
          <p:spPr bwMode="auto">
            <a:xfrm>
              <a:off x="2282" y="1721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6       7           1       2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8" name="Rectangle 28"/>
            <p:cNvSpPr>
              <a:spLocks noChangeArrowheads="1"/>
            </p:cNvSpPr>
            <p:nvPr/>
          </p:nvSpPr>
          <p:spPr bwMode="auto">
            <a:xfrm>
              <a:off x="2282" y="1847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6       1           4       2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59" name="Rectangle 29"/>
            <p:cNvSpPr>
              <a:spLocks noChangeArrowheads="1"/>
            </p:cNvSpPr>
            <p:nvPr/>
          </p:nvSpPr>
          <p:spPr bwMode="auto">
            <a:xfrm>
              <a:off x="2282" y="1972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4       4           1       3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0" name="Line 30"/>
            <p:cNvSpPr>
              <a:spLocks noChangeShapeType="1"/>
            </p:cNvSpPr>
            <p:nvPr/>
          </p:nvSpPr>
          <p:spPr bwMode="auto">
            <a:xfrm>
              <a:off x="2841" y="1057"/>
              <a:ext cx="1" cy="105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61" name="Rectangle 31"/>
            <p:cNvSpPr>
              <a:spLocks noChangeArrowheads="1"/>
            </p:cNvSpPr>
            <p:nvPr/>
          </p:nvSpPr>
          <p:spPr bwMode="auto">
            <a:xfrm>
              <a:off x="4078" y="1362"/>
              <a:ext cx="10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Incoming       Outgoing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2" name="Rectangle 32"/>
            <p:cNvSpPr>
              <a:spLocks noChangeArrowheads="1"/>
            </p:cNvSpPr>
            <p:nvPr/>
          </p:nvSpPr>
          <p:spPr bwMode="auto">
            <a:xfrm>
              <a:off x="4078" y="1488"/>
              <a:ext cx="110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 VCI     Node  VCI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3" name="Rectangle 33"/>
            <p:cNvSpPr>
              <a:spLocks noChangeArrowheads="1"/>
            </p:cNvSpPr>
            <p:nvPr/>
          </p:nvSpPr>
          <p:spPr bwMode="auto">
            <a:xfrm>
              <a:off x="4078" y="1606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3       7           B      8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4" name="Rectangle 34"/>
            <p:cNvSpPr>
              <a:spLocks noChangeArrowheads="1"/>
            </p:cNvSpPr>
            <p:nvPr/>
          </p:nvSpPr>
          <p:spPr bwMode="auto">
            <a:xfrm>
              <a:off x="4078" y="1723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3       1           B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5" name="Rectangle 35"/>
            <p:cNvSpPr>
              <a:spLocks noChangeArrowheads="1"/>
            </p:cNvSpPr>
            <p:nvPr/>
          </p:nvSpPr>
          <p:spPr bwMode="auto">
            <a:xfrm>
              <a:off x="4078" y="1849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B      5            3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6" name="Rectangle 36"/>
            <p:cNvSpPr>
              <a:spLocks noChangeArrowheads="1"/>
            </p:cNvSpPr>
            <p:nvPr/>
          </p:nvSpPr>
          <p:spPr bwMode="auto">
            <a:xfrm>
              <a:off x="4078" y="1975"/>
              <a:ext cx="99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B      8            3      7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7" name="Line 37"/>
            <p:cNvSpPr>
              <a:spLocks noChangeShapeType="1"/>
            </p:cNvSpPr>
            <p:nvPr/>
          </p:nvSpPr>
          <p:spPr bwMode="auto">
            <a:xfrm>
              <a:off x="4637" y="1310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68" name="Rectangle 38"/>
            <p:cNvSpPr>
              <a:spLocks noChangeArrowheads="1"/>
            </p:cNvSpPr>
            <p:nvPr/>
          </p:nvSpPr>
          <p:spPr bwMode="auto">
            <a:xfrm>
              <a:off x="650" y="2849"/>
              <a:ext cx="10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Incoming       Outgoing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69" name="Rectangle 39"/>
            <p:cNvSpPr>
              <a:spLocks noChangeArrowheads="1"/>
            </p:cNvSpPr>
            <p:nvPr/>
          </p:nvSpPr>
          <p:spPr bwMode="auto">
            <a:xfrm>
              <a:off x="650" y="2975"/>
              <a:ext cx="110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 VCI     Node  VCI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0" name="Rectangle 40"/>
            <p:cNvSpPr>
              <a:spLocks noChangeArrowheads="1"/>
            </p:cNvSpPr>
            <p:nvPr/>
          </p:nvSpPr>
          <p:spPr bwMode="auto">
            <a:xfrm>
              <a:off x="650" y="3093"/>
              <a:ext cx="10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C      6           4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1" name="Rectangle 41"/>
            <p:cNvSpPr>
              <a:spLocks noChangeArrowheads="1"/>
            </p:cNvSpPr>
            <p:nvPr/>
          </p:nvSpPr>
          <p:spPr bwMode="auto">
            <a:xfrm>
              <a:off x="650" y="3218"/>
              <a:ext cx="10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4       3           C      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2" name="Line 42"/>
            <p:cNvSpPr>
              <a:spLocks noChangeShapeType="1"/>
            </p:cNvSpPr>
            <p:nvPr/>
          </p:nvSpPr>
          <p:spPr bwMode="auto">
            <a:xfrm>
              <a:off x="1209" y="2805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73" name="Rectangle 43"/>
            <p:cNvSpPr>
              <a:spLocks noChangeArrowheads="1"/>
            </p:cNvSpPr>
            <p:nvPr/>
          </p:nvSpPr>
          <p:spPr bwMode="auto">
            <a:xfrm>
              <a:off x="2282" y="2395"/>
              <a:ext cx="10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Incoming       Outgoing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4" name="Rectangle 44"/>
            <p:cNvSpPr>
              <a:spLocks noChangeArrowheads="1"/>
            </p:cNvSpPr>
            <p:nvPr/>
          </p:nvSpPr>
          <p:spPr bwMode="auto">
            <a:xfrm>
              <a:off x="2282" y="2520"/>
              <a:ext cx="110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 VCI     Node  VCI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5" name="Rectangle 45"/>
            <p:cNvSpPr>
              <a:spLocks noChangeArrowheads="1"/>
            </p:cNvSpPr>
            <p:nvPr/>
          </p:nvSpPr>
          <p:spPr bwMode="auto">
            <a:xfrm>
              <a:off x="2282" y="2638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2       3           3       2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6" name="Rectangle 46"/>
            <p:cNvSpPr>
              <a:spLocks noChangeArrowheads="1"/>
            </p:cNvSpPr>
            <p:nvPr/>
          </p:nvSpPr>
          <p:spPr bwMode="auto">
            <a:xfrm>
              <a:off x="2282" y="2764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3       4           5       5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7" name="Rectangle 47"/>
            <p:cNvSpPr>
              <a:spLocks noChangeArrowheads="1"/>
            </p:cNvSpPr>
            <p:nvPr/>
          </p:nvSpPr>
          <p:spPr bwMode="auto">
            <a:xfrm>
              <a:off x="2282" y="2889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3       2           2       3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8" name="Rectangle 48"/>
            <p:cNvSpPr>
              <a:spLocks noChangeArrowheads="1"/>
            </p:cNvSpPr>
            <p:nvPr/>
          </p:nvSpPr>
          <p:spPr bwMode="auto">
            <a:xfrm>
              <a:off x="2282" y="3015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5       5           3       4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79" name="Line 49"/>
            <p:cNvSpPr>
              <a:spLocks noChangeShapeType="1"/>
            </p:cNvSpPr>
            <p:nvPr/>
          </p:nvSpPr>
          <p:spPr bwMode="auto">
            <a:xfrm>
              <a:off x="2841" y="2351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80" name="Rectangle 50"/>
            <p:cNvSpPr>
              <a:spLocks noChangeArrowheads="1"/>
            </p:cNvSpPr>
            <p:nvPr/>
          </p:nvSpPr>
          <p:spPr bwMode="auto">
            <a:xfrm>
              <a:off x="4109" y="2876"/>
              <a:ext cx="10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Incoming       Outgoing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81" name="Rectangle 51"/>
            <p:cNvSpPr>
              <a:spLocks noChangeArrowheads="1"/>
            </p:cNvSpPr>
            <p:nvPr/>
          </p:nvSpPr>
          <p:spPr bwMode="auto">
            <a:xfrm>
              <a:off x="4109" y="3001"/>
              <a:ext cx="110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 VCI     Node  VCI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82" name="Rectangle 52"/>
            <p:cNvSpPr>
              <a:spLocks noChangeArrowheads="1"/>
            </p:cNvSpPr>
            <p:nvPr/>
          </p:nvSpPr>
          <p:spPr bwMode="auto">
            <a:xfrm>
              <a:off x="4109" y="3119"/>
              <a:ext cx="10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4       5           D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83" name="Rectangle 53"/>
            <p:cNvSpPr>
              <a:spLocks noChangeArrowheads="1"/>
            </p:cNvSpPr>
            <p:nvPr/>
          </p:nvSpPr>
          <p:spPr bwMode="auto">
            <a:xfrm>
              <a:off x="4109" y="3245"/>
              <a:ext cx="10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D      2           4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84" name="Line 54"/>
            <p:cNvSpPr>
              <a:spLocks noChangeShapeType="1"/>
            </p:cNvSpPr>
            <p:nvPr/>
          </p:nvSpPr>
          <p:spPr bwMode="auto">
            <a:xfrm>
              <a:off x="4667" y="2831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85" name="Line 55"/>
            <p:cNvSpPr>
              <a:spLocks noChangeShapeType="1"/>
            </p:cNvSpPr>
            <p:nvPr/>
          </p:nvSpPr>
          <p:spPr bwMode="auto">
            <a:xfrm flipV="1">
              <a:off x="1862" y="1669"/>
              <a:ext cx="367" cy="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86" name="Line 56"/>
            <p:cNvSpPr>
              <a:spLocks noChangeShapeType="1"/>
            </p:cNvSpPr>
            <p:nvPr/>
          </p:nvSpPr>
          <p:spPr bwMode="auto">
            <a:xfrm>
              <a:off x="3484" y="1607"/>
              <a:ext cx="541" cy="9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87" name="Line 57"/>
            <p:cNvSpPr>
              <a:spLocks noChangeShapeType="1"/>
            </p:cNvSpPr>
            <p:nvPr/>
          </p:nvSpPr>
          <p:spPr bwMode="auto">
            <a:xfrm>
              <a:off x="1158" y="2132"/>
              <a:ext cx="1" cy="6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88" name="Line 58"/>
            <p:cNvSpPr>
              <a:spLocks noChangeShapeType="1"/>
            </p:cNvSpPr>
            <p:nvPr/>
          </p:nvSpPr>
          <p:spPr bwMode="auto">
            <a:xfrm>
              <a:off x="1862" y="2036"/>
              <a:ext cx="357" cy="4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89" name="Line 59"/>
            <p:cNvSpPr>
              <a:spLocks noChangeShapeType="1"/>
            </p:cNvSpPr>
            <p:nvPr/>
          </p:nvSpPr>
          <p:spPr bwMode="auto">
            <a:xfrm flipH="1">
              <a:off x="4576" y="2097"/>
              <a:ext cx="163" cy="7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90" name="Line 60"/>
            <p:cNvSpPr>
              <a:spLocks noChangeShapeType="1"/>
            </p:cNvSpPr>
            <p:nvPr/>
          </p:nvSpPr>
          <p:spPr bwMode="auto">
            <a:xfrm>
              <a:off x="1851" y="3277"/>
              <a:ext cx="2204" cy="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91" name="Line 61"/>
            <p:cNvSpPr>
              <a:spLocks noChangeShapeType="1"/>
            </p:cNvSpPr>
            <p:nvPr/>
          </p:nvSpPr>
          <p:spPr bwMode="auto">
            <a:xfrm flipV="1">
              <a:off x="2739" y="2106"/>
              <a:ext cx="184" cy="24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92" name="Line 62"/>
            <p:cNvSpPr>
              <a:spLocks noChangeShapeType="1"/>
            </p:cNvSpPr>
            <p:nvPr/>
          </p:nvSpPr>
          <p:spPr bwMode="auto">
            <a:xfrm flipV="1">
              <a:off x="1851" y="2770"/>
              <a:ext cx="378" cy="22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93" name="Line 63"/>
            <p:cNvSpPr>
              <a:spLocks noChangeShapeType="1"/>
            </p:cNvSpPr>
            <p:nvPr/>
          </p:nvSpPr>
          <p:spPr bwMode="auto">
            <a:xfrm>
              <a:off x="3484" y="2726"/>
              <a:ext cx="571" cy="28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94" name="Rectangle 64"/>
            <p:cNvSpPr>
              <a:spLocks noChangeArrowheads="1"/>
            </p:cNvSpPr>
            <p:nvPr/>
          </p:nvSpPr>
          <p:spPr bwMode="auto">
            <a:xfrm>
              <a:off x="1054" y="1214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95" name="Rectangle 65"/>
            <p:cNvSpPr>
              <a:spLocks noChangeArrowheads="1"/>
            </p:cNvSpPr>
            <p:nvPr/>
          </p:nvSpPr>
          <p:spPr bwMode="auto">
            <a:xfrm>
              <a:off x="1228" y="2683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96" name="Rectangle 66"/>
            <p:cNvSpPr>
              <a:spLocks noChangeArrowheads="1"/>
            </p:cNvSpPr>
            <p:nvPr/>
          </p:nvSpPr>
          <p:spPr bwMode="auto">
            <a:xfrm>
              <a:off x="2677" y="935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97" name="Rectangle 67"/>
            <p:cNvSpPr>
              <a:spLocks noChangeArrowheads="1"/>
            </p:cNvSpPr>
            <p:nvPr/>
          </p:nvSpPr>
          <p:spPr bwMode="auto">
            <a:xfrm>
              <a:off x="2870" y="2229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98" name="Rectangle 68"/>
            <p:cNvSpPr>
              <a:spLocks noChangeArrowheads="1"/>
            </p:cNvSpPr>
            <p:nvPr/>
          </p:nvSpPr>
          <p:spPr bwMode="auto">
            <a:xfrm>
              <a:off x="4472" y="1205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4899" name="Rectangle 69"/>
            <p:cNvSpPr>
              <a:spLocks noChangeArrowheads="1"/>
            </p:cNvSpPr>
            <p:nvPr/>
          </p:nvSpPr>
          <p:spPr bwMode="auto">
            <a:xfrm>
              <a:off x="4697" y="2709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5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34819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VC Example: From A on VCI5 to D.</a:t>
            </a:r>
            <a:br>
              <a:rPr lang="en-US" smtClean="0"/>
            </a:br>
            <a:r>
              <a:rPr lang="en-US" sz="2400" smtClean="0"/>
              <a:t>(We assume VCs are bidirectional)</a:t>
            </a:r>
            <a:endParaRPr lang="en-US" smtClean="0"/>
          </a:p>
        </p:txBody>
      </p:sp>
      <p:sp>
        <p:nvSpPr>
          <p:cNvPr id="29701" name="Rectangle 71"/>
          <p:cNvSpPr>
            <a:spLocks noChangeArrowheads="1"/>
          </p:cNvSpPr>
          <p:nvPr/>
        </p:nvSpPr>
        <p:spPr bwMode="auto">
          <a:xfrm>
            <a:off x="527050" y="5407025"/>
            <a:ext cx="8229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</a:rPr>
              <a:t>Example:  VCI from A to D</a:t>
            </a:r>
          </a:p>
          <a:p>
            <a:pPr marL="854075" lvl="1" indent="-279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</a:rPr>
              <a:t>From A &amp; VCI 5 </a:t>
            </a:r>
            <a:r>
              <a:rPr lang="en-US" sz="2000" dirty="0">
                <a:latin typeface="+mn-lt"/>
                <a:cs typeface="Arial" charset="0"/>
              </a:rPr>
              <a:t>→ 3 &amp; VCI 3 → 4 &amp; VCI 4</a:t>
            </a:r>
          </a:p>
          <a:p>
            <a:pPr marL="854075" lvl="1" indent="-279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  <a:cs typeface="Arial" charset="0"/>
              </a:rPr>
              <a:t>→ 5 &amp; VCI 5 → D &amp; VCI 2</a:t>
            </a:r>
          </a:p>
        </p:txBody>
      </p:sp>
      <p:sp>
        <p:nvSpPr>
          <p:cNvPr id="587848" name="Rectangle 72"/>
          <p:cNvSpPr>
            <a:spLocks noChangeArrowheads="1"/>
          </p:cNvSpPr>
          <p:nvPr/>
        </p:nvSpPr>
        <p:spPr bwMode="auto">
          <a:xfrm>
            <a:off x="2133600" y="5797550"/>
            <a:ext cx="1219200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49" name="Rectangle 73"/>
          <p:cNvSpPr>
            <a:spLocks noChangeArrowheads="1"/>
          </p:cNvSpPr>
          <p:nvPr/>
        </p:nvSpPr>
        <p:spPr bwMode="auto">
          <a:xfrm>
            <a:off x="808038" y="2682875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0" name="Rectangle 74"/>
          <p:cNvSpPr>
            <a:spLocks noChangeArrowheads="1"/>
          </p:cNvSpPr>
          <p:nvPr/>
        </p:nvSpPr>
        <p:spPr bwMode="auto">
          <a:xfrm>
            <a:off x="3394075" y="219710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1" name="Rectangle 75"/>
          <p:cNvSpPr>
            <a:spLocks noChangeArrowheads="1"/>
          </p:cNvSpPr>
          <p:nvPr/>
        </p:nvSpPr>
        <p:spPr bwMode="auto">
          <a:xfrm>
            <a:off x="3381375" y="427355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2" name="Rectangle 76"/>
          <p:cNvSpPr>
            <a:spLocks noChangeArrowheads="1"/>
          </p:cNvSpPr>
          <p:nvPr/>
        </p:nvSpPr>
        <p:spPr bwMode="auto">
          <a:xfrm>
            <a:off x="6251575" y="4822825"/>
            <a:ext cx="2120900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3" name="Rectangle 77"/>
          <p:cNvSpPr>
            <a:spLocks noChangeArrowheads="1"/>
          </p:cNvSpPr>
          <p:nvPr/>
        </p:nvSpPr>
        <p:spPr bwMode="auto">
          <a:xfrm>
            <a:off x="3571875" y="5786438"/>
            <a:ext cx="1189038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4" name="Rectangle 78"/>
          <p:cNvSpPr>
            <a:spLocks noChangeArrowheads="1"/>
          </p:cNvSpPr>
          <p:nvPr/>
        </p:nvSpPr>
        <p:spPr bwMode="auto">
          <a:xfrm>
            <a:off x="5000625" y="5786438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5" name="Rectangle 79"/>
          <p:cNvSpPr>
            <a:spLocks noChangeArrowheads="1"/>
          </p:cNvSpPr>
          <p:nvPr/>
        </p:nvSpPr>
        <p:spPr bwMode="auto">
          <a:xfrm>
            <a:off x="1714500" y="6143625"/>
            <a:ext cx="1219200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6" name="Rectangle 80"/>
          <p:cNvSpPr>
            <a:spLocks noChangeArrowheads="1"/>
          </p:cNvSpPr>
          <p:nvPr/>
        </p:nvSpPr>
        <p:spPr bwMode="auto">
          <a:xfrm>
            <a:off x="3214688" y="6143625"/>
            <a:ext cx="1300162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7" name="Line 81"/>
          <p:cNvSpPr>
            <a:spLocks noChangeShapeType="1"/>
          </p:cNvSpPr>
          <p:nvPr/>
        </p:nvSpPr>
        <p:spPr bwMode="auto">
          <a:xfrm flipV="1">
            <a:off x="2786063" y="2433638"/>
            <a:ext cx="665162" cy="334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8" name="Line 82"/>
          <p:cNvSpPr>
            <a:spLocks noChangeShapeType="1"/>
          </p:cNvSpPr>
          <p:nvPr/>
        </p:nvSpPr>
        <p:spPr bwMode="auto">
          <a:xfrm>
            <a:off x="4210050" y="3268663"/>
            <a:ext cx="7938" cy="9842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7859" name="Line 83"/>
          <p:cNvSpPr>
            <a:spLocks noChangeShapeType="1"/>
          </p:cNvSpPr>
          <p:nvPr/>
        </p:nvSpPr>
        <p:spPr bwMode="auto">
          <a:xfrm>
            <a:off x="5461000" y="4451350"/>
            <a:ext cx="706438" cy="431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8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8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8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8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8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8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48" grpId="0" animBg="1"/>
      <p:bldP spid="587849" grpId="0" animBg="1"/>
      <p:bldP spid="587850" grpId="0" animBg="1"/>
      <p:bldP spid="587851" grpId="0" animBg="1"/>
      <p:bldP spid="587852" grpId="0" animBg="1"/>
      <p:bldP spid="587853" grpId="0" animBg="1"/>
      <p:bldP spid="587854" grpId="0" animBg="1"/>
      <p:bldP spid="587855" grpId="0" animBg="1"/>
      <p:bldP spid="587856" grpId="0" animBg="1"/>
      <p:bldP spid="587857" grpId="0" animBg="1"/>
      <p:bldP spid="587858" grpId="0" animBg="1"/>
      <p:bldP spid="5878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82575" y="1490663"/>
            <a:ext cx="8542338" cy="4314825"/>
            <a:chOff x="178" y="822"/>
            <a:chExt cx="5381" cy="2718"/>
          </a:xfrm>
        </p:grpSpPr>
        <p:sp>
          <p:nvSpPr>
            <p:cNvPr id="35848" name="Rectangle 3"/>
            <p:cNvSpPr>
              <a:spLocks noChangeArrowheads="1"/>
            </p:cNvSpPr>
            <p:nvPr/>
          </p:nvSpPr>
          <p:spPr bwMode="auto">
            <a:xfrm>
              <a:off x="178" y="2716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Rectangle 4"/>
            <p:cNvSpPr>
              <a:spLocks noChangeArrowheads="1"/>
            </p:cNvSpPr>
            <p:nvPr/>
          </p:nvSpPr>
          <p:spPr bwMode="auto">
            <a:xfrm>
              <a:off x="190" y="1319"/>
              <a:ext cx="1425" cy="65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Rectangle 5"/>
            <p:cNvSpPr>
              <a:spLocks noChangeArrowheads="1"/>
            </p:cNvSpPr>
            <p:nvPr/>
          </p:nvSpPr>
          <p:spPr bwMode="auto">
            <a:xfrm>
              <a:off x="2033" y="1137"/>
              <a:ext cx="1425" cy="657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Rectangle 6"/>
            <p:cNvSpPr>
              <a:spLocks noChangeArrowheads="1"/>
            </p:cNvSpPr>
            <p:nvPr/>
          </p:nvSpPr>
          <p:spPr bwMode="auto">
            <a:xfrm>
              <a:off x="4098" y="1283"/>
              <a:ext cx="1426" cy="658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Rectangle 7"/>
            <p:cNvSpPr>
              <a:spLocks noChangeArrowheads="1"/>
            </p:cNvSpPr>
            <p:nvPr/>
          </p:nvSpPr>
          <p:spPr bwMode="auto">
            <a:xfrm>
              <a:off x="178" y="2847"/>
              <a:ext cx="1426" cy="65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Rectangle 8"/>
            <p:cNvSpPr>
              <a:spLocks noChangeArrowheads="1"/>
            </p:cNvSpPr>
            <p:nvPr/>
          </p:nvSpPr>
          <p:spPr bwMode="auto">
            <a:xfrm>
              <a:off x="4133" y="2875"/>
              <a:ext cx="1426" cy="658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2045" y="2372"/>
              <a:ext cx="1425" cy="658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Rectangle 10"/>
            <p:cNvSpPr>
              <a:spLocks noChangeArrowheads="1"/>
            </p:cNvSpPr>
            <p:nvPr/>
          </p:nvSpPr>
          <p:spPr bwMode="auto">
            <a:xfrm>
              <a:off x="246" y="1328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2                       2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56" name="Rectangle 11"/>
            <p:cNvSpPr>
              <a:spLocks noChangeArrowheads="1"/>
            </p:cNvSpPr>
            <p:nvPr/>
          </p:nvSpPr>
          <p:spPr bwMode="auto">
            <a:xfrm>
              <a:off x="246" y="1460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3                       3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57" name="Rectangle 12"/>
            <p:cNvSpPr>
              <a:spLocks noChangeArrowheads="1"/>
            </p:cNvSpPr>
            <p:nvPr/>
          </p:nvSpPr>
          <p:spPr bwMode="auto">
            <a:xfrm>
              <a:off x="246" y="1591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4                       4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58" name="Rectangle 13"/>
            <p:cNvSpPr>
              <a:spLocks noChangeArrowheads="1"/>
            </p:cNvSpPr>
            <p:nvPr/>
          </p:nvSpPr>
          <p:spPr bwMode="auto">
            <a:xfrm>
              <a:off x="246" y="1723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5                       2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59" name="Rectangle 14"/>
            <p:cNvSpPr>
              <a:spLocks noChangeArrowheads="1"/>
            </p:cNvSpPr>
            <p:nvPr/>
          </p:nvSpPr>
          <p:spPr bwMode="auto">
            <a:xfrm>
              <a:off x="246" y="1855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6                       3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60" name="Rectangle 15"/>
            <p:cNvSpPr>
              <a:spLocks noChangeArrowheads="1"/>
            </p:cNvSpPr>
            <p:nvPr/>
          </p:nvSpPr>
          <p:spPr bwMode="auto">
            <a:xfrm>
              <a:off x="190" y="1188"/>
              <a:ext cx="1425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1" name="Line 16"/>
            <p:cNvSpPr>
              <a:spLocks noChangeShapeType="1"/>
            </p:cNvSpPr>
            <p:nvPr/>
          </p:nvSpPr>
          <p:spPr bwMode="auto">
            <a:xfrm>
              <a:off x="931" y="1184"/>
              <a:ext cx="1" cy="79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Line 17"/>
            <p:cNvSpPr>
              <a:spLocks noChangeShapeType="1"/>
            </p:cNvSpPr>
            <p:nvPr/>
          </p:nvSpPr>
          <p:spPr bwMode="auto">
            <a:xfrm flipV="1">
              <a:off x="1619" y="1497"/>
              <a:ext cx="420" cy="7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Line 18"/>
            <p:cNvSpPr>
              <a:spLocks noChangeShapeType="1"/>
            </p:cNvSpPr>
            <p:nvPr/>
          </p:nvSpPr>
          <p:spPr bwMode="auto">
            <a:xfrm>
              <a:off x="3474" y="1432"/>
              <a:ext cx="618" cy="1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4" name="Line 19"/>
            <p:cNvSpPr>
              <a:spLocks noChangeShapeType="1"/>
            </p:cNvSpPr>
            <p:nvPr/>
          </p:nvSpPr>
          <p:spPr bwMode="auto">
            <a:xfrm>
              <a:off x="814" y="1982"/>
              <a:ext cx="1" cy="70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Line 20"/>
            <p:cNvSpPr>
              <a:spLocks noChangeShapeType="1"/>
            </p:cNvSpPr>
            <p:nvPr/>
          </p:nvSpPr>
          <p:spPr bwMode="auto">
            <a:xfrm>
              <a:off x="1619" y="1881"/>
              <a:ext cx="408" cy="49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6" name="Line 21"/>
            <p:cNvSpPr>
              <a:spLocks noChangeShapeType="1"/>
            </p:cNvSpPr>
            <p:nvPr/>
          </p:nvSpPr>
          <p:spPr bwMode="auto">
            <a:xfrm flipH="1">
              <a:off x="4723" y="1945"/>
              <a:ext cx="186" cy="76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7" name="Line 22"/>
            <p:cNvSpPr>
              <a:spLocks noChangeShapeType="1"/>
            </p:cNvSpPr>
            <p:nvPr/>
          </p:nvSpPr>
          <p:spPr bwMode="auto">
            <a:xfrm>
              <a:off x="1608" y="3364"/>
              <a:ext cx="253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Line 23"/>
            <p:cNvSpPr>
              <a:spLocks noChangeShapeType="1"/>
            </p:cNvSpPr>
            <p:nvPr/>
          </p:nvSpPr>
          <p:spPr bwMode="auto">
            <a:xfrm flipV="1">
              <a:off x="2622" y="1799"/>
              <a:ext cx="281" cy="41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Line 24"/>
            <p:cNvSpPr>
              <a:spLocks noChangeShapeType="1"/>
            </p:cNvSpPr>
            <p:nvPr/>
          </p:nvSpPr>
          <p:spPr bwMode="auto">
            <a:xfrm flipV="1">
              <a:off x="1608" y="2650"/>
              <a:ext cx="431" cy="23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Line 25"/>
            <p:cNvSpPr>
              <a:spLocks noChangeShapeType="1"/>
            </p:cNvSpPr>
            <p:nvPr/>
          </p:nvSpPr>
          <p:spPr bwMode="auto">
            <a:xfrm>
              <a:off x="3474" y="2604"/>
              <a:ext cx="654" cy="3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Rectangle 26"/>
            <p:cNvSpPr>
              <a:spLocks noChangeArrowheads="1"/>
            </p:cNvSpPr>
            <p:nvPr/>
          </p:nvSpPr>
          <p:spPr bwMode="auto">
            <a:xfrm>
              <a:off x="696" y="1037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2" name="Rectangle 27"/>
            <p:cNvSpPr>
              <a:spLocks noChangeArrowheads="1"/>
            </p:cNvSpPr>
            <p:nvPr/>
          </p:nvSpPr>
          <p:spPr bwMode="auto">
            <a:xfrm>
              <a:off x="894" y="2575"/>
              <a:ext cx="33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3" name="Rectangle 28"/>
            <p:cNvSpPr>
              <a:spLocks noChangeArrowheads="1"/>
            </p:cNvSpPr>
            <p:nvPr/>
          </p:nvSpPr>
          <p:spPr bwMode="auto">
            <a:xfrm>
              <a:off x="2551" y="822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4" name="Rectangle 29"/>
            <p:cNvSpPr>
              <a:spLocks noChangeArrowheads="1"/>
            </p:cNvSpPr>
            <p:nvPr/>
          </p:nvSpPr>
          <p:spPr bwMode="auto">
            <a:xfrm>
              <a:off x="2773" y="2091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5" name="Rectangle 30"/>
            <p:cNvSpPr>
              <a:spLocks noChangeArrowheads="1"/>
            </p:cNvSpPr>
            <p:nvPr/>
          </p:nvSpPr>
          <p:spPr bwMode="auto">
            <a:xfrm>
              <a:off x="4605" y="993"/>
              <a:ext cx="33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6" name="Rectangle 31"/>
            <p:cNvSpPr>
              <a:spLocks noChangeArrowheads="1"/>
            </p:cNvSpPr>
            <p:nvPr/>
          </p:nvSpPr>
          <p:spPr bwMode="auto">
            <a:xfrm>
              <a:off x="4862" y="2595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Node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7" name="Rectangle 32"/>
            <p:cNvSpPr>
              <a:spLocks noChangeArrowheads="1"/>
            </p:cNvSpPr>
            <p:nvPr/>
          </p:nvSpPr>
          <p:spPr bwMode="auto">
            <a:xfrm>
              <a:off x="2089" y="1145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1                       1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8" name="Rectangle 33"/>
            <p:cNvSpPr>
              <a:spLocks noChangeArrowheads="1"/>
            </p:cNvSpPr>
            <p:nvPr/>
          </p:nvSpPr>
          <p:spPr bwMode="auto">
            <a:xfrm>
              <a:off x="2089" y="1276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2                       4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79" name="Rectangle 34"/>
            <p:cNvSpPr>
              <a:spLocks noChangeArrowheads="1"/>
            </p:cNvSpPr>
            <p:nvPr/>
          </p:nvSpPr>
          <p:spPr bwMode="auto">
            <a:xfrm>
              <a:off x="2089" y="1408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4                       4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0" name="Rectangle 35"/>
            <p:cNvSpPr>
              <a:spLocks noChangeArrowheads="1"/>
            </p:cNvSpPr>
            <p:nvPr/>
          </p:nvSpPr>
          <p:spPr bwMode="auto">
            <a:xfrm>
              <a:off x="2089" y="1540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5                       6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1" name="Rectangle 36"/>
            <p:cNvSpPr>
              <a:spLocks noChangeArrowheads="1"/>
            </p:cNvSpPr>
            <p:nvPr/>
          </p:nvSpPr>
          <p:spPr bwMode="auto">
            <a:xfrm>
              <a:off x="2089" y="1671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6                       6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2" name="Rectangle 37"/>
            <p:cNvSpPr>
              <a:spLocks noChangeArrowheads="1"/>
            </p:cNvSpPr>
            <p:nvPr/>
          </p:nvSpPr>
          <p:spPr bwMode="auto">
            <a:xfrm>
              <a:off x="2033" y="996"/>
              <a:ext cx="1425" cy="147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3" name="Line 38"/>
            <p:cNvSpPr>
              <a:spLocks noChangeShapeType="1"/>
            </p:cNvSpPr>
            <p:nvPr/>
          </p:nvSpPr>
          <p:spPr bwMode="auto">
            <a:xfrm>
              <a:off x="2766" y="999"/>
              <a:ext cx="1" cy="79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4" name="Rectangle 39"/>
            <p:cNvSpPr>
              <a:spLocks noChangeArrowheads="1"/>
            </p:cNvSpPr>
            <p:nvPr/>
          </p:nvSpPr>
          <p:spPr bwMode="auto">
            <a:xfrm>
              <a:off x="4154" y="1292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1                        3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5" name="Rectangle 40"/>
            <p:cNvSpPr>
              <a:spLocks noChangeArrowheads="1"/>
            </p:cNvSpPr>
            <p:nvPr/>
          </p:nvSpPr>
          <p:spPr bwMode="auto">
            <a:xfrm>
              <a:off x="4154" y="1424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2                        5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6" name="Rectangle 41"/>
            <p:cNvSpPr>
              <a:spLocks noChangeArrowheads="1"/>
            </p:cNvSpPr>
            <p:nvPr/>
          </p:nvSpPr>
          <p:spPr bwMode="auto">
            <a:xfrm>
              <a:off x="4154" y="1555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3                        3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7" name="Rectangle 42"/>
            <p:cNvSpPr>
              <a:spLocks noChangeArrowheads="1"/>
            </p:cNvSpPr>
            <p:nvPr/>
          </p:nvSpPr>
          <p:spPr bwMode="auto">
            <a:xfrm>
              <a:off x="4154" y="1687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4                        3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8" name="Rectangle 43"/>
            <p:cNvSpPr>
              <a:spLocks noChangeArrowheads="1"/>
            </p:cNvSpPr>
            <p:nvPr/>
          </p:nvSpPr>
          <p:spPr bwMode="auto">
            <a:xfrm>
              <a:off x="4154" y="1817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5                        5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89" name="Rectangle 44"/>
            <p:cNvSpPr>
              <a:spLocks noChangeArrowheads="1"/>
            </p:cNvSpPr>
            <p:nvPr/>
          </p:nvSpPr>
          <p:spPr bwMode="auto">
            <a:xfrm>
              <a:off x="4098" y="1144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0" name="Line 45"/>
            <p:cNvSpPr>
              <a:spLocks noChangeShapeType="1"/>
            </p:cNvSpPr>
            <p:nvPr/>
          </p:nvSpPr>
          <p:spPr bwMode="auto">
            <a:xfrm>
              <a:off x="4840" y="1139"/>
              <a:ext cx="1" cy="8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Rectangle 46"/>
            <p:cNvSpPr>
              <a:spLocks noChangeArrowheads="1"/>
            </p:cNvSpPr>
            <p:nvPr/>
          </p:nvSpPr>
          <p:spPr bwMode="auto">
            <a:xfrm>
              <a:off x="256" y="2714"/>
              <a:ext cx="119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Destination       Next node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2" name="Rectangle 47"/>
            <p:cNvSpPr>
              <a:spLocks noChangeArrowheads="1"/>
            </p:cNvSpPr>
            <p:nvPr/>
          </p:nvSpPr>
          <p:spPr bwMode="auto">
            <a:xfrm>
              <a:off x="233" y="2856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1                        1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3" name="Rectangle 48"/>
            <p:cNvSpPr>
              <a:spLocks noChangeArrowheads="1"/>
            </p:cNvSpPr>
            <p:nvPr/>
          </p:nvSpPr>
          <p:spPr bwMode="auto">
            <a:xfrm>
              <a:off x="233" y="2988"/>
              <a:ext cx="101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3         	       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4" name="Rectangle 49"/>
            <p:cNvSpPr>
              <a:spLocks noChangeArrowheads="1"/>
            </p:cNvSpPr>
            <p:nvPr/>
          </p:nvSpPr>
          <p:spPr bwMode="auto">
            <a:xfrm>
              <a:off x="233" y="3120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4                        4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5" name="Rectangle 50"/>
            <p:cNvSpPr>
              <a:spLocks noChangeArrowheads="1"/>
            </p:cNvSpPr>
            <p:nvPr/>
          </p:nvSpPr>
          <p:spPr bwMode="auto">
            <a:xfrm>
              <a:off x="233" y="3251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5                        5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6" name="Rectangle 51"/>
            <p:cNvSpPr>
              <a:spLocks noChangeArrowheads="1"/>
            </p:cNvSpPr>
            <p:nvPr/>
          </p:nvSpPr>
          <p:spPr bwMode="auto">
            <a:xfrm>
              <a:off x="233" y="3383"/>
              <a:ext cx="101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6        	      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7" name="Line 52"/>
            <p:cNvSpPr>
              <a:spLocks noChangeShapeType="1"/>
            </p:cNvSpPr>
            <p:nvPr/>
          </p:nvSpPr>
          <p:spPr bwMode="auto">
            <a:xfrm>
              <a:off x="920" y="2711"/>
              <a:ext cx="1" cy="78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8" name="Rectangle 53"/>
            <p:cNvSpPr>
              <a:spLocks noChangeArrowheads="1"/>
            </p:cNvSpPr>
            <p:nvPr/>
          </p:nvSpPr>
          <p:spPr bwMode="auto">
            <a:xfrm>
              <a:off x="4189" y="2884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1                       4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899" name="Rectangle 54"/>
            <p:cNvSpPr>
              <a:spLocks noChangeArrowheads="1"/>
            </p:cNvSpPr>
            <p:nvPr/>
          </p:nvSpPr>
          <p:spPr bwMode="auto">
            <a:xfrm>
              <a:off x="4189" y="3016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2                       2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0" name="Rectangle 55"/>
            <p:cNvSpPr>
              <a:spLocks noChangeArrowheads="1"/>
            </p:cNvSpPr>
            <p:nvPr/>
          </p:nvSpPr>
          <p:spPr bwMode="auto">
            <a:xfrm>
              <a:off x="4189" y="3146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3                       4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1" name="Rectangle 56"/>
            <p:cNvSpPr>
              <a:spLocks noChangeArrowheads="1"/>
            </p:cNvSpPr>
            <p:nvPr/>
          </p:nvSpPr>
          <p:spPr bwMode="auto">
            <a:xfrm>
              <a:off x="4189" y="3278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4                       4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2" name="Rectangle 57"/>
            <p:cNvSpPr>
              <a:spLocks noChangeArrowheads="1"/>
            </p:cNvSpPr>
            <p:nvPr/>
          </p:nvSpPr>
          <p:spPr bwMode="auto">
            <a:xfrm>
              <a:off x="4189" y="3410"/>
              <a:ext cx="9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6                       6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3" name="Rectangle 58"/>
            <p:cNvSpPr>
              <a:spLocks noChangeArrowheads="1"/>
            </p:cNvSpPr>
            <p:nvPr/>
          </p:nvSpPr>
          <p:spPr bwMode="auto">
            <a:xfrm>
              <a:off x="4133" y="2735"/>
              <a:ext cx="1426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4" name="Line 59"/>
            <p:cNvSpPr>
              <a:spLocks noChangeShapeType="1"/>
            </p:cNvSpPr>
            <p:nvPr/>
          </p:nvSpPr>
          <p:spPr bwMode="auto">
            <a:xfrm>
              <a:off x="4874" y="2739"/>
              <a:ext cx="1" cy="8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5" name="Rectangle 60"/>
            <p:cNvSpPr>
              <a:spLocks noChangeArrowheads="1"/>
            </p:cNvSpPr>
            <p:nvPr/>
          </p:nvSpPr>
          <p:spPr bwMode="auto">
            <a:xfrm>
              <a:off x="2100" y="2381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1                        1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6" name="Rectangle 61"/>
            <p:cNvSpPr>
              <a:spLocks noChangeArrowheads="1"/>
            </p:cNvSpPr>
            <p:nvPr/>
          </p:nvSpPr>
          <p:spPr bwMode="auto">
            <a:xfrm>
              <a:off x="2100" y="2512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2                        2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7" name="Rectangle 62"/>
            <p:cNvSpPr>
              <a:spLocks noChangeArrowheads="1"/>
            </p:cNvSpPr>
            <p:nvPr/>
          </p:nvSpPr>
          <p:spPr bwMode="auto">
            <a:xfrm>
              <a:off x="2100" y="2644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3                        3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8" name="Rectangle 63"/>
            <p:cNvSpPr>
              <a:spLocks noChangeArrowheads="1"/>
            </p:cNvSpPr>
            <p:nvPr/>
          </p:nvSpPr>
          <p:spPr bwMode="auto">
            <a:xfrm>
              <a:off x="2100" y="2776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5                        5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09" name="Rectangle 64"/>
            <p:cNvSpPr>
              <a:spLocks noChangeArrowheads="1"/>
            </p:cNvSpPr>
            <p:nvPr/>
          </p:nvSpPr>
          <p:spPr bwMode="auto">
            <a:xfrm>
              <a:off x="2100" y="2906"/>
              <a:ext cx="101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       6                        3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10" name="Rectangle 65"/>
            <p:cNvSpPr>
              <a:spLocks noChangeArrowheads="1"/>
            </p:cNvSpPr>
            <p:nvPr/>
          </p:nvSpPr>
          <p:spPr bwMode="auto">
            <a:xfrm>
              <a:off x="2045" y="2232"/>
              <a:ext cx="1425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1" name="Line 66"/>
            <p:cNvSpPr>
              <a:spLocks noChangeShapeType="1"/>
            </p:cNvSpPr>
            <p:nvPr/>
          </p:nvSpPr>
          <p:spPr bwMode="auto">
            <a:xfrm flipH="1">
              <a:off x="2778" y="2240"/>
              <a:ext cx="4" cy="79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2" name="Rectangle 67"/>
            <p:cNvSpPr>
              <a:spLocks noChangeArrowheads="1"/>
            </p:cNvSpPr>
            <p:nvPr/>
          </p:nvSpPr>
          <p:spPr bwMode="auto">
            <a:xfrm>
              <a:off x="309" y="1183"/>
              <a:ext cx="119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Destination       Next node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13" name="Rectangle 68"/>
            <p:cNvSpPr>
              <a:spLocks noChangeArrowheads="1"/>
            </p:cNvSpPr>
            <p:nvPr/>
          </p:nvSpPr>
          <p:spPr bwMode="auto">
            <a:xfrm>
              <a:off x="4246" y="2732"/>
              <a:ext cx="119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Destination       Next node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14" name="Rectangle 69"/>
            <p:cNvSpPr>
              <a:spLocks noChangeArrowheads="1"/>
            </p:cNvSpPr>
            <p:nvPr/>
          </p:nvSpPr>
          <p:spPr bwMode="auto">
            <a:xfrm>
              <a:off x="2127" y="2239"/>
              <a:ext cx="119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Destination       Next node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15" name="Rectangle 70"/>
            <p:cNvSpPr>
              <a:spLocks noChangeArrowheads="1"/>
            </p:cNvSpPr>
            <p:nvPr/>
          </p:nvSpPr>
          <p:spPr bwMode="auto">
            <a:xfrm>
              <a:off x="4176" y="1148"/>
              <a:ext cx="119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Destination       Next node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5916" name="Rectangle 71"/>
            <p:cNvSpPr>
              <a:spLocks noChangeArrowheads="1"/>
            </p:cNvSpPr>
            <p:nvPr/>
          </p:nvSpPr>
          <p:spPr bwMode="auto">
            <a:xfrm>
              <a:off x="2109" y="990"/>
              <a:ext cx="119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Destination       Next node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35843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Routing Tables in Datagram Packet Networks</a:t>
            </a:r>
            <a:br>
              <a:rPr lang="en-US" sz="2800" smtClean="0"/>
            </a:br>
            <a:r>
              <a:rPr lang="en-US" sz="2800" smtClean="0"/>
              <a:t>(Without a VC.  From node 1 to node 5)</a:t>
            </a:r>
          </a:p>
        </p:txBody>
      </p:sp>
      <p:sp>
        <p:nvSpPr>
          <p:cNvPr id="589897" name="Rectangle 73"/>
          <p:cNvSpPr>
            <a:spLocks noChangeArrowheads="1"/>
          </p:cNvSpPr>
          <p:nvPr/>
        </p:nvSpPr>
        <p:spPr bwMode="auto">
          <a:xfrm>
            <a:off x="338138" y="2892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9898" name="Line 74"/>
          <p:cNvSpPr>
            <a:spLocks noChangeShapeType="1"/>
          </p:cNvSpPr>
          <p:nvPr/>
        </p:nvSpPr>
        <p:spPr bwMode="auto">
          <a:xfrm>
            <a:off x="1371600" y="3148013"/>
            <a:ext cx="0" cy="12604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9899" name="Rectangle 75"/>
          <p:cNvSpPr>
            <a:spLocks noChangeArrowheads="1"/>
          </p:cNvSpPr>
          <p:nvPr/>
        </p:nvSpPr>
        <p:spPr bwMode="auto">
          <a:xfrm>
            <a:off x="292100" y="5305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9900" name="Line 76"/>
          <p:cNvSpPr>
            <a:spLocks noChangeShapeType="1"/>
          </p:cNvSpPr>
          <p:nvPr/>
        </p:nvSpPr>
        <p:spPr bwMode="auto">
          <a:xfrm flipV="1">
            <a:off x="2735263" y="5383213"/>
            <a:ext cx="3708400" cy="79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8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8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97" grpId="0" animBg="1"/>
      <p:bldP spid="589898" grpId="0" animBg="1"/>
      <p:bldP spid="589899" grpId="0" animBg="1"/>
      <p:bldP spid="5899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769938" y="1054100"/>
            <a:ext cx="6896100" cy="2908300"/>
            <a:chOff x="688" y="1952"/>
            <a:chExt cx="4344" cy="1832"/>
          </a:xfrm>
        </p:grpSpPr>
        <p:sp>
          <p:nvSpPr>
            <p:cNvPr id="36869" name="Oval 3"/>
            <p:cNvSpPr>
              <a:spLocks noChangeArrowheads="1"/>
            </p:cNvSpPr>
            <p:nvPr/>
          </p:nvSpPr>
          <p:spPr bwMode="auto">
            <a:xfrm>
              <a:off x="1296" y="2104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70" name="Text Box 4"/>
            <p:cNvSpPr txBox="1">
              <a:spLocks noChangeArrowheads="1"/>
            </p:cNvSpPr>
            <p:nvPr/>
          </p:nvSpPr>
          <p:spPr bwMode="auto">
            <a:xfrm>
              <a:off x="1424" y="2168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0000 0111 1010 1101</a:t>
              </a:r>
            </a:p>
          </p:txBody>
        </p:sp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4280" y="2088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>
              <a:off x="4408" y="2152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0001 0100 1011 1110</a:t>
              </a:r>
            </a:p>
          </p:txBody>
        </p:sp>
        <p:sp>
          <p:nvSpPr>
            <p:cNvPr id="36873" name="Oval 7"/>
            <p:cNvSpPr>
              <a:spLocks noChangeArrowheads="1"/>
            </p:cNvSpPr>
            <p:nvPr/>
          </p:nvSpPr>
          <p:spPr bwMode="auto">
            <a:xfrm>
              <a:off x="4344" y="3000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4472" y="3064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0011 0101 1000 1111</a:t>
              </a:r>
            </a:p>
          </p:txBody>
        </p:sp>
        <p:sp>
          <p:nvSpPr>
            <p:cNvPr id="36875" name="Oval 9"/>
            <p:cNvSpPr>
              <a:spLocks noChangeArrowheads="1"/>
            </p:cNvSpPr>
            <p:nvPr/>
          </p:nvSpPr>
          <p:spPr bwMode="auto">
            <a:xfrm>
              <a:off x="1304" y="3016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76" name="Text Box 10"/>
            <p:cNvSpPr txBox="1">
              <a:spLocks noChangeArrowheads="1"/>
            </p:cNvSpPr>
            <p:nvPr/>
          </p:nvSpPr>
          <p:spPr bwMode="auto">
            <a:xfrm>
              <a:off x="1432" y="3080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0011 0110 1001 1100</a:t>
              </a:r>
            </a:p>
          </p:txBody>
        </p:sp>
        <p:sp>
          <p:nvSpPr>
            <p:cNvPr id="36877" name="Line 11"/>
            <p:cNvSpPr>
              <a:spLocks noChangeShapeType="1"/>
            </p:cNvSpPr>
            <p:nvPr/>
          </p:nvSpPr>
          <p:spPr bwMode="auto">
            <a:xfrm>
              <a:off x="1960" y="2488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78" name="Line 12"/>
            <p:cNvSpPr>
              <a:spLocks noChangeShapeType="1"/>
            </p:cNvSpPr>
            <p:nvPr/>
          </p:nvSpPr>
          <p:spPr bwMode="auto">
            <a:xfrm>
              <a:off x="3720" y="2920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79" name="Oval 13"/>
            <p:cNvSpPr>
              <a:spLocks noChangeArrowheads="1"/>
            </p:cNvSpPr>
            <p:nvPr/>
          </p:nvSpPr>
          <p:spPr bwMode="auto">
            <a:xfrm>
              <a:off x="2568" y="2664"/>
              <a:ext cx="392" cy="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80" name="Text Box 14"/>
            <p:cNvSpPr txBox="1">
              <a:spLocks noChangeArrowheads="1"/>
            </p:cNvSpPr>
            <p:nvPr/>
          </p:nvSpPr>
          <p:spPr bwMode="auto">
            <a:xfrm>
              <a:off x="2560" y="2760"/>
              <a:ext cx="3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R</a:t>
              </a:r>
              <a:r>
                <a:rPr lang="en-US" sz="1600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2976" y="2872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 flipH="1">
              <a:off x="1976" y="2984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 flipV="1">
              <a:off x="3744" y="2488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84" name="Text Box 18"/>
            <p:cNvSpPr txBox="1">
              <a:spLocks noChangeArrowheads="1"/>
            </p:cNvSpPr>
            <p:nvPr/>
          </p:nvSpPr>
          <p:spPr bwMode="auto">
            <a:xfrm>
              <a:off x="2096" y="2328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6885" name="Text Box 19"/>
            <p:cNvSpPr txBox="1">
              <a:spLocks noChangeArrowheads="1"/>
            </p:cNvSpPr>
            <p:nvPr/>
          </p:nvSpPr>
          <p:spPr bwMode="auto">
            <a:xfrm>
              <a:off x="2104" y="2912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6886" name="Text Box 20"/>
            <p:cNvSpPr txBox="1">
              <a:spLocks noChangeArrowheads="1"/>
            </p:cNvSpPr>
            <p:nvPr/>
          </p:nvSpPr>
          <p:spPr bwMode="auto">
            <a:xfrm>
              <a:off x="4000" y="2904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6887" name="Text Box 21"/>
            <p:cNvSpPr txBox="1">
              <a:spLocks noChangeArrowheads="1"/>
            </p:cNvSpPr>
            <p:nvPr/>
          </p:nvSpPr>
          <p:spPr bwMode="auto">
            <a:xfrm>
              <a:off x="3864" y="2384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6888" name="Text Box 22"/>
            <p:cNvSpPr txBox="1">
              <a:spLocks noChangeArrowheads="1"/>
            </p:cNvSpPr>
            <p:nvPr/>
          </p:nvSpPr>
          <p:spPr bwMode="auto">
            <a:xfrm>
              <a:off x="3016" y="2616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6889" name="Text Box 23"/>
            <p:cNvSpPr txBox="1">
              <a:spLocks noChangeArrowheads="1"/>
            </p:cNvSpPr>
            <p:nvPr/>
          </p:nvSpPr>
          <p:spPr bwMode="auto">
            <a:xfrm>
              <a:off x="2480" y="3168"/>
              <a:ext cx="592" cy="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0000   1 0111   1 1010   1 </a:t>
              </a:r>
              <a:r>
                <a:rPr lang="en-US" sz="1400" b="1">
                  <a:latin typeface="Arial" charset="0"/>
                </a:rPr>
                <a:t>…       …</a:t>
              </a:r>
            </a:p>
          </p:txBody>
        </p:sp>
        <p:sp>
          <p:nvSpPr>
            <p:cNvPr id="36890" name="Line 24"/>
            <p:cNvSpPr>
              <a:spLocks noChangeShapeType="1"/>
            </p:cNvSpPr>
            <p:nvPr/>
          </p:nvSpPr>
          <p:spPr bwMode="auto">
            <a:xfrm>
              <a:off x="2832" y="3176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3320" y="3160"/>
              <a:ext cx="568" cy="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0001   4 0100   4 1011   4 </a:t>
              </a:r>
              <a:r>
                <a:rPr lang="en-US" sz="1400" b="1">
                  <a:latin typeface="Arial" charset="0"/>
                </a:rPr>
                <a:t>…      …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36892" name="Line 26"/>
            <p:cNvSpPr>
              <a:spLocks noChangeShapeType="1"/>
            </p:cNvSpPr>
            <p:nvPr/>
          </p:nvSpPr>
          <p:spPr bwMode="auto">
            <a:xfrm>
              <a:off x="3656" y="3168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93" name="Text Box 27"/>
            <p:cNvSpPr txBox="1">
              <a:spLocks noChangeArrowheads="1"/>
            </p:cNvSpPr>
            <p:nvPr/>
          </p:nvSpPr>
          <p:spPr bwMode="auto">
            <a:xfrm>
              <a:off x="688" y="1952"/>
              <a:ext cx="32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 sz="1600">
                <a:latin typeface="Arial" charset="0"/>
              </a:endParaRPr>
            </a:p>
          </p:txBody>
        </p:sp>
        <p:sp>
          <p:nvSpPr>
            <p:cNvPr id="36894" name="Oval 28"/>
            <p:cNvSpPr>
              <a:spLocks noChangeArrowheads="1"/>
            </p:cNvSpPr>
            <p:nvPr/>
          </p:nvSpPr>
          <p:spPr bwMode="auto">
            <a:xfrm>
              <a:off x="3368" y="2656"/>
              <a:ext cx="392" cy="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6895" name="Text Box 29"/>
            <p:cNvSpPr txBox="1">
              <a:spLocks noChangeArrowheads="1"/>
            </p:cNvSpPr>
            <p:nvPr/>
          </p:nvSpPr>
          <p:spPr bwMode="auto">
            <a:xfrm>
              <a:off x="3368" y="2744"/>
              <a:ext cx="3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R</a:t>
              </a:r>
              <a:r>
                <a:rPr lang="en-US" sz="1600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</p:grpSp>
      <p:sp>
        <p:nvSpPr>
          <p:cNvPr id="36867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Non-</a:t>
            </a:r>
            <a:r>
              <a:rPr lang="en-US" smtClean="0"/>
              <a:t>Hierarchical Addresses and Routing</a:t>
            </a:r>
          </a:p>
        </p:txBody>
      </p:sp>
      <p:sp>
        <p:nvSpPr>
          <p:cNvPr id="36868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No relationship between addresses and routing proximity.</a:t>
            </a:r>
          </a:p>
          <a:p>
            <a:r>
              <a:rPr lang="en-US" smtClean="0"/>
              <a:t>Routing tables will require 16 entries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25463" y="1412875"/>
            <a:ext cx="8112125" cy="2254250"/>
            <a:chOff x="279" y="1326"/>
            <a:chExt cx="5110" cy="1420"/>
          </a:xfrm>
        </p:grpSpPr>
        <p:sp>
          <p:nvSpPr>
            <p:cNvPr id="487427" name="Freeform 3"/>
            <p:cNvSpPr>
              <a:spLocks/>
            </p:cNvSpPr>
            <p:nvPr/>
          </p:nvSpPr>
          <p:spPr bwMode="auto">
            <a:xfrm rot="388125">
              <a:off x="1801" y="1404"/>
              <a:ext cx="1962" cy="1342"/>
            </a:xfrm>
            <a:custGeom>
              <a:avLst/>
              <a:gdLst/>
              <a:ahLst/>
              <a:cxnLst>
                <a:cxn ang="0">
                  <a:pos x="42" y="242"/>
                </a:cxn>
                <a:cxn ang="0">
                  <a:pos x="2" y="297"/>
                </a:cxn>
                <a:cxn ang="0">
                  <a:pos x="8" y="349"/>
                </a:cxn>
                <a:cxn ang="0">
                  <a:pos x="42" y="387"/>
                </a:cxn>
                <a:cxn ang="0">
                  <a:pos x="31" y="422"/>
                </a:cxn>
                <a:cxn ang="0">
                  <a:pos x="26" y="474"/>
                </a:cxn>
                <a:cxn ang="0">
                  <a:pos x="56" y="520"/>
                </a:cxn>
                <a:cxn ang="0">
                  <a:pos x="133" y="547"/>
                </a:cxn>
                <a:cxn ang="0">
                  <a:pos x="159" y="565"/>
                </a:cxn>
                <a:cxn ang="0">
                  <a:pos x="239" y="617"/>
                </a:cxn>
                <a:cxn ang="0">
                  <a:pos x="339" y="629"/>
                </a:cxn>
                <a:cxn ang="0">
                  <a:pos x="412" y="606"/>
                </a:cxn>
                <a:cxn ang="0">
                  <a:pos x="473" y="653"/>
                </a:cxn>
                <a:cxn ang="0">
                  <a:pos x="553" y="670"/>
                </a:cxn>
                <a:cxn ang="0">
                  <a:pos x="654" y="642"/>
                </a:cxn>
                <a:cxn ang="0">
                  <a:pos x="710" y="579"/>
                </a:cxn>
                <a:cxn ang="0">
                  <a:pos x="752" y="583"/>
                </a:cxn>
                <a:cxn ang="0">
                  <a:pos x="821" y="586"/>
                </a:cxn>
                <a:cxn ang="0">
                  <a:pos x="872" y="567"/>
                </a:cxn>
                <a:cxn ang="0">
                  <a:pos x="919" y="525"/>
                </a:cxn>
                <a:cxn ang="0">
                  <a:pos x="935" y="479"/>
                </a:cxn>
                <a:cxn ang="0">
                  <a:pos x="966" y="460"/>
                </a:cxn>
                <a:cxn ang="0">
                  <a:pos x="1041" y="418"/>
                </a:cxn>
                <a:cxn ang="0">
                  <a:pos x="1071" y="376"/>
                </a:cxn>
                <a:cxn ang="0">
                  <a:pos x="1082" y="325"/>
                </a:cxn>
                <a:cxn ang="0">
                  <a:pos x="1073" y="279"/>
                </a:cxn>
                <a:cxn ang="0">
                  <a:pos x="1046" y="238"/>
                </a:cxn>
                <a:cxn ang="0">
                  <a:pos x="1057" y="193"/>
                </a:cxn>
                <a:cxn ang="0">
                  <a:pos x="1030" y="125"/>
                </a:cxn>
                <a:cxn ang="0">
                  <a:pos x="959" y="84"/>
                </a:cxn>
                <a:cxn ang="0">
                  <a:pos x="932" y="36"/>
                </a:cxn>
                <a:cxn ang="0">
                  <a:pos x="861" y="2"/>
                </a:cxn>
                <a:cxn ang="0">
                  <a:pos x="801" y="5"/>
                </a:cxn>
                <a:cxn ang="0">
                  <a:pos x="756" y="28"/>
                </a:cxn>
                <a:cxn ang="0">
                  <a:pos x="729" y="21"/>
                </a:cxn>
                <a:cxn ang="0">
                  <a:pos x="685" y="2"/>
                </a:cxn>
                <a:cxn ang="0">
                  <a:pos x="630" y="4"/>
                </a:cxn>
                <a:cxn ang="0">
                  <a:pos x="579" y="30"/>
                </a:cxn>
                <a:cxn ang="0">
                  <a:pos x="542" y="39"/>
                </a:cxn>
                <a:cxn ang="0">
                  <a:pos x="482" y="21"/>
                </a:cxn>
                <a:cxn ang="0">
                  <a:pos x="416" y="29"/>
                </a:cxn>
                <a:cxn ang="0">
                  <a:pos x="361" y="67"/>
                </a:cxn>
                <a:cxn ang="0">
                  <a:pos x="309" y="66"/>
                </a:cxn>
                <a:cxn ang="0">
                  <a:pos x="231" y="64"/>
                </a:cxn>
                <a:cxn ang="0">
                  <a:pos x="170" y="85"/>
                </a:cxn>
                <a:cxn ang="0">
                  <a:pos x="125" y="124"/>
                </a:cxn>
                <a:cxn ang="0">
                  <a:pos x="99" y="175"/>
                </a:cxn>
                <a:cxn ang="0">
                  <a:pos x="97" y="223"/>
                </a:cxn>
              </a:cxnLst>
              <a:rect l="0" t="0" r="r" b="b"/>
              <a:pathLst>
                <a:path w="1082" h="670">
                  <a:moveTo>
                    <a:pt x="98" y="223"/>
                  </a:moveTo>
                  <a:lnTo>
                    <a:pt x="78" y="226"/>
                  </a:lnTo>
                  <a:lnTo>
                    <a:pt x="59" y="233"/>
                  </a:lnTo>
                  <a:lnTo>
                    <a:pt x="42" y="242"/>
                  </a:lnTo>
                  <a:lnTo>
                    <a:pt x="28" y="253"/>
                  </a:lnTo>
                  <a:lnTo>
                    <a:pt x="16" y="266"/>
                  </a:lnTo>
                  <a:lnTo>
                    <a:pt x="7" y="281"/>
                  </a:lnTo>
                  <a:lnTo>
                    <a:pt x="2" y="297"/>
                  </a:lnTo>
                  <a:lnTo>
                    <a:pt x="0" y="314"/>
                  </a:lnTo>
                  <a:lnTo>
                    <a:pt x="1" y="326"/>
                  </a:lnTo>
                  <a:lnTo>
                    <a:pt x="4" y="338"/>
                  </a:lnTo>
                  <a:lnTo>
                    <a:pt x="8" y="349"/>
                  </a:lnTo>
                  <a:lnTo>
                    <a:pt x="14" y="360"/>
                  </a:lnTo>
                  <a:lnTo>
                    <a:pt x="22" y="370"/>
                  </a:lnTo>
                  <a:lnTo>
                    <a:pt x="31" y="379"/>
                  </a:lnTo>
                  <a:lnTo>
                    <a:pt x="42" y="387"/>
                  </a:lnTo>
                  <a:lnTo>
                    <a:pt x="54" y="394"/>
                  </a:lnTo>
                  <a:lnTo>
                    <a:pt x="53" y="393"/>
                  </a:lnTo>
                  <a:lnTo>
                    <a:pt x="40" y="407"/>
                  </a:lnTo>
                  <a:lnTo>
                    <a:pt x="31" y="422"/>
                  </a:lnTo>
                  <a:lnTo>
                    <a:pt x="26" y="438"/>
                  </a:lnTo>
                  <a:lnTo>
                    <a:pt x="24" y="456"/>
                  </a:lnTo>
                  <a:lnTo>
                    <a:pt x="25" y="465"/>
                  </a:lnTo>
                  <a:lnTo>
                    <a:pt x="26" y="474"/>
                  </a:lnTo>
                  <a:lnTo>
                    <a:pt x="29" y="483"/>
                  </a:lnTo>
                  <a:lnTo>
                    <a:pt x="33" y="491"/>
                  </a:lnTo>
                  <a:lnTo>
                    <a:pt x="43" y="507"/>
                  </a:lnTo>
                  <a:lnTo>
                    <a:pt x="56" y="520"/>
                  </a:lnTo>
                  <a:lnTo>
                    <a:pt x="72" y="531"/>
                  </a:lnTo>
                  <a:lnTo>
                    <a:pt x="91" y="540"/>
                  </a:lnTo>
                  <a:lnTo>
                    <a:pt x="111" y="545"/>
                  </a:lnTo>
                  <a:lnTo>
                    <a:pt x="133" y="547"/>
                  </a:lnTo>
                  <a:lnTo>
                    <a:pt x="139" y="547"/>
                  </a:lnTo>
                  <a:lnTo>
                    <a:pt x="146" y="547"/>
                  </a:lnTo>
                  <a:lnTo>
                    <a:pt x="145" y="547"/>
                  </a:lnTo>
                  <a:lnTo>
                    <a:pt x="159" y="565"/>
                  </a:lnTo>
                  <a:lnTo>
                    <a:pt x="176" y="582"/>
                  </a:lnTo>
                  <a:lnTo>
                    <a:pt x="195" y="596"/>
                  </a:lnTo>
                  <a:lnTo>
                    <a:pt x="216" y="608"/>
                  </a:lnTo>
                  <a:lnTo>
                    <a:pt x="239" y="617"/>
                  </a:lnTo>
                  <a:lnTo>
                    <a:pt x="263" y="624"/>
                  </a:lnTo>
                  <a:lnTo>
                    <a:pt x="287" y="629"/>
                  </a:lnTo>
                  <a:lnTo>
                    <a:pt x="313" y="630"/>
                  </a:lnTo>
                  <a:lnTo>
                    <a:pt x="339" y="629"/>
                  </a:lnTo>
                  <a:lnTo>
                    <a:pt x="365" y="624"/>
                  </a:lnTo>
                  <a:lnTo>
                    <a:pt x="389" y="617"/>
                  </a:lnTo>
                  <a:lnTo>
                    <a:pt x="413" y="606"/>
                  </a:lnTo>
                  <a:lnTo>
                    <a:pt x="412" y="606"/>
                  </a:lnTo>
                  <a:lnTo>
                    <a:pt x="425" y="620"/>
                  </a:lnTo>
                  <a:lnTo>
                    <a:pt x="440" y="633"/>
                  </a:lnTo>
                  <a:lnTo>
                    <a:pt x="456" y="644"/>
                  </a:lnTo>
                  <a:lnTo>
                    <a:pt x="473" y="653"/>
                  </a:lnTo>
                  <a:lnTo>
                    <a:pt x="492" y="660"/>
                  </a:lnTo>
                  <a:lnTo>
                    <a:pt x="511" y="666"/>
                  </a:lnTo>
                  <a:lnTo>
                    <a:pt x="532" y="669"/>
                  </a:lnTo>
                  <a:lnTo>
                    <a:pt x="553" y="670"/>
                  </a:lnTo>
                  <a:lnTo>
                    <a:pt x="580" y="668"/>
                  </a:lnTo>
                  <a:lnTo>
                    <a:pt x="606" y="663"/>
                  </a:lnTo>
                  <a:lnTo>
                    <a:pt x="631" y="654"/>
                  </a:lnTo>
                  <a:lnTo>
                    <a:pt x="654" y="642"/>
                  </a:lnTo>
                  <a:lnTo>
                    <a:pt x="674" y="627"/>
                  </a:lnTo>
                  <a:lnTo>
                    <a:pt x="691" y="610"/>
                  </a:lnTo>
                  <a:lnTo>
                    <a:pt x="705" y="590"/>
                  </a:lnTo>
                  <a:lnTo>
                    <a:pt x="710" y="579"/>
                  </a:lnTo>
                  <a:lnTo>
                    <a:pt x="715" y="568"/>
                  </a:lnTo>
                  <a:lnTo>
                    <a:pt x="715" y="569"/>
                  </a:lnTo>
                  <a:lnTo>
                    <a:pt x="733" y="577"/>
                  </a:lnTo>
                  <a:lnTo>
                    <a:pt x="752" y="583"/>
                  </a:lnTo>
                  <a:lnTo>
                    <a:pt x="771" y="587"/>
                  </a:lnTo>
                  <a:lnTo>
                    <a:pt x="792" y="588"/>
                  </a:lnTo>
                  <a:lnTo>
                    <a:pt x="807" y="587"/>
                  </a:lnTo>
                  <a:lnTo>
                    <a:pt x="821" y="586"/>
                  </a:lnTo>
                  <a:lnTo>
                    <a:pt x="835" y="583"/>
                  </a:lnTo>
                  <a:lnTo>
                    <a:pt x="848" y="579"/>
                  </a:lnTo>
                  <a:lnTo>
                    <a:pt x="860" y="573"/>
                  </a:lnTo>
                  <a:lnTo>
                    <a:pt x="872" y="567"/>
                  </a:lnTo>
                  <a:lnTo>
                    <a:pt x="894" y="553"/>
                  </a:lnTo>
                  <a:lnTo>
                    <a:pt x="903" y="544"/>
                  </a:lnTo>
                  <a:lnTo>
                    <a:pt x="911" y="535"/>
                  </a:lnTo>
                  <a:lnTo>
                    <a:pt x="919" y="525"/>
                  </a:lnTo>
                  <a:lnTo>
                    <a:pt x="925" y="514"/>
                  </a:lnTo>
                  <a:lnTo>
                    <a:pt x="930" y="503"/>
                  </a:lnTo>
                  <a:lnTo>
                    <a:pt x="933" y="491"/>
                  </a:lnTo>
                  <a:lnTo>
                    <a:pt x="935" y="479"/>
                  </a:lnTo>
                  <a:lnTo>
                    <a:pt x="936" y="467"/>
                  </a:lnTo>
                  <a:lnTo>
                    <a:pt x="936" y="466"/>
                  </a:lnTo>
                  <a:lnTo>
                    <a:pt x="952" y="464"/>
                  </a:lnTo>
                  <a:lnTo>
                    <a:pt x="966" y="460"/>
                  </a:lnTo>
                  <a:lnTo>
                    <a:pt x="981" y="455"/>
                  </a:lnTo>
                  <a:lnTo>
                    <a:pt x="994" y="450"/>
                  </a:lnTo>
                  <a:lnTo>
                    <a:pt x="1019" y="436"/>
                  </a:lnTo>
                  <a:lnTo>
                    <a:pt x="1041" y="418"/>
                  </a:lnTo>
                  <a:lnTo>
                    <a:pt x="1050" y="409"/>
                  </a:lnTo>
                  <a:lnTo>
                    <a:pt x="1058" y="398"/>
                  </a:lnTo>
                  <a:lnTo>
                    <a:pt x="1065" y="387"/>
                  </a:lnTo>
                  <a:lnTo>
                    <a:pt x="1071" y="376"/>
                  </a:lnTo>
                  <a:lnTo>
                    <a:pt x="1076" y="364"/>
                  </a:lnTo>
                  <a:lnTo>
                    <a:pt x="1079" y="351"/>
                  </a:lnTo>
                  <a:lnTo>
                    <a:pt x="1081" y="338"/>
                  </a:lnTo>
                  <a:lnTo>
                    <a:pt x="1082" y="325"/>
                  </a:lnTo>
                  <a:lnTo>
                    <a:pt x="1081" y="313"/>
                  </a:lnTo>
                  <a:lnTo>
                    <a:pt x="1080" y="301"/>
                  </a:lnTo>
                  <a:lnTo>
                    <a:pt x="1077" y="290"/>
                  </a:lnTo>
                  <a:lnTo>
                    <a:pt x="1073" y="279"/>
                  </a:lnTo>
                  <a:lnTo>
                    <a:pt x="1068" y="268"/>
                  </a:lnTo>
                  <a:lnTo>
                    <a:pt x="1062" y="258"/>
                  </a:lnTo>
                  <a:lnTo>
                    <a:pt x="1047" y="238"/>
                  </a:lnTo>
                  <a:lnTo>
                    <a:pt x="1046" y="238"/>
                  </a:lnTo>
                  <a:lnTo>
                    <a:pt x="1051" y="227"/>
                  </a:lnTo>
                  <a:lnTo>
                    <a:pt x="1054" y="216"/>
                  </a:lnTo>
                  <a:lnTo>
                    <a:pt x="1056" y="204"/>
                  </a:lnTo>
                  <a:lnTo>
                    <a:pt x="1057" y="193"/>
                  </a:lnTo>
                  <a:lnTo>
                    <a:pt x="1055" y="174"/>
                  </a:lnTo>
                  <a:lnTo>
                    <a:pt x="1050" y="156"/>
                  </a:lnTo>
                  <a:lnTo>
                    <a:pt x="1041" y="140"/>
                  </a:lnTo>
                  <a:lnTo>
                    <a:pt x="1030" y="125"/>
                  </a:lnTo>
                  <a:lnTo>
                    <a:pt x="1016" y="111"/>
                  </a:lnTo>
                  <a:lnTo>
                    <a:pt x="999" y="100"/>
                  </a:lnTo>
                  <a:lnTo>
                    <a:pt x="980" y="91"/>
                  </a:lnTo>
                  <a:lnTo>
                    <a:pt x="959" y="84"/>
                  </a:lnTo>
                  <a:lnTo>
                    <a:pt x="959" y="84"/>
                  </a:lnTo>
                  <a:lnTo>
                    <a:pt x="953" y="66"/>
                  </a:lnTo>
                  <a:lnTo>
                    <a:pt x="944" y="50"/>
                  </a:lnTo>
                  <a:lnTo>
                    <a:pt x="932" y="36"/>
                  </a:lnTo>
                  <a:lnTo>
                    <a:pt x="917" y="24"/>
                  </a:lnTo>
                  <a:lnTo>
                    <a:pt x="900" y="14"/>
                  </a:lnTo>
                  <a:lnTo>
                    <a:pt x="881" y="6"/>
                  </a:lnTo>
                  <a:lnTo>
                    <a:pt x="861" y="2"/>
                  </a:lnTo>
                  <a:lnTo>
                    <a:pt x="839" y="0"/>
                  </a:lnTo>
                  <a:lnTo>
                    <a:pt x="826" y="1"/>
                  </a:lnTo>
                  <a:lnTo>
                    <a:pt x="813" y="2"/>
                  </a:lnTo>
                  <a:lnTo>
                    <a:pt x="801" y="5"/>
                  </a:lnTo>
                  <a:lnTo>
                    <a:pt x="789" y="9"/>
                  </a:lnTo>
                  <a:lnTo>
                    <a:pt x="777" y="15"/>
                  </a:lnTo>
                  <a:lnTo>
                    <a:pt x="766" y="21"/>
                  </a:lnTo>
                  <a:lnTo>
                    <a:pt x="756" y="28"/>
                  </a:lnTo>
                  <a:lnTo>
                    <a:pt x="747" y="36"/>
                  </a:lnTo>
                  <a:lnTo>
                    <a:pt x="747" y="36"/>
                  </a:lnTo>
                  <a:lnTo>
                    <a:pt x="739" y="28"/>
                  </a:lnTo>
                  <a:lnTo>
                    <a:pt x="729" y="21"/>
                  </a:lnTo>
                  <a:lnTo>
                    <a:pt x="719" y="15"/>
                  </a:lnTo>
                  <a:lnTo>
                    <a:pt x="708" y="9"/>
                  </a:lnTo>
                  <a:lnTo>
                    <a:pt x="697" y="5"/>
                  </a:lnTo>
                  <a:lnTo>
                    <a:pt x="685" y="2"/>
                  </a:lnTo>
                  <a:lnTo>
                    <a:pt x="673" y="1"/>
                  </a:lnTo>
                  <a:lnTo>
                    <a:pt x="660" y="0"/>
                  </a:lnTo>
                  <a:lnTo>
                    <a:pt x="645" y="1"/>
                  </a:lnTo>
                  <a:lnTo>
                    <a:pt x="630" y="4"/>
                  </a:lnTo>
                  <a:lnTo>
                    <a:pt x="616" y="8"/>
                  </a:lnTo>
                  <a:lnTo>
                    <a:pt x="602" y="14"/>
                  </a:lnTo>
                  <a:lnTo>
                    <a:pt x="590" y="21"/>
                  </a:lnTo>
                  <a:lnTo>
                    <a:pt x="579" y="30"/>
                  </a:lnTo>
                  <a:lnTo>
                    <a:pt x="570" y="40"/>
                  </a:lnTo>
                  <a:lnTo>
                    <a:pt x="562" y="51"/>
                  </a:lnTo>
                  <a:lnTo>
                    <a:pt x="562" y="53"/>
                  </a:lnTo>
                  <a:lnTo>
                    <a:pt x="542" y="39"/>
                  </a:lnTo>
                  <a:lnTo>
                    <a:pt x="519" y="29"/>
                  </a:lnTo>
                  <a:lnTo>
                    <a:pt x="507" y="25"/>
                  </a:lnTo>
                  <a:lnTo>
                    <a:pt x="495" y="22"/>
                  </a:lnTo>
                  <a:lnTo>
                    <a:pt x="482" y="21"/>
                  </a:lnTo>
                  <a:lnTo>
                    <a:pt x="469" y="20"/>
                  </a:lnTo>
                  <a:lnTo>
                    <a:pt x="451" y="21"/>
                  </a:lnTo>
                  <a:lnTo>
                    <a:pt x="433" y="24"/>
                  </a:lnTo>
                  <a:lnTo>
                    <a:pt x="416" y="29"/>
                  </a:lnTo>
                  <a:lnTo>
                    <a:pt x="400" y="36"/>
                  </a:lnTo>
                  <a:lnTo>
                    <a:pt x="385" y="45"/>
                  </a:lnTo>
                  <a:lnTo>
                    <a:pt x="372" y="55"/>
                  </a:lnTo>
                  <a:lnTo>
                    <a:pt x="361" y="67"/>
                  </a:lnTo>
                  <a:lnTo>
                    <a:pt x="351" y="80"/>
                  </a:lnTo>
                  <a:lnTo>
                    <a:pt x="350" y="81"/>
                  </a:lnTo>
                  <a:lnTo>
                    <a:pt x="330" y="72"/>
                  </a:lnTo>
                  <a:lnTo>
                    <a:pt x="309" y="66"/>
                  </a:lnTo>
                  <a:lnTo>
                    <a:pt x="287" y="62"/>
                  </a:lnTo>
                  <a:lnTo>
                    <a:pt x="265" y="61"/>
                  </a:lnTo>
                  <a:lnTo>
                    <a:pt x="248" y="62"/>
                  </a:lnTo>
                  <a:lnTo>
                    <a:pt x="231" y="64"/>
                  </a:lnTo>
                  <a:lnTo>
                    <a:pt x="215" y="67"/>
                  </a:lnTo>
                  <a:lnTo>
                    <a:pt x="199" y="72"/>
                  </a:lnTo>
                  <a:lnTo>
                    <a:pt x="184" y="78"/>
                  </a:lnTo>
                  <a:lnTo>
                    <a:pt x="170" y="85"/>
                  </a:lnTo>
                  <a:lnTo>
                    <a:pt x="157" y="94"/>
                  </a:lnTo>
                  <a:lnTo>
                    <a:pt x="145" y="103"/>
                  </a:lnTo>
                  <a:lnTo>
                    <a:pt x="134" y="113"/>
                  </a:lnTo>
                  <a:lnTo>
                    <a:pt x="125" y="124"/>
                  </a:lnTo>
                  <a:lnTo>
                    <a:pt x="116" y="136"/>
                  </a:lnTo>
                  <a:lnTo>
                    <a:pt x="109" y="148"/>
                  </a:lnTo>
                  <a:lnTo>
                    <a:pt x="104" y="161"/>
                  </a:lnTo>
                  <a:lnTo>
                    <a:pt x="99" y="175"/>
                  </a:lnTo>
                  <a:lnTo>
                    <a:pt x="97" y="189"/>
                  </a:lnTo>
                  <a:lnTo>
                    <a:pt x="96" y="204"/>
                  </a:lnTo>
                  <a:lnTo>
                    <a:pt x="96" y="214"/>
                  </a:lnTo>
                  <a:lnTo>
                    <a:pt x="97" y="223"/>
                  </a:lnTo>
                  <a:lnTo>
                    <a:pt x="98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0246" name="Group 4"/>
            <p:cNvGrpSpPr>
              <a:grpSpLocks/>
            </p:cNvGrpSpPr>
            <p:nvPr/>
          </p:nvGrpSpPr>
          <p:grpSpPr bwMode="auto">
            <a:xfrm>
              <a:off x="734" y="1396"/>
              <a:ext cx="715" cy="368"/>
              <a:chOff x="734" y="1396"/>
              <a:chExt cx="715" cy="368"/>
            </a:xfrm>
          </p:grpSpPr>
          <p:sp>
            <p:nvSpPr>
              <p:cNvPr id="10268" name="Rectangle 5"/>
              <p:cNvSpPr>
                <a:spLocks noChangeArrowheads="1"/>
              </p:cNvSpPr>
              <p:nvPr/>
            </p:nvSpPr>
            <p:spPr bwMode="auto">
              <a:xfrm>
                <a:off x="913" y="1396"/>
                <a:ext cx="293" cy="1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9" name="Line 6"/>
              <p:cNvSpPr>
                <a:spLocks noChangeShapeType="1"/>
              </p:cNvSpPr>
              <p:nvPr/>
            </p:nvSpPr>
            <p:spPr bwMode="auto">
              <a:xfrm>
                <a:off x="734" y="1507"/>
                <a:ext cx="715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0" name="Rectangle 7"/>
              <p:cNvSpPr>
                <a:spLocks noChangeArrowheads="1"/>
              </p:cNvSpPr>
              <p:nvPr/>
            </p:nvSpPr>
            <p:spPr bwMode="auto">
              <a:xfrm>
                <a:off x="794" y="1535"/>
                <a:ext cx="207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 i="1">
                    <a:latin typeface="Arial" charset="0"/>
                  </a:rPr>
                  <a:t>t</a:t>
                </a:r>
                <a:r>
                  <a:rPr lang="en-US" sz="1800" baseline="-250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0247" name="Group 8"/>
            <p:cNvGrpSpPr>
              <a:grpSpLocks/>
            </p:cNvGrpSpPr>
            <p:nvPr/>
          </p:nvGrpSpPr>
          <p:grpSpPr bwMode="auto">
            <a:xfrm>
              <a:off x="4055" y="1326"/>
              <a:ext cx="741" cy="387"/>
              <a:chOff x="4055" y="1326"/>
              <a:chExt cx="741" cy="387"/>
            </a:xfrm>
          </p:grpSpPr>
          <p:sp>
            <p:nvSpPr>
              <p:cNvPr id="10265" name="Rectangle 9"/>
              <p:cNvSpPr>
                <a:spLocks noChangeArrowheads="1"/>
              </p:cNvSpPr>
              <p:nvPr/>
            </p:nvSpPr>
            <p:spPr bwMode="auto">
              <a:xfrm>
                <a:off x="4317" y="1326"/>
                <a:ext cx="293" cy="1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6" name="Rectangle 10"/>
              <p:cNvSpPr>
                <a:spLocks noChangeArrowheads="1"/>
              </p:cNvSpPr>
              <p:nvPr/>
            </p:nvSpPr>
            <p:spPr bwMode="auto">
              <a:xfrm>
                <a:off x="4198" y="1484"/>
                <a:ext cx="207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 i="1">
                    <a:latin typeface="Arial" charset="0"/>
                  </a:rPr>
                  <a:t>t</a:t>
                </a:r>
                <a:r>
                  <a:rPr lang="en-US" sz="1800" baseline="-25000">
                    <a:latin typeface="Arial" charset="0"/>
                  </a:rPr>
                  <a:t>1</a:t>
                </a:r>
              </a:p>
            </p:txBody>
          </p:sp>
          <p:sp>
            <p:nvSpPr>
              <p:cNvPr id="10267" name="Line 11"/>
              <p:cNvSpPr>
                <a:spLocks noChangeShapeType="1"/>
              </p:cNvSpPr>
              <p:nvPr/>
            </p:nvSpPr>
            <p:spPr bwMode="auto">
              <a:xfrm>
                <a:off x="4055" y="1437"/>
                <a:ext cx="74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48" name="Group 12"/>
            <p:cNvGrpSpPr>
              <a:grpSpLocks/>
            </p:cNvGrpSpPr>
            <p:nvPr/>
          </p:nvGrpSpPr>
          <p:grpSpPr bwMode="auto">
            <a:xfrm>
              <a:off x="279" y="2580"/>
              <a:ext cx="1541" cy="92"/>
              <a:chOff x="471" y="2580"/>
              <a:chExt cx="1541" cy="92"/>
            </a:xfrm>
          </p:grpSpPr>
          <p:sp>
            <p:nvSpPr>
              <p:cNvPr id="10260" name="Line 13"/>
              <p:cNvSpPr>
                <a:spLocks noChangeShapeType="1"/>
              </p:cNvSpPr>
              <p:nvPr/>
            </p:nvSpPr>
            <p:spPr bwMode="auto">
              <a:xfrm>
                <a:off x="471" y="2672"/>
                <a:ext cx="154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1" name="Rectangle 14"/>
              <p:cNvSpPr>
                <a:spLocks noChangeArrowheads="1"/>
              </p:cNvSpPr>
              <p:nvPr/>
            </p:nvSpPr>
            <p:spPr bwMode="auto">
              <a:xfrm>
                <a:off x="612" y="2580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2" name="Rectangle 15"/>
              <p:cNvSpPr>
                <a:spLocks noChangeArrowheads="1"/>
              </p:cNvSpPr>
              <p:nvPr/>
            </p:nvSpPr>
            <p:spPr bwMode="auto">
              <a:xfrm>
                <a:off x="881" y="2580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3" name="Rectangle 16"/>
              <p:cNvSpPr>
                <a:spLocks noChangeArrowheads="1"/>
              </p:cNvSpPr>
              <p:nvPr/>
            </p:nvSpPr>
            <p:spPr bwMode="auto">
              <a:xfrm>
                <a:off x="1150" y="2580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4" name="Rectangle 17"/>
              <p:cNvSpPr>
                <a:spLocks noChangeArrowheads="1"/>
              </p:cNvSpPr>
              <p:nvPr/>
            </p:nvSpPr>
            <p:spPr bwMode="auto">
              <a:xfrm>
                <a:off x="1419" y="2580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3896" y="2632"/>
              <a:ext cx="1493" cy="92"/>
              <a:chOff x="3896" y="2632"/>
              <a:chExt cx="1493" cy="92"/>
            </a:xfrm>
          </p:grpSpPr>
          <p:sp>
            <p:nvSpPr>
              <p:cNvPr id="10255" name="Line 19"/>
              <p:cNvSpPr>
                <a:spLocks noChangeShapeType="1"/>
              </p:cNvSpPr>
              <p:nvPr/>
            </p:nvSpPr>
            <p:spPr bwMode="auto">
              <a:xfrm>
                <a:off x="3896" y="2716"/>
                <a:ext cx="1493" cy="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6" name="Rectangle 20"/>
              <p:cNvSpPr>
                <a:spLocks noChangeArrowheads="1"/>
              </p:cNvSpPr>
              <p:nvPr/>
            </p:nvSpPr>
            <p:spPr bwMode="auto">
              <a:xfrm>
                <a:off x="4054" y="2632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7" name="Rectangle 21"/>
              <p:cNvSpPr>
                <a:spLocks noChangeArrowheads="1"/>
              </p:cNvSpPr>
              <p:nvPr/>
            </p:nvSpPr>
            <p:spPr bwMode="auto">
              <a:xfrm>
                <a:off x="4414" y="2632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8" name="Rectangle 22"/>
              <p:cNvSpPr>
                <a:spLocks noChangeArrowheads="1"/>
              </p:cNvSpPr>
              <p:nvPr/>
            </p:nvSpPr>
            <p:spPr bwMode="auto">
              <a:xfrm>
                <a:off x="4563" y="2632"/>
                <a:ext cx="75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9" name="Rectangle 23"/>
              <p:cNvSpPr>
                <a:spLocks noChangeArrowheads="1"/>
              </p:cNvSpPr>
              <p:nvPr/>
            </p:nvSpPr>
            <p:spPr bwMode="auto">
              <a:xfrm>
                <a:off x="4936" y="2632"/>
                <a:ext cx="76" cy="88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250" name="Rectangle 24"/>
            <p:cNvSpPr>
              <a:spLocks noChangeArrowheads="1"/>
            </p:cNvSpPr>
            <p:nvPr/>
          </p:nvSpPr>
          <p:spPr bwMode="auto">
            <a:xfrm>
              <a:off x="2424" y="1959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Network</a:t>
              </a:r>
            </a:p>
          </p:txBody>
        </p:sp>
        <p:sp>
          <p:nvSpPr>
            <p:cNvPr id="10251" name="Line 25"/>
            <p:cNvSpPr>
              <a:spLocks noChangeShapeType="1"/>
            </p:cNvSpPr>
            <p:nvPr/>
          </p:nvSpPr>
          <p:spPr bwMode="auto">
            <a:xfrm>
              <a:off x="1624" y="1504"/>
              <a:ext cx="40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10252" name="Line 26"/>
            <p:cNvSpPr>
              <a:spLocks noChangeShapeType="1"/>
            </p:cNvSpPr>
            <p:nvPr/>
          </p:nvSpPr>
          <p:spPr bwMode="auto">
            <a:xfrm flipV="1">
              <a:off x="1824" y="2456"/>
              <a:ext cx="224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10253" name="Line 27"/>
            <p:cNvSpPr>
              <a:spLocks noChangeShapeType="1"/>
            </p:cNvSpPr>
            <p:nvPr/>
          </p:nvSpPr>
          <p:spPr bwMode="auto">
            <a:xfrm>
              <a:off x="3464" y="2416"/>
              <a:ext cx="392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10254" name="Line 28"/>
            <p:cNvSpPr>
              <a:spLocks noChangeShapeType="1"/>
            </p:cNvSpPr>
            <p:nvPr/>
          </p:nvSpPr>
          <p:spPr bwMode="auto">
            <a:xfrm flipV="1">
              <a:off x="3600" y="1456"/>
              <a:ext cx="384" cy="1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024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10244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Transfer of information as payload in data packets.</a:t>
            </a:r>
          </a:p>
          <a:p>
            <a:r>
              <a:rPr lang="en-US" smtClean="0"/>
              <a:t>Packets undergo random delays and possible loss.</a:t>
            </a:r>
          </a:p>
          <a:p>
            <a:r>
              <a:rPr lang="en-US" smtClean="0"/>
              <a:t>Different applications impose differing requirements on the transfer of information.</a:t>
            </a:r>
          </a:p>
          <a:p>
            <a:r>
              <a:rPr lang="en-US" smtClean="0"/>
              <a:t>How do we get packets from here to there?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774700" y="1023938"/>
            <a:ext cx="6896100" cy="2908300"/>
            <a:chOff x="688" y="168"/>
            <a:chExt cx="4344" cy="1832"/>
          </a:xfrm>
        </p:grpSpPr>
        <p:sp>
          <p:nvSpPr>
            <p:cNvPr id="37894" name="Oval 3"/>
            <p:cNvSpPr>
              <a:spLocks noChangeArrowheads="1"/>
            </p:cNvSpPr>
            <p:nvPr/>
          </p:nvSpPr>
          <p:spPr bwMode="auto">
            <a:xfrm>
              <a:off x="1296" y="320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895" name="Text Box 4"/>
            <p:cNvSpPr txBox="1">
              <a:spLocks noChangeArrowheads="1"/>
            </p:cNvSpPr>
            <p:nvPr/>
          </p:nvSpPr>
          <p:spPr bwMode="auto">
            <a:xfrm>
              <a:off x="1424" y="384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0000 0001 0010 0011</a:t>
              </a:r>
            </a:p>
          </p:txBody>
        </p:sp>
        <p:sp>
          <p:nvSpPr>
            <p:cNvPr id="37896" name="Oval 5"/>
            <p:cNvSpPr>
              <a:spLocks noChangeArrowheads="1"/>
            </p:cNvSpPr>
            <p:nvPr/>
          </p:nvSpPr>
          <p:spPr bwMode="auto">
            <a:xfrm>
              <a:off x="4280" y="304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4408" y="368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0100 0101 0110 0111</a:t>
              </a:r>
            </a:p>
          </p:txBody>
        </p:sp>
        <p:sp>
          <p:nvSpPr>
            <p:cNvPr id="37898" name="Oval 7"/>
            <p:cNvSpPr>
              <a:spLocks noChangeArrowheads="1"/>
            </p:cNvSpPr>
            <p:nvPr/>
          </p:nvSpPr>
          <p:spPr bwMode="auto">
            <a:xfrm>
              <a:off x="4344" y="1216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899" name="Text Box 8"/>
            <p:cNvSpPr txBox="1">
              <a:spLocks noChangeArrowheads="1"/>
            </p:cNvSpPr>
            <p:nvPr/>
          </p:nvSpPr>
          <p:spPr bwMode="auto">
            <a:xfrm>
              <a:off x="4472" y="1280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1100 1101 1110 1111</a:t>
              </a:r>
            </a:p>
          </p:txBody>
        </p:sp>
        <p:sp>
          <p:nvSpPr>
            <p:cNvPr id="37900" name="Oval 9"/>
            <p:cNvSpPr>
              <a:spLocks noChangeArrowheads="1"/>
            </p:cNvSpPr>
            <p:nvPr/>
          </p:nvSpPr>
          <p:spPr bwMode="auto">
            <a:xfrm>
              <a:off x="1304" y="1232"/>
              <a:ext cx="688" cy="656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01" name="Text Box 10"/>
            <p:cNvSpPr txBox="1">
              <a:spLocks noChangeArrowheads="1"/>
            </p:cNvSpPr>
            <p:nvPr/>
          </p:nvSpPr>
          <p:spPr bwMode="auto">
            <a:xfrm>
              <a:off x="1432" y="1296"/>
              <a:ext cx="40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1000 1001 1010 1011</a:t>
              </a:r>
            </a:p>
          </p:txBody>
        </p:sp>
        <p:sp>
          <p:nvSpPr>
            <p:cNvPr id="37902" name="Line 11"/>
            <p:cNvSpPr>
              <a:spLocks noChangeShapeType="1"/>
            </p:cNvSpPr>
            <p:nvPr/>
          </p:nvSpPr>
          <p:spPr bwMode="auto">
            <a:xfrm>
              <a:off x="1960" y="704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>
              <a:off x="3720" y="1136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04" name="Oval 13"/>
            <p:cNvSpPr>
              <a:spLocks noChangeArrowheads="1"/>
            </p:cNvSpPr>
            <p:nvPr/>
          </p:nvSpPr>
          <p:spPr bwMode="auto">
            <a:xfrm>
              <a:off x="2568" y="880"/>
              <a:ext cx="392" cy="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05" name="Text Box 14"/>
            <p:cNvSpPr txBox="1">
              <a:spLocks noChangeArrowheads="1"/>
            </p:cNvSpPr>
            <p:nvPr/>
          </p:nvSpPr>
          <p:spPr bwMode="auto">
            <a:xfrm>
              <a:off x="2560" y="976"/>
              <a:ext cx="3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R</a:t>
              </a:r>
              <a:r>
                <a:rPr lang="en-US" sz="1600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06" name="Oval 15"/>
            <p:cNvSpPr>
              <a:spLocks noChangeArrowheads="1"/>
            </p:cNvSpPr>
            <p:nvPr/>
          </p:nvSpPr>
          <p:spPr bwMode="auto">
            <a:xfrm>
              <a:off x="3368" y="872"/>
              <a:ext cx="392" cy="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07" name="Text Box 16"/>
            <p:cNvSpPr txBox="1">
              <a:spLocks noChangeArrowheads="1"/>
            </p:cNvSpPr>
            <p:nvPr/>
          </p:nvSpPr>
          <p:spPr bwMode="auto">
            <a:xfrm>
              <a:off x="3368" y="960"/>
              <a:ext cx="3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R</a:t>
              </a:r>
              <a:r>
                <a:rPr lang="en-US" sz="1600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2976" y="1088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 flipH="1">
              <a:off x="1976" y="1200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 flipV="1">
              <a:off x="3744" y="704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11" name="Text Box 20"/>
            <p:cNvSpPr txBox="1">
              <a:spLocks noChangeArrowheads="1"/>
            </p:cNvSpPr>
            <p:nvPr/>
          </p:nvSpPr>
          <p:spPr bwMode="auto">
            <a:xfrm>
              <a:off x="2096" y="544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12" name="Text Box 21"/>
            <p:cNvSpPr txBox="1">
              <a:spLocks noChangeArrowheads="1"/>
            </p:cNvSpPr>
            <p:nvPr/>
          </p:nvSpPr>
          <p:spPr bwMode="auto">
            <a:xfrm>
              <a:off x="2104" y="1128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13" name="Text Box 22"/>
            <p:cNvSpPr txBox="1">
              <a:spLocks noChangeArrowheads="1"/>
            </p:cNvSpPr>
            <p:nvPr/>
          </p:nvSpPr>
          <p:spPr bwMode="auto">
            <a:xfrm>
              <a:off x="4000" y="1120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14" name="Text Box 23"/>
            <p:cNvSpPr txBox="1">
              <a:spLocks noChangeArrowheads="1"/>
            </p:cNvSpPr>
            <p:nvPr/>
          </p:nvSpPr>
          <p:spPr bwMode="auto">
            <a:xfrm>
              <a:off x="3864" y="600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15" name="Text Box 24"/>
            <p:cNvSpPr txBox="1">
              <a:spLocks noChangeArrowheads="1"/>
            </p:cNvSpPr>
            <p:nvPr/>
          </p:nvSpPr>
          <p:spPr bwMode="auto">
            <a:xfrm>
              <a:off x="3016" y="832"/>
              <a:ext cx="2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7916" name="Text Box 25"/>
            <p:cNvSpPr txBox="1">
              <a:spLocks noChangeArrowheads="1"/>
            </p:cNvSpPr>
            <p:nvPr/>
          </p:nvSpPr>
          <p:spPr bwMode="auto">
            <a:xfrm>
              <a:off x="2600" y="1384"/>
              <a:ext cx="432" cy="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00   1 01   3 10   2 11   3</a:t>
              </a:r>
            </a:p>
          </p:txBody>
        </p:sp>
        <p:sp>
          <p:nvSpPr>
            <p:cNvPr id="37917" name="Line 26"/>
            <p:cNvSpPr>
              <a:spLocks noChangeShapeType="1"/>
            </p:cNvSpPr>
            <p:nvPr/>
          </p:nvSpPr>
          <p:spPr bwMode="auto">
            <a:xfrm>
              <a:off x="2832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18" name="Text Box 27"/>
            <p:cNvSpPr txBox="1">
              <a:spLocks noChangeArrowheads="1"/>
            </p:cNvSpPr>
            <p:nvPr/>
          </p:nvSpPr>
          <p:spPr bwMode="auto">
            <a:xfrm>
              <a:off x="3336" y="1384"/>
              <a:ext cx="432" cy="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00   3 01   4 10   3 11   5</a:t>
              </a:r>
            </a:p>
          </p:txBody>
        </p:sp>
        <p:sp>
          <p:nvSpPr>
            <p:cNvPr id="37919" name="Line 28"/>
            <p:cNvSpPr>
              <a:spLocks noChangeShapeType="1"/>
            </p:cNvSpPr>
            <p:nvPr/>
          </p:nvSpPr>
          <p:spPr bwMode="auto">
            <a:xfrm>
              <a:off x="3568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37920" name="Text Box 29"/>
            <p:cNvSpPr txBox="1">
              <a:spLocks noChangeArrowheads="1"/>
            </p:cNvSpPr>
            <p:nvPr/>
          </p:nvSpPr>
          <p:spPr bwMode="auto">
            <a:xfrm>
              <a:off x="688" y="168"/>
              <a:ext cx="32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 sz="1600">
                <a:latin typeface="Arial" charset="0"/>
              </a:endParaRPr>
            </a:p>
          </p:txBody>
        </p:sp>
      </p:grpSp>
      <p:sp>
        <p:nvSpPr>
          <p:cNvPr id="37891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Addresses and Routing</a:t>
            </a:r>
          </a:p>
        </p:txBody>
      </p:sp>
      <p:sp>
        <p:nvSpPr>
          <p:cNvPr id="37892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Prefix indicates network where host is attached.</a:t>
            </a:r>
          </a:p>
          <a:p>
            <a:r>
              <a:rPr lang="en-US" smtClean="0"/>
              <a:t>Routing tables will require only 4 entries each.</a:t>
            </a:r>
          </a:p>
          <a:p>
            <a:endParaRPr lang="en-GB" smtClean="0"/>
          </a:p>
        </p:txBody>
      </p:sp>
      <p:sp>
        <p:nvSpPr>
          <p:cNvPr id="37893" name="Rectangle 31"/>
          <p:cNvSpPr>
            <a:spLocks noChangeArrowheads="1"/>
          </p:cNvSpPr>
          <p:nvPr/>
        </p:nvSpPr>
        <p:spPr bwMode="auto">
          <a:xfrm>
            <a:off x="457200" y="4510088"/>
            <a:ext cx="8229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Flat vs Hierarchical Routing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648200"/>
          </a:xfrm>
        </p:spPr>
        <p:txBody>
          <a:bodyPr/>
          <a:lstStyle/>
          <a:p>
            <a:pPr eaLnBrk="1" hangingPunct="1"/>
            <a:r>
              <a:rPr lang="en-US" smtClean="0"/>
              <a:t>Flat Routing</a:t>
            </a:r>
          </a:p>
          <a:p>
            <a:pPr lvl="1" eaLnBrk="1" hangingPunct="1"/>
            <a:r>
              <a:rPr lang="en-US" smtClean="0"/>
              <a:t>All routers are peers</a:t>
            </a:r>
          </a:p>
          <a:p>
            <a:pPr lvl="1" eaLnBrk="1" hangingPunct="1"/>
            <a:r>
              <a:rPr lang="en-US" smtClean="0"/>
              <a:t>Does not scale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Hierarchical Routing</a:t>
            </a:r>
          </a:p>
          <a:p>
            <a:pPr lvl="1" eaLnBrk="1" hangingPunct="1"/>
            <a:r>
              <a:rPr lang="en-US" smtClean="0"/>
              <a:t>Partitioning:  Domains, autonomous systems, areas... </a:t>
            </a:r>
          </a:p>
          <a:p>
            <a:pPr lvl="1" eaLnBrk="1" hangingPunct="1"/>
            <a:r>
              <a:rPr lang="en-US" smtClean="0"/>
              <a:t>Some routers part of routing backbone</a:t>
            </a:r>
          </a:p>
          <a:p>
            <a:pPr lvl="1" eaLnBrk="1" hangingPunct="1"/>
            <a:r>
              <a:rPr lang="en-US" smtClean="0"/>
              <a:t>Some routers only communicate within an area</a:t>
            </a:r>
          </a:p>
          <a:p>
            <a:pPr lvl="1" eaLnBrk="1" hangingPunct="1"/>
            <a:r>
              <a:rPr lang="en-US" smtClean="0"/>
              <a:t>Efficient because it matches typical traffic flow patterns</a:t>
            </a:r>
          </a:p>
          <a:p>
            <a:pPr lvl="1" eaLnBrk="1" hangingPunct="1"/>
            <a:r>
              <a:rPr lang="en-US" smtClean="0"/>
              <a:t>Scales to much larger numbers of hosts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Specialized Routing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 eaLnBrk="1" hangingPunct="1"/>
            <a:r>
              <a:rPr lang="en-US" smtClean="0"/>
              <a:t>Flooding</a:t>
            </a:r>
          </a:p>
          <a:p>
            <a:pPr lvl="1" eaLnBrk="1" hangingPunct="1"/>
            <a:r>
              <a:rPr lang="en-US" smtClean="0"/>
              <a:t>Useful in starting up network</a:t>
            </a:r>
          </a:p>
          <a:p>
            <a:pPr lvl="1" eaLnBrk="1" hangingPunct="1"/>
            <a:r>
              <a:rPr lang="en-US" smtClean="0"/>
              <a:t>Useful in propagating information to all nodes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Deflection Routing</a:t>
            </a:r>
          </a:p>
          <a:p>
            <a:pPr lvl="1" eaLnBrk="1" hangingPunct="1"/>
            <a:r>
              <a:rPr lang="en-US" smtClean="0"/>
              <a:t>Fixed, preset routing procedure</a:t>
            </a:r>
          </a:p>
          <a:p>
            <a:pPr lvl="1" eaLnBrk="1" hangingPunct="1"/>
            <a:r>
              <a:rPr lang="en-US" smtClean="0"/>
              <a:t>No route synthesis</a:t>
            </a:r>
          </a:p>
          <a:p>
            <a:pPr lvl="1" eaLnBrk="1" hangingPunct="1"/>
            <a:r>
              <a:rPr lang="en-US" smtClean="0"/>
              <a:t>Not covered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mtClean="0"/>
              <a:t>Shortest Path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 &amp; Routing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14400"/>
            <a:ext cx="4457700" cy="5181600"/>
          </a:xfrm>
        </p:spPr>
        <p:txBody>
          <a:bodyPr/>
          <a:lstStyle/>
          <a:p>
            <a:r>
              <a:rPr lang="en-US" sz="2200" smtClean="0"/>
              <a:t>Many possible paths connect any given source and to any given destination.</a:t>
            </a:r>
          </a:p>
          <a:p>
            <a:endParaRPr lang="en-US" sz="2200" smtClean="0"/>
          </a:p>
          <a:p>
            <a:r>
              <a:rPr lang="en-US" sz="2200" smtClean="0"/>
              <a:t>Routing involves the selection of the path to be used to accomplish a given transfer.</a:t>
            </a:r>
          </a:p>
          <a:p>
            <a:endParaRPr lang="en-US" sz="2200" smtClean="0"/>
          </a:p>
          <a:p>
            <a:r>
              <a:rPr lang="en-US" sz="2200" smtClean="0"/>
              <a:t>Typically it is possible to attach a cost or distance to a link connecting two nodes.</a:t>
            </a:r>
          </a:p>
          <a:p>
            <a:endParaRPr lang="en-US" sz="2200" smtClean="0"/>
          </a:p>
          <a:p>
            <a:r>
              <a:rPr lang="en-US" sz="2200" smtClean="0"/>
              <a:t>Routing can then be posed as a shortest path problem. </a:t>
            </a:r>
          </a:p>
        </p:txBody>
      </p:sp>
      <p:pic>
        <p:nvPicPr>
          <p:cNvPr id="41988" name="Picture 7" descr="http://winaresort.com/bimages/bi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700463"/>
            <a:ext cx="32861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5572125" y="6000750"/>
            <a:ext cx="3286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800"/>
              <a:t>http://winaresort.com/blog/blog/tag/world%E2%80%99s-worst-road/</a:t>
            </a:r>
          </a:p>
        </p:txBody>
      </p:sp>
      <p:pic>
        <p:nvPicPr>
          <p:cNvPr id="41990" name="Picture 11" descr="Viaduct in Puxi, Shangha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928688"/>
            <a:ext cx="326231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4500563" y="3357563"/>
            <a:ext cx="4357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/>
              <a:t>Puxi Viaduct, Shanghai </a:t>
            </a:r>
          </a:p>
          <a:p>
            <a:pPr algn="r"/>
            <a:r>
              <a:rPr lang="en-GB" sz="700"/>
              <a:t>http://trifter.com/practical-travel/adventure-travel/some-complicated-road-junctions/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Metrics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88" y="914400"/>
            <a:ext cx="5572125" cy="5181600"/>
          </a:xfrm>
        </p:spPr>
        <p:txBody>
          <a:bodyPr/>
          <a:lstStyle/>
          <a:p>
            <a:r>
              <a:rPr lang="en-US" sz="2000" smtClean="0"/>
              <a:t>Means for measuring desirability of a path.</a:t>
            </a:r>
          </a:p>
          <a:p>
            <a:endParaRPr lang="en-US" sz="2000" smtClean="0"/>
          </a:p>
          <a:p>
            <a:r>
              <a:rPr lang="en-US" sz="2000" smtClean="0"/>
              <a:t>Path length = sum of costs or distances</a:t>
            </a:r>
          </a:p>
          <a:p>
            <a:endParaRPr lang="en-US" sz="2000" smtClean="0"/>
          </a:p>
          <a:p>
            <a:r>
              <a:rPr lang="en-US" sz="2000" smtClean="0"/>
              <a:t>Possible metrics</a:t>
            </a:r>
          </a:p>
          <a:p>
            <a:pPr lvl="1"/>
            <a:r>
              <a:rPr lang="en-US" sz="2000" smtClean="0"/>
              <a:t>Hop count:  rough measure of resources used</a:t>
            </a:r>
          </a:p>
          <a:p>
            <a:pPr lvl="1"/>
            <a:r>
              <a:rPr lang="en-US" sz="2000" smtClean="0"/>
              <a:t>Reliability:  link availability; BER</a:t>
            </a:r>
          </a:p>
          <a:p>
            <a:pPr lvl="1"/>
            <a:r>
              <a:rPr lang="en-US" sz="2000" smtClean="0"/>
              <a:t>Delay:  sum of delays along path;  complex and dynamic</a:t>
            </a:r>
          </a:p>
          <a:p>
            <a:pPr lvl="1"/>
            <a:r>
              <a:rPr lang="en-US" sz="2000" smtClean="0"/>
              <a:t>Bandwidth:  “available capacity” in a path</a:t>
            </a:r>
          </a:p>
          <a:p>
            <a:pPr lvl="1"/>
            <a:r>
              <a:rPr lang="en-US" sz="2000" smtClean="0"/>
              <a:t>Load:  Link &amp; router utilization along path</a:t>
            </a:r>
          </a:p>
          <a:p>
            <a:pPr lvl="1"/>
            <a:r>
              <a:rPr lang="en-US" sz="2000" smtClean="0"/>
              <a:t>Cost:  $$$</a:t>
            </a:r>
          </a:p>
          <a:p>
            <a:endParaRPr lang="en-US" sz="2400" smtClean="0"/>
          </a:p>
        </p:txBody>
      </p:sp>
      <p:pic>
        <p:nvPicPr>
          <p:cNvPr id="43012" name="Picture 5" descr="Ro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928813"/>
            <a:ext cx="2752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929313" y="5286375"/>
            <a:ext cx="3429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http://bitsandpieces1.blogspot.com/2006/07/worst-road-in-world.html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 Approaches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Distance Vector Protocols</a:t>
            </a:r>
          </a:p>
          <a:p>
            <a:r>
              <a:rPr lang="en-US" smtClean="0"/>
              <a:t>Neighbours exchange list of distances to destinations.</a:t>
            </a:r>
          </a:p>
          <a:p>
            <a:r>
              <a:rPr lang="en-US" smtClean="0"/>
              <a:t>Best next-hop determined for each destination.</a:t>
            </a:r>
          </a:p>
          <a:p>
            <a:r>
              <a:rPr lang="en-US" smtClean="0"/>
              <a:t>The distributed </a:t>
            </a:r>
            <a:r>
              <a:rPr lang="en-US" smtClean="0">
                <a:solidFill>
                  <a:srgbClr val="0070C0"/>
                </a:solidFill>
              </a:rPr>
              <a:t>Bellman-Ford </a:t>
            </a:r>
            <a:r>
              <a:rPr lang="en-US" smtClean="0"/>
              <a:t>is an example.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Link State Protocols</a:t>
            </a:r>
          </a:p>
          <a:p>
            <a:r>
              <a:rPr lang="en-US" smtClean="0"/>
              <a:t>Link state information flooded to all routers.</a:t>
            </a:r>
          </a:p>
          <a:p>
            <a:r>
              <a:rPr lang="en-US" smtClean="0"/>
              <a:t>Routers have complete topology information.</a:t>
            </a:r>
          </a:p>
          <a:p>
            <a:r>
              <a:rPr lang="en-US" smtClean="0"/>
              <a:t>Shortest path (&amp; hence next hop) calculated. </a:t>
            </a:r>
          </a:p>
          <a:p>
            <a:r>
              <a:rPr lang="en-US" smtClean="0">
                <a:solidFill>
                  <a:srgbClr val="0070C0"/>
                </a:solidFill>
              </a:rPr>
              <a:t>Dijkstra</a:t>
            </a:r>
            <a:r>
              <a:rPr lang="en-US" smtClean="0"/>
              <a:t> (centralized) shortest path algorithm.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Distance Vector Routing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86263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/>
              <a:t>Local Signpost</a:t>
            </a:r>
          </a:p>
          <a:p>
            <a:r>
              <a:rPr lang="en-US" sz="2000" smtClean="0"/>
              <a:t>Direction</a:t>
            </a:r>
          </a:p>
          <a:p>
            <a:r>
              <a:rPr lang="en-US" sz="2000" smtClean="0"/>
              <a:t>Distance</a:t>
            </a:r>
          </a:p>
          <a:p>
            <a:pPr>
              <a:buFont typeface="Wingdings" pitchFamily="2" charset="2"/>
              <a:buNone/>
            </a:pPr>
            <a:r>
              <a:rPr lang="en-US" sz="2000" b="1" smtClean="0"/>
              <a:t>Routing Table</a:t>
            </a:r>
          </a:p>
          <a:p>
            <a:r>
              <a:rPr lang="en-US" sz="2000" smtClean="0"/>
              <a:t>For each destination list:</a:t>
            </a:r>
          </a:p>
          <a:p>
            <a:r>
              <a:rPr lang="en-US" sz="2000" smtClean="0"/>
              <a:t>Next Node</a:t>
            </a:r>
          </a:p>
          <a:p>
            <a:r>
              <a:rPr lang="en-US" sz="2000" smtClean="0"/>
              <a:t>Distance</a:t>
            </a:r>
          </a:p>
          <a:p>
            <a:pPr>
              <a:buFont typeface="Wingdings" pitchFamily="2" charset="2"/>
              <a:buNone/>
            </a:pPr>
            <a:r>
              <a:rPr lang="en-US" sz="2000" b="1" smtClean="0"/>
              <a:t>Table Synthesis</a:t>
            </a:r>
          </a:p>
          <a:p>
            <a:r>
              <a:rPr lang="en-US" sz="2000" smtClean="0"/>
              <a:t>Neighbours exchange table entries</a:t>
            </a:r>
          </a:p>
          <a:p>
            <a:r>
              <a:rPr lang="en-US" sz="2000" smtClean="0"/>
              <a:t>Determine current best next hop</a:t>
            </a:r>
          </a:p>
          <a:p>
            <a:r>
              <a:rPr lang="en-US" sz="2000" smtClean="0"/>
              <a:t>Inform neighbours</a:t>
            </a:r>
          </a:p>
          <a:p>
            <a:pPr lvl="1"/>
            <a:r>
              <a:rPr lang="en-US" sz="1800" smtClean="0"/>
              <a:t>Periodically</a:t>
            </a:r>
          </a:p>
          <a:p>
            <a:pPr lvl="1"/>
            <a:r>
              <a:rPr lang="en-US" sz="1800" smtClean="0"/>
              <a:t>After changes</a:t>
            </a:r>
          </a:p>
          <a:p>
            <a:endParaRPr lang="en-US" sz="2000" smtClean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484563" y="62547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5061" name="Group 6"/>
          <p:cNvGrpSpPr>
            <a:grpSpLocks/>
          </p:cNvGrpSpPr>
          <p:nvPr/>
        </p:nvGrpSpPr>
        <p:grpSpPr bwMode="auto">
          <a:xfrm>
            <a:off x="5715000" y="2143125"/>
            <a:ext cx="2100263" cy="1714500"/>
            <a:chOff x="1862" y="3128"/>
            <a:chExt cx="1323" cy="1080"/>
          </a:xfrm>
        </p:grpSpPr>
        <p:sp>
          <p:nvSpPr>
            <p:cNvPr id="45062" name="Rectangle 7"/>
            <p:cNvSpPr>
              <a:spLocks noChangeArrowheads="1"/>
            </p:cNvSpPr>
            <p:nvPr/>
          </p:nvSpPr>
          <p:spPr bwMode="auto">
            <a:xfrm>
              <a:off x="1864" y="3157"/>
              <a:ext cx="1320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3" name="Rectangle 8"/>
            <p:cNvSpPr>
              <a:spLocks noChangeArrowheads="1"/>
            </p:cNvSpPr>
            <p:nvPr/>
          </p:nvSpPr>
          <p:spPr bwMode="auto">
            <a:xfrm>
              <a:off x="1862" y="3345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4" name="Rectangle 9"/>
            <p:cNvSpPr>
              <a:spLocks noChangeArrowheads="1"/>
            </p:cNvSpPr>
            <p:nvPr/>
          </p:nvSpPr>
          <p:spPr bwMode="auto">
            <a:xfrm>
              <a:off x="2301" y="3159"/>
              <a:ext cx="385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5" name="Rectangle 10"/>
            <p:cNvSpPr>
              <a:spLocks noChangeArrowheads="1"/>
            </p:cNvSpPr>
            <p:nvPr/>
          </p:nvSpPr>
          <p:spPr bwMode="auto">
            <a:xfrm>
              <a:off x="1863" y="3516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6" name="Rectangle 11"/>
            <p:cNvSpPr>
              <a:spLocks noChangeArrowheads="1"/>
            </p:cNvSpPr>
            <p:nvPr/>
          </p:nvSpPr>
          <p:spPr bwMode="auto">
            <a:xfrm>
              <a:off x="1864" y="3687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7" name="Rectangle 12"/>
            <p:cNvSpPr>
              <a:spLocks noChangeArrowheads="1"/>
            </p:cNvSpPr>
            <p:nvPr/>
          </p:nvSpPr>
          <p:spPr bwMode="auto">
            <a:xfrm>
              <a:off x="1865" y="3858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8" name="Text Box 13"/>
            <p:cNvSpPr txBox="1">
              <a:spLocks noChangeArrowheads="1"/>
            </p:cNvSpPr>
            <p:nvPr/>
          </p:nvSpPr>
          <p:spPr bwMode="auto">
            <a:xfrm>
              <a:off x="1887" y="3128"/>
              <a:ext cx="45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1"/>
                </a:buClr>
                <a:buSzPct val="70000"/>
                <a:buFont typeface="Wingdings" pitchFamily="2" charset="2"/>
                <a:buNone/>
              </a:pPr>
              <a:r>
                <a:rPr lang="en-US" sz="1800">
                  <a:latin typeface="Arial" charset="0"/>
                </a:rPr>
                <a:t>Dest.</a:t>
              </a:r>
            </a:p>
          </p:txBody>
        </p:sp>
        <p:sp>
          <p:nvSpPr>
            <p:cNvPr id="45069" name="Text Box 14"/>
            <p:cNvSpPr txBox="1">
              <a:spLocks noChangeArrowheads="1"/>
            </p:cNvSpPr>
            <p:nvPr/>
          </p:nvSpPr>
          <p:spPr bwMode="auto">
            <a:xfrm>
              <a:off x="2283" y="3134"/>
              <a:ext cx="3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1"/>
                </a:buClr>
                <a:buSzPct val="70000"/>
                <a:buFont typeface="Wingdings" pitchFamily="2" charset="2"/>
                <a:buNone/>
              </a:pPr>
              <a:r>
                <a:rPr lang="en-US" sz="1800">
                  <a:latin typeface="Arial" charset="0"/>
                </a:rPr>
                <a:t>next</a:t>
              </a:r>
            </a:p>
          </p:txBody>
        </p:sp>
        <p:sp>
          <p:nvSpPr>
            <p:cNvPr id="45070" name="Text Box 15"/>
            <p:cNvSpPr txBox="1">
              <a:spLocks noChangeArrowheads="1"/>
            </p:cNvSpPr>
            <p:nvPr/>
          </p:nvSpPr>
          <p:spPr bwMode="auto">
            <a:xfrm>
              <a:off x="2714" y="3135"/>
              <a:ext cx="40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1"/>
                </a:buClr>
                <a:buSzPct val="70000"/>
                <a:buFont typeface="Wingdings" pitchFamily="2" charset="2"/>
                <a:buNone/>
              </a:pPr>
              <a:r>
                <a:rPr lang="en-US" sz="1800">
                  <a:latin typeface="Arial" charset="0"/>
                </a:rPr>
                <a:t>Dist.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Shortest Path to Rome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838200" y="4343400"/>
            <a:ext cx="914400" cy="838200"/>
            <a:chOff x="576" y="2256"/>
            <a:chExt cx="576" cy="528"/>
          </a:xfrm>
        </p:grpSpPr>
        <p:sp>
          <p:nvSpPr>
            <p:cNvPr id="46096" name="Oval 4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097" name="Text Box 5"/>
            <p:cNvSpPr txBox="1">
              <a:spLocks noChangeArrowheads="1"/>
            </p:cNvSpPr>
            <p:nvPr/>
          </p:nvSpPr>
          <p:spPr bwMode="auto">
            <a:xfrm>
              <a:off x="768" y="2310"/>
              <a:ext cx="2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latin typeface="Arial" charset="0"/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6084" name="Group 6"/>
          <p:cNvGrpSpPr>
            <a:grpSpLocks/>
          </p:cNvGrpSpPr>
          <p:nvPr/>
        </p:nvGrpSpPr>
        <p:grpSpPr bwMode="auto">
          <a:xfrm>
            <a:off x="2971800" y="3962400"/>
            <a:ext cx="914400" cy="838200"/>
            <a:chOff x="1920" y="2016"/>
            <a:chExt cx="576" cy="528"/>
          </a:xfrm>
        </p:grpSpPr>
        <p:sp>
          <p:nvSpPr>
            <p:cNvPr id="46094" name="Oval 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095" name="Text Box 8"/>
            <p:cNvSpPr txBox="1">
              <a:spLocks noChangeArrowheads="1"/>
            </p:cNvSpPr>
            <p:nvPr/>
          </p:nvSpPr>
          <p:spPr bwMode="auto">
            <a:xfrm>
              <a:off x="2118" y="2085"/>
              <a:ext cx="2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latin typeface="Arial" charset="0"/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6085" name="Oval 9"/>
          <p:cNvSpPr>
            <a:spLocks noChangeArrowheads="1"/>
          </p:cNvSpPr>
          <p:nvPr/>
        </p:nvSpPr>
        <p:spPr bwMode="auto">
          <a:xfrm>
            <a:off x="7162800" y="1600200"/>
            <a:ext cx="1752600" cy="1522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7391400" y="2025650"/>
            <a:ext cx="1395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Rome</a:t>
            </a:r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 flipV="1">
            <a:off x="1752600" y="44958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8" name="Freeform 12"/>
          <p:cNvSpPr>
            <a:spLocks/>
          </p:cNvSpPr>
          <p:nvPr/>
        </p:nvSpPr>
        <p:spPr bwMode="auto">
          <a:xfrm>
            <a:off x="3886200" y="2362200"/>
            <a:ext cx="3276600" cy="2070100"/>
          </a:xfrm>
          <a:custGeom>
            <a:avLst/>
            <a:gdLst>
              <a:gd name="T0" fmla="*/ 0 w 2064"/>
              <a:gd name="T1" fmla="*/ 2147483647 h 1304"/>
              <a:gd name="T2" fmla="*/ 2147483647 w 2064"/>
              <a:gd name="T3" fmla="*/ 2147483647 h 1304"/>
              <a:gd name="T4" fmla="*/ 2147483647 w 2064"/>
              <a:gd name="T5" fmla="*/ 2147483647 h 1304"/>
              <a:gd name="T6" fmla="*/ 2147483647 w 2064"/>
              <a:gd name="T7" fmla="*/ 2147483647 h 1304"/>
              <a:gd name="T8" fmla="*/ 2147483647 w 2064"/>
              <a:gd name="T9" fmla="*/ 2147483647 h 1304"/>
              <a:gd name="T10" fmla="*/ 2147483647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9" name="Text Box 13"/>
          <p:cNvSpPr txBox="1">
            <a:spLocks noChangeArrowheads="1"/>
          </p:cNvSpPr>
          <p:nvPr/>
        </p:nvSpPr>
        <p:spPr bwMode="auto">
          <a:xfrm>
            <a:off x="1676400" y="3924300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C</a:t>
            </a:r>
            <a:r>
              <a:rPr lang="en-US" sz="2800" baseline="-25000">
                <a:latin typeface="Arial" charset="0"/>
              </a:rPr>
              <a:t>ij</a:t>
            </a:r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3192463" y="3260725"/>
            <a:ext cx="67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</a:t>
            </a:r>
            <a:r>
              <a:rPr lang="en-US" sz="3200" baseline="-25000">
                <a:latin typeface="Arial" charset="0"/>
              </a:rPr>
              <a:t>j</a:t>
            </a:r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427038" y="5103813"/>
            <a:ext cx="738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</a:t>
            </a:r>
            <a:r>
              <a:rPr lang="en-US" sz="3200" baseline="-25000">
                <a:latin typeface="Arial" charset="0"/>
              </a:rPr>
              <a:t>i</a:t>
            </a:r>
          </a:p>
        </p:txBody>
      </p:sp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3286125" y="5143500"/>
            <a:ext cx="5487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If D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 is the shortest distance to Rome from i</a:t>
            </a:r>
          </a:p>
          <a:p>
            <a:r>
              <a:rPr lang="en-US" sz="2000">
                <a:latin typeface="Arial" charset="0"/>
              </a:rPr>
              <a:t>and if j is a neighbour on the shortest path, </a:t>
            </a:r>
          </a:p>
          <a:p>
            <a:r>
              <a:rPr lang="en-US" sz="2000">
                <a:latin typeface="Arial" charset="0"/>
              </a:rPr>
              <a:t>then  D</a:t>
            </a:r>
            <a:r>
              <a:rPr lang="en-US" sz="2000" baseline="-25000">
                <a:latin typeface="Arial" charset="0"/>
              </a:rPr>
              <a:t>i</a:t>
            </a:r>
            <a:r>
              <a:rPr lang="en-US" sz="2000">
                <a:latin typeface="Arial" charset="0"/>
              </a:rPr>
              <a:t> = C</a:t>
            </a:r>
            <a:r>
              <a:rPr lang="en-US" sz="2000" baseline="-25000">
                <a:latin typeface="Arial" charset="0"/>
              </a:rPr>
              <a:t>ij</a:t>
            </a:r>
            <a:r>
              <a:rPr lang="en-US" sz="2000">
                <a:latin typeface="Arial" charset="0"/>
              </a:rPr>
              <a:t> + D</a:t>
            </a:r>
            <a:r>
              <a:rPr lang="en-US" sz="2000" baseline="-25000">
                <a:latin typeface="Arial" charset="0"/>
              </a:rPr>
              <a:t>j</a:t>
            </a:r>
          </a:p>
        </p:txBody>
      </p:sp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642938" y="1357313"/>
            <a:ext cx="4473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Let us consider how nodes find their shortest path to a given destination node, i.e. Rome.</a:t>
            </a:r>
            <a:endParaRPr lang="en-US" sz="20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Bellman-Ford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Consider computations for </a:t>
            </a:r>
            <a:r>
              <a:rPr lang="en-US" smtClean="0">
                <a:solidFill>
                  <a:srgbClr val="FF0000"/>
                </a:solidFill>
              </a:rPr>
              <a:t>one</a:t>
            </a:r>
            <a:r>
              <a:rPr lang="en-US" smtClean="0"/>
              <a:t> destination d</a:t>
            </a:r>
          </a:p>
          <a:p>
            <a:r>
              <a:rPr lang="en-US" smtClean="0"/>
              <a:t>Initialization</a:t>
            </a:r>
          </a:p>
          <a:p>
            <a:pPr lvl="1"/>
            <a:r>
              <a:rPr lang="en-US" smtClean="0"/>
              <a:t>Each node table has 1 row for destination d</a:t>
            </a:r>
          </a:p>
          <a:p>
            <a:pPr lvl="1"/>
            <a:r>
              <a:rPr lang="en-US" smtClean="0"/>
              <a:t>Distance of node d to itself is zero:  D</a:t>
            </a:r>
            <a:r>
              <a:rPr lang="en-US" baseline="-25000" smtClean="0"/>
              <a:t>d</a:t>
            </a:r>
            <a:r>
              <a:rPr lang="en-US" smtClean="0"/>
              <a:t>=0</a:t>
            </a:r>
          </a:p>
          <a:p>
            <a:pPr lvl="1"/>
            <a:r>
              <a:rPr lang="en-US" smtClean="0"/>
              <a:t>Distance of other node j to d is infinite:  D</a:t>
            </a:r>
            <a:r>
              <a:rPr lang="en-US" baseline="-25000" smtClean="0"/>
              <a:t>j</a:t>
            </a:r>
            <a:r>
              <a:rPr lang="en-US" smtClean="0"/>
              <a:t>=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∞</a:t>
            </a:r>
            <a:r>
              <a:rPr lang="en-US" smtClean="0"/>
              <a:t> , for j</a:t>
            </a:r>
            <a:r>
              <a:rPr lang="en-US" smtClean="0">
                <a:sym typeface="Symbol" pitchFamily="18" charset="2"/>
              </a:rPr>
              <a:t> </a:t>
            </a:r>
            <a:r>
              <a:rPr lang="en-US" smtClean="0"/>
              <a:t>d</a:t>
            </a:r>
          </a:p>
          <a:p>
            <a:pPr lvl="1"/>
            <a:r>
              <a:rPr lang="en-US" smtClean="0"/>
              <a:t>Next hop node n</a:t>
            </a:r>
            <a:r>
              <a:rPr lang="en-US" baseline="-25000" smtClean="0"/>
              <a:t>j</a:t>
            </a:r>
            <a:r>
              <a:rPr lang="en-US" smtClean="0"/>
              <a:t> = -1 to indicate not yet defined for j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d</a:t>
            </a:r>
          </a:p>
          <a:p>
            <a:r>
              <a:rPr lang="en-US" smtClean="0"/>
              <a:t>Send Step</a:t>
            </a:r>
          </a:p>
          <a:p>
            <a:pPr lvl="1"/>
            <a:r>
              <a:rPr lang="en-US" smtClean="0"/>
              <a:t>Send new distance vector to immediate neighbours across local link</a:t>
            </a:r>
          </a:p>
          <a:p>
            <a:r>
              <a:rPr lang="en-US" smtClean="0"/>
              <a:t>Receive Step</a:t>
            </a:r>
          </a:p>
          <a:p>
            <a:pPr lvl="1"/>
            <a:r>
              <a:rPr lang="en-US" smtClean="0"/>
              <a:t>At node j, find the next hop that gives the minimum distance to d, </a:t>
            </a:r>
          </a:p>
          <a:p>
            <a:pPr lvl="2"/>
            <a:r>
              <a:rPr lang="en-US" smtClean="0"/>
              <a:t>Min</a:t>
            </a:r>
            <a:r>
              <a:rPr lang="en-US" baseline="-25000" smtClean="0"/>
              <a:t>j</a:t>
            </a:r>
            <a:r>
              <a:rPr lang="en-US" smtClean="0"/>
              <a:t> { C</a:t>
            </a:r>
            <a:r>
              <a:rPr lang="en-US" baseline="-25000" smtClean="0"/>
              <a:t>ij</a:t>
            </a:r>
            <a:r>
              <a:rPr lang="en-US" smtClean="0"/>
              <a:t> + D</a:t>
            </a:r>
            <a:r>
              <a:rPr lang="en-US" baseline="-25000" smtClean="0"/>
              <a:t>j</a:t>
            </a:r>
            <a:r>
              <a:rPr lang="en-US" smtClean="0"/>
              <a:t> }</a:t>
            </a:r>
          </a:p>
          <a:p>
            <a:pPr lvl="2"/>
            <a:r>
              <a:rPr lang="en-US" smtClean="0"/>
              <a:t>Replace old (n</a:t>
            </a:r>
            <a:r>
              <a:rPr lang="en-US" baseline="-25000" smtClean="0"/>
              <a:t>j</a:t>
            </a:r>
            <a:r>
              <a:rPr lang="en-US" smtClean="0"/>
              <a:t>, D</a:t>
            </a:r>
            <a:r>
              <a:rPr lang="en-US" baseline="-25000" smtClean="0"/>
              <a:t>j</a:t>
            </a:r>
            <a:r>
              <a:rPr lang="en-US" smtClean="0"/>
              <a:t>(d)) by new (n</a:t>
            </a:r>
            <a:r>
              <a:rPr lang="en-US" baseline="-25000" smtClean="0"/>
              <a:t>j</a:t>
            </a:r>
            <a:r>
              <a:rPr lang="en-US" smtClean="0"/>
              <a:t>*, D</a:t>
            </a:r>
            <a:r>
              <a:rPr lang="en-US" baseline="-25000" smtClean="0"/>
              <a:t>j</a:t>
            </a:r>
            <a:r>
              <a:rPr lang="en-US" smtClean="0"/>
              <a:t>*(d)) if new next node or distance found</a:t>
            </a:r>
          </a:p>
          <a:p>
            <a:pPr lvl="1"/>
            <a:r>
              <a:rPr lang="en-US" smtClean="0"/>
              <a:t>Go to send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Layer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386263" cy="5181600"/>
          </a:xfrm>
        </p:spPr>
        <p:txBody>
          <a:bodyPr/>
          <a:lstStyle/>
          <a:p>
            <a:r>
              <a:rPr lang="en-US" smtClean="0"/>
              <a:t>The network layer is the most complex layer.</a:t>
            </a:r>
          </a:p>
          <a:p>
            <a:r>
              <a:rPr lang="en-US" smtClean="0"/>
              <a:t>Addressing needs to accommodate extremely large-scale networks and must work together with appropriate routing algorithms.</a:t>
            </a:r>
          </a:p>
          <a:p>
            <a:r>
              <a:rPr lang="en-US" smtClean="0"/>
              <a:t>These two challenges, addressing and routing, are the essence of the network layer.</a:t>
            </a:r>
          </a:p>
          <a:p>
            <a:pPr lvl="1"/>
            <a:r>
              <a:rPr lang="en-US" smtClean="0">
                <a:solidFill>
                  <a:srgbClr val="0000CC"/>
                </a:solidFill>
              </a:rPr>
              <a:t>Addressing</a:t>
            </a:r>
            <a:r>
              <a:rPr lang="en-US" smtClean="0"/>
              <a:t>:  where should information be directed to?</a:t>
            </a:r>
          </a:p>
          <a:p>
            <a:pPr lvl="1"/>
            <a:r>
              <a:rPr lang="en-US" smtClean="0">
                <a:solidFill>
                  <a:srgbClr val="0000CC"/>
                </a:solidFill>
              </a:rPr>
              <a:t>Routing</a:t>
            </a:r>
            <a:r>
              <a:rPr lang="en-US" smtClean="0"/>
              <a:t>:  what path should be used to get information there?</a:t>
            </a:r>
          </a:p>
        </p:txBody>
      </p:sp>
      <p:pic>
        <p:nvPicPr>
          <p:cNvPr id="11268" name="Picture 5" descr="http://img.zdnet.com/techDirectory/TCP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00063"/>
            <a:ext cx="32004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Bellman-Ford Algorithm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Now consider parallel computations for </a:t>
            </a:r>
            <a:r>
              <a:rPr lang="en-US" smtClean="0">
                <a:solidFill>
                  <a:srgbClr val="FF0000"/>
                </a:solidFill>
              </a:rPr>
              <a:t>all</a:t>
            </a:r>
            <a:r>
              <a:rPr lang="en-US" smtClean="0"/>
              <a:t> destinations d</a:t>
            </a:r>
          </a:p>
          <a:p>
            <a:r>
              <a:rPr lang="en-US" smtClean="0"/>
              <a:t>Initialization</a:t>
            </a:r>
          </a:p>
          <a:p>
            <a:pPr lvl="1"/>
            <a:r>
              <a:rPr lang="en-US" smtClean="0"/>
              <a:t>Each node has 1 row for each destination d</a:t>
            </a:r>
          </a:p>
          <a:p>
            <a:pPr lvl="1"/>
            <a:r>
              <a:rPr lang="en-US" smtClean="0"/>
              <a:t>Distance of node d to itself is zero:  D</a:t>
            </a:r>
            <a:r>
              <a:rPr lang="en-US" baseline="-25000" smtClean="0"/>
              <a:t>d</a:t>
            </a:r>
            <a:r>
              <a:rPr lang="en-US" smtClean="0"/>
              <a:t>(d)=0</a:t>
            </a:r>
          </a:p>
          <a:p>
            <a:pPr lvl="1"/>
            <a:r>
              <a:rPr lang="en-US" smtClean="0"/>
              <a:t>Distance of other node j to d is infinite:  D</a:t>
            </a:r>
            <a:r>
              <a:rPr lang="en-US" baseline="-25000" smtClean="0"/>
              <a:t>j</a:t>
            </a:r>
            <a:r>
              <a:rPr lang="en-US" smtClean="0"/>
              <a:t>(d)=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∞</a:t>
            </a:r>
            <a:r>
              <a:rPr lang="en-US" smtClean="0"/>
              <a:t> , for j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d</a:t>
            </a:r>
          </a:p>
          <a:p>
            <a:pPr lvl="1"/>
            <a:r>
              <a:rPr lang="en-US" smtClean="0"/>
              <a:t>Next node n</a:t>
            </a:r>
            <a:r>
              <a:rPr lang="en-US" baseline="-25000" smtClean="0"/>
              <a:t>j</a:t>
            </a:r>
            <a:r>
              <a:rPr lang="en-US" smtClean="0"/>
              <a:t> = -1 since not yet defined</a:t>
            </a:r>
          </a:p>
          <a:p>
            <a:r>
              <a:rPr lang="en-US" smtClean="0"/>
              <a:t>Send Step</a:t>
            </a:r>
          </a:p>
          <a:p>
            <a:pPr lvl="1"/>
            <a:r>
              <a:rPr lang="en-US" smtClean="0"/>
              <a:t>Send new distance vector to immediate neighbours across local link</a:t>
            </a:r>
          </a:p>
          <a:p>
            <a:r>
              <a:rPr lang="en-US" smtClean="0"/>
              <a:t>Receive Step</a:t>
            </a:r>
          </a:p>
          <a:p>
            <a:pPr lvl="1"/>
            <a:r>
              <a:rPr lang="en-US" smtClean="0"/>
              <a:t>For each destination d, find the next hop that gives the minimum distance to d, </a:t>
            </a:r>
          </a:p>
          <a:p>
            <a:pPr lvl="2"/>
            <a:r>
              <a:rPr lang="en-US" smtClean="0"/>
              <a:t>Minj { C</a:t>
            </a:r>
            <a:r>
              <a:rPr lang="en-US" baseline="-25000" smtClean="0"/>
              <a:t>ij</a:t>
            </a:r>
            <a:r>
              <a:rPr lang="en-US" smtClean="0"/>
              <a:t>+ D</a:t>
            </a:r>
            <a:r>
              <a:rPr lang="en-US" baseline="-25000" smtClean="0"/>
              <a:t>j</a:t>
            </a:r>
            <a:r>
              <a:rPr lang="en-US" smtClean="0"/>
              <a:t>(d) }</a:t>
            </a:r>
          </a:p>
          <a:p>
            <a:pPr lvl="2"/>
            <a:r>
              <a:rPr lang="en-US" smtClean="0"/>
              <a:t>Replace old (n</a:t>
            </a:r>
            <a:r>
              <a:rPr lang="en-US" baseline="-25000" smtClean="0"/>
              <a:t>j</a:t>
            </a:r>
            <a:r>
              <a:rPr lang="en-US" smtClean="0"/>
              <a:t>, D</a:t>
            </a:r>
            <a:r>
              <a:rPr lang="en-US" baseline="-25000" smtClean="0"/>
              <a:t>i</a:t>
            </a:r>
            <a:r>
              <a:rPr lang="en-US" smtClean="0"/>
              <a:t>(d)) by new (n</a:t>
            </a:r>
            <a:r>
              <a:rPr lang="en-US" baseline="-25000" smtClean="0"/>
              <a:t>j</a:t>
            </a:r>
            <a:r>
              <a:rPr lang="en-US" smtClean="0"/>
              <a:t>*, D</a:t>
            </a:r>
            <a:r>
              <a:rPr lang="en-US" baseline="-25000" smtClean="0"/>
              <a:t>j</a:t>
            </a:r>
            <a:r>
              <a:rPr lang="en-US" smtClean="0"/>
              <a:t>*(d)) if new next node or distance found</a:t>
            </a:r>
          </a:p>
          <a:p>
            <a:pPr lvl="1"/>
            <a:r>
              <a:rPr lang="en-US" smtClean="0"/>
              <a:t>Go to send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570" name="Group 2"/>
          <p:cNvGraphicFramePr>
            <a:graphicFrameLocks noGrp="1"/>
          </p:cNvGraphicFramePr>
          <p:nvPr>
            <p:ph/>
          </p:nvPr>
        </p:nvGraphicFramePr>
        <p:xfrm>
          <a:off x="334963" y="333375"/>
          <a:ext cx="7546975" cy="2286001"/>
        </p:xfrm>
        <a:graphic>
          <a:graphicData uri="http://schemas.openxmlformats.org/drawingml/2006/table">
            <a:tbl>
              <a:tblPr/>
              <a:tblGrid>
                <a:gridCol w="1223962"/>
                <a:gridCol w="1270000"/>
                <a:gridCol w="1270000"/>
                <a:gridCol w="1270000"/>
                <a:gridCol w="1243013"/>
                <a:gridCol w="12700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198" name="Group 46"/>
          <p:cNvGrpSpPr>
            <a:grpSpLocks/>
          </p:cNvGrpSpPr>
          <p:nvPr/>
        </p:nvGrpSpPr>
        <p:grpSpPr bwMode="auto">
          <a:xfrm>
            <a:off x="2070100" y="3938588"/>
            <a:ext cx="5397500" cy="2278062"/>
            <a:chOff x="1304" y="2481"/>
            <a:chExt cx="3400" cy="1435"/>
          </a:xfrm>
        </p:grpSpPr>
        <p:sp>
          <p:nvSpPr>
            <p:cNvPr id="49204" name="Oval 47"/>
            <p:cNvSpPr>
              <a:spLocks noChangeArrowheads="1"/>
            </p:cNvSpPr>
            <p:nvPr/>
          </p:nvSpPr>
          <p:spPr bwMode="auto">
            <a:xfrm>
              <a:off x="3320" y="2503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5" name="Oval 48"/>
            <p:cNvSpPr>
              <a:spLocks noChangeArrowheads="1"/>
            </p:cNvSpPr>
            <p:nvPr/>
          </p:nvSpPr>
          <p:spPr bwMode="auto">
            <a:xfrm>
              <a:off x="1304" y="262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6" name="Oval 49"/>
            <p:cNvSpPr>
              <a:spLocks noChangeArrowheads="1"/>
            </p:cNvSpPr>
            <p:nvPr/>
          </p:nvSpPr>
          <p:spPr bwMode="auto">
            <a:xfrm>
              <a:off x="341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7" name="Oval 50"/>
            <p:cNvSpPr>
              <a:spLocks noChangeArrowheads="1"/>
            </p:cNvSpPr>
            <p:nvPr/>
          </p:nvSpPr>
          <p:spPr bwMode="auto">
            <a:xfrm>
              <a:off x="2416" y="304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8" name="Oval 51"/>
            <p:cNvSpPr>
              <a:spLocks noChangeArrowheads="1"/>
            </p:cNvSpPr>
            <p:nvPr/>
          </p:nvSpPr>
          <p:spPr bwMode="auto">
            <a:xfrm>
              <a:off x="4472" y="319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9" name="Oval 52"/>
            <p:cNvSpPr>
              <a:spLocks noChangeArrowheads="1"/>
            </p:cNvSpPr>
            <p:nvPr/>
          </p:nvSpPr>
          <p:spPr bwMode="auto">
            <a:xfrm>
              <a:off x="173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0" name="Rectangle 53"/>
            <p:cNvSpPr>
              <a:spLocks noChangeArrowheads="1"/>
            </p:cNvSpPr>
            <p:nvPr/>
          </p:nvSpPr>
          <p:spPr bwMode="auto">
            <a:xfrm>
              <a:off x="3342" y="249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211" name="Line 54"/>
            <p:cNvSpPr>
              <a:spLocks noChangeShapeType="1"/>
            </p:cNvSpPr>
            <p:nvPr/>
          </p:nvSpPr>
          <p:spPr bwMode="auto">
            <a:xfrm flipV="1">
              <a:off x="1544" y="2625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2" name="Rectangle 55"/>
            <p:cNvSpPr>
              <a:spLocks noChangeArrowheads="1"/>
            </p:cNvSpPr>
            <p:nvPr/>
          </p:nvSpPr>
          <p:spPr bwMode="auto">
            <a:xfrm>
              <a:off x="1304" y="2643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213" name="Rectangle 56"/>
            <p:cNvSpPr>
              <a:spLocks noChangeArrowheads="1"/>
            </p:cNvSpPr>
            <p:nvPr/>
          </p:nvSpPr>
          <p:spPr bwMode="auto">
            <a:xfrm>
              <a:off x="3438" y="35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49214" name="Rectangle 57"/>
            <p:cNvSpPr>
              <a:spLocks noChangeArrowheads="1"/>
            </p:cNvSpPr>
            <p:nvPr/>
          </p:nvSpPr>
          <p:spPr bwMode="auto">
            <a:xfrm>
              <a:off x="2420" y="303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215" name="Rectangle 58"/>
            <p:cNvSpPr>
              <a:spLocks noChangeArrowheads="1"/>
            </p:cNvSpPr>
            <p:nvPr/>
          </p:nvSpPr>
          <p:spPr bwMode="auto">
            <a:xfrm>
              <a:off x="4494" y="3188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216" name="Rectangle 59"/>
            <p:cNvSpPr>
              <a:spLocks noChangeArrowheads="1"/>
            </p:cNvSpPr>
            <p:nvPr/>
          </p:nvSpPr>
          <p:spPr bwMode="auto">
            <a:xfrm>
              <a:off x="1758" y="35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217" name="Line 60"/>
            <p:cNvSpPr>
              <a:spLocks noChangeShapeType="1"/>
            </p:cNvSpPr>
            <p:nvPr/>
          </p:nvSpPr>
          <p:spPr bwMode="auto">
            <a:xfrm>
              <a:off x="1448" y="2865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8" name="Line 61"/>
            <p:cNvSpPr>
              <a:spLocks noChangeShapeType="1"/>
            </p:cNvSpPr>
            <p:nvPr/>
          </p:nvSpPr>
          <p:spPr bwMode="auto">
            <a:xfrm>
              <a:off x="1976" y="3681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9" name="Line 62"/>
            <p:cNvSpPr>
              <a:spLocks noChangeShapeType="1"/>
            </p:cNvSpPr>
            <p:nvPr/>
          </p:nvSpPr>
          <p:spPr bwMode="auto">
            <a:xfrm flipV="1">
              <a:off x="3656" y="3376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0" name="Line 63"/>
            <p:cNvSpPr>
              <a:spLocks noChangeShapeType="1"/>
            </p:cNvSpPr>
            <p:nvPr/>
          </p:nvSpPr>
          <p:spPr bwMode="auto">
            <a:xfrm>
              <a:off x="3512" y="2673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1" name="Line 64"/>
            <p:cNvSpPr>
              <a:spLocks noChangeShapeType="1"/>
            </p:cNvSpPr>
            <p:nvPr/>
          </p:nvSpPr>
          <p:spPr bwMode="auto">
            <a:xfrm flipH="1">
              <a:off x="2648" y="2721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2" name="Rectangle 65"/>
            <p:cNvSpPr>
              <a:spLocks noChangeArrowheads="1"/>
            </p:cNvSpPr>
            <p:nvPr/>
          </p:nvSpPr>
          <p:spPr bwMode="auto">
            <a:xfrm>
              <a:off x="2312" y="2481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9223" name="Rectangle 66"/>
            <p:cNvSpPr>
              <a:spLocks noChangeArrowheads="1"/>
            </p:cNvSpPr>
            <p:nvPr/>
          </p:nvSpPr>
          <p:spPr bwMode="auto">
            <a:xfrm>
              <a:off x="1400" y="3201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9224" name="Rectangle 67"/>
            <p:cNvSpPr>
              <a:spLocks noChangeArrowheads="1"/>
            </p:cNvSpPr>
            <p:nvPr/>
          </p:nvSpPr>
          <p:spPr bwMode="auto">
            <a:xfrm>
              <a:off x="2600" y="3729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9225" name="Rectangle 68"/>
            <p:cNvSpPr>
              <a:spLocks noChangeArrowheads="1"/>
            </p:cNvSpPr>
            <p:nvPr/>
          </p:nvSpPr>
          <p:spPr bwMode="auto">
            <a:xfrm>
              <a:off x="2648" y="2817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9226" name="Rectangle 69"/>
            <p:cNvSpPr>
              <a:spLocks noChangeArrowheads="1"/>
            </p:cNvSpPr>
            <p:nvPr/>
          </p:nvSpPr>
          <p:spPr bwMode="auto">
            <a:xfrm>
              <a:off x="2024" y="3249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9227" name="Rectangle 70"/>
            <p:cNvSpPr>
              <a:spLocks noChangeArrowheads="1"/>
            </p:cNvSpPr>
            <p:nvPr/>
          </p:nvSpPr>
          <p:spPr bwMode="auto">
            <a:xfrm>
              <a:off x="3944" y="2721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9228" name="Rectangle 71"/>
            <p:cNvSpPr>
              <a:spLocks noChangeArrowheads="1"/>
            </p:cNvSpPr>
            <p:nvPr/>
          </p:nvSpPr>
          <p:spPr bwMode="auto">
            <a:xfrm>
              <a:off x="4071" y="3538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9229" name="Rectangle 72"/>
            <p:cNvSpPr>
              <a:spLocks noChangeArrowheads="1"/>
            </p:cNvSpPr>
            <p:nvPr/>
          </p:nvSpPr>
          <p:spPr bwMode="auto">
            <a:xfrm>
              <a:off x="3080" y="3249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9230" name="Line 73"/>
            <p:cNvSpPr>
              <a:spLocks noChangeShapeType="1"/>
            </p:cNvSpPr>
            <p:nvPr/>
          </p:nvSpPr>
          <p:spPr bwMode="auto">
            <a:xfrm>
              <a:off x="2648" y="3201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1" name="Line 74"/>
            <p:cNvSpPr>
              <a:spLocks noChangeShapeType="1"/>
            </p:cNvSpPr>
            <p:nvPr/>
          </p:nvSpPr>
          <p:spPr bwMode="auto">
            <a:xfrm flipV="1">
              <a:off x="1976" y="324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32" name="Line 75"/>
            <p:cNvSpPr>
              <a:spLocks noChangeShapeType="1"/>
            </p:cNvSpPr>
            <p:nvPr/>
          </p:nvSpPr>
          <p:spPr bwMode="auto">
            <a:xfrm>
              <a:off x="1544" y="2769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33" name="Rectangle 76"/>
            <p:cNvSpPr>
              <a:spLocks noChangeArrowheads="1"/>
            </p:cNvSpPr>
            <p:nvPr/>
          </p:nvSpPr>
          <p:spPr bwMode="auto">
            <a:xfrm>
              <a:off x="2024" y="2817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sp>
        <p:nvSpPr>
          <p:cNvPr id="49199" name="Text Box 77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  <p:sp>
        <p:nvSpPr>
          <p:cNvPr id="49200" name="AutoShape 78"/>
          <p:cNvSpPr>
            <a:spLocks/>
          </p:cNvSpPr>
          <p:nvPr/>
        </p:nvSpPr>
        <p:spPr bwMode="auto">
          <a:xfrm rot="-5400000">
            <a:off x="2156619" y="2167731"/>
            <a:ext cx="88900" cy="1233488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201" name="Text Box 79"/>
          <p:cNvSpPr txBox="1">
            <a:spLocks noChangeArrowheads="1"/>
          </p:cNvSpPr>
          <p:nvPr/>
        </p:nvSpPr>
        <p:spPr bwMode="auto">
          <a:xfrm>
            <a:off x="1504950" y="2863850"/>
            <a:ext cx="1776413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Table entry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@ node 1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for dest Rome</a:t>
            </a:r>
          </a:p>
        </p:txBody>
      </p:sp>
      <p:sp>
        <p:nvSpPr>
          <p:cNvPr id="49202" name="AutoShape 80"/>
          <p:cNvSpPr>
            <a:spLocks/>
          </p:cNvSpPr>
          <p:nvPr/>
        </p:nvSpPr>
        <p:spPr bwMode="auto">
          <a:xfrm rot="-5400000">
            <a:off x="4723607" y="2104231"/>
            <a:ext cx="88900" cy="1233487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203" name="Text Box 81"/>
          <p:cNvSpPr txBox="1">
            <a:spLocks noChangeArrowheads="1"/>
          </p:cNvSpPr>
          <p:nvPr/>
        </p:nvSpPr>
        <p:spPr bwMode="auto">
          <a:xfrm>
            <a:off x="4071938" y="2800350"/>
            <a:ext cx="1776412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Table entry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@ node 3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for dest 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594" name="Group 2"/>
          <p:cNvGraphicFramePr>
            <a:graphicFrameLocks noGrp="1"/>
          </p:cNvGraphicFramePr>
          <p:nvPr>
            <p:ph/>
          </p:nvPr>
        </p:nvGraphicFramePr>
        <p:xfrm>
          <a:off x="290513" y="333375"/>
          <a:ext cx="7577137" cy="2286001"/>
        </p:xfrm>
        <a:graphic>
          <a:graphicData uri="http://schemas.openxmlformats.org/drawingml/2006/table">
            <a:tbl>
              <a:tblPr/>
              <a:tblGrid>
                <a:gridCol w="1254125"/>
                <a:gridCol w="1270000"/>
                <a:gridCol w="1270000"/>
                <a:gridCol w="1270000"/>
                <a:gridCol w="1243012"/>
                <a:gridCol w="127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+mn-lt"/>
                        </a:rPr>
                        <a:t>(6,1)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639" name="Line 47"/>
          <p:cNvSpPr>
            <a:spLocks noChangeShapeType="1"/>
          </p:cNvSpPr>
          <p:nvPr/>
        </p:nvSpPr>
        <p:spPr bwMode="auto">
          <a:xfrm flipH="1" flipV="1">
            <a:off x="5562600" y="3962400"/>
            <a:ext cx="1447800" cy="838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629400" y="3276600"/>
            <a:ext cx="1295400" cy="609600"/>
            <a:chOff x="4176" y="2064"/>
            <a:chExt cx="816" cy="384"/>
          </a:xfrm>
          <a:noFill/>
        </p:grpSpPr>
        <p:sp>
          <p:nvSpPr>
            <p:cNvPr id="45154" name="AutoShape 49"/>
            <p:cNvSpPr>
              <a:spLocks noChangeArrowheads="1"/>
            </p:cNvSpPr>
            <p:nvPr/>
          </p:nvSpPr>
          <p:spPr bwMode="auto">
            <a:xfrm>
              <a:off x="4176" y="2064"/>
              <a:ext cx="816" cy="384"/>
            </a:xfrm>
            <a:prstGeom prst="wedgeRectCallout">
              <a:avLst>
                <a:gd name="adj1" fmla="val -62134"/>
                <a:gd name="adj2" fmla="val 14349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1800">
                <a:latin typeface="Arial" charset="0"/>
              </a:endParaRPr>
            </a:p>
          </p:txBody>
        </p:sp>
        <p:sp>
          <p:nvSpPr>
            <p:cNvPr id="45155" name="Text Box 50"/>
            <p:cNvSpPr txBox="1">
              <a:spLocks noChangeArrowheads="1"/>
            </p:cNvSpPr>
            <p:nvPr/>
          </p:nvSpPr>
          <p:spPr bwMode="auto">
            <a:xfrm>
              <a:off x="4368" y="2145"/>
              <a:ext cx="437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 charset="0"/>
                </a:rPr>
                <a:t>D</a:t>
              </a:r>
              <a:r>
                <a:rPr lang="en-US" sz="1800" baseline="-25000">
                  <a:latin typeface="Arial" charset="0"/>
                </a:rPr>
                <a:t>6</a:t>
              </a:r>
              <a:r>
                <a:rPr lang="en-US" sz="1800">
                  <a:latin typeface="Arial" charset="0"/>
                </a:rPr>
                <a:t>=0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191000" y="2743200"/>
            <a:ext cx="2209800" cy="838200"/>
            <a:chOff x="816" y="1824"/>
            <a:chExt cx="1392" cy="528"/>
          </a:xfrm>
          <a:noFill/>
        </p:grpSpPr>
        <p:sp>
          <p:nvSpPr>
            <p:cNvPr id="45152" name="AutoShape 52"/>
            <p:cNvSpPr>
              <a:spLocks noChangeArrowheads="1"/>
            </p:cNvSpPr>
            <p:nvPr/>
          </p:nvSpPr>
          <p:spPr bwMode="auto">
            <a:xfrm>
              <a:off x="816" y="1824"/>
              <a:ext cx="1392" cy="528"/>
            </a:xfrm>
            <a:prstGeom prst="cloudCallout">
              <a:avLst>
                <a:gd name="adj1" fmla="val 2157"/>
                <a:gd name="adj2" fmla="val 7083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1800">
                <a:latin typeface="Arial" charset="0"/>
              </a:endParaRPr>
            </a:p>
          </p:txBody>
        </p:sp>
        <p:sp>
          <p:nvSpPr>
            <p:cNvPr id="45153" name="Text Box 53"/>
            <p:cNvSpPr txBox="1">
              <a:spLocks noChangeArrowheads="1"/>
            </p:cNvSpPr>
            <p:nvPr/>
          </p:nvSpPr>
          <p:spPr bwMode="auto">
            <a:xfrm>
              <a:off x="1161" y="1857"/>
              <a:ext cx="678" cy="4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3</a:t>
              </a:r>
              <a:r>
                <a:rPr lang="en-US" sz="1800" i="1">
                  <a:latin typeface="Arial" charset="0"/>
                </a:rPr>
                <a:t>=D</a:t>
              </a:r>
              <a:r>
                <a:rPr lang="en-US" sz="1800" i="1" baseline="-25000">
                  <a:latin typeface="Arial" charset="0"/>
                </a:rPr>
                <a:t>6</a:t>
              </a:r>
              <a:r>
                <a:rPr lang="en-US" sz="1800" i="1">
                  <a:latin typeface="Arial" charset="0"/>
                </a:rPr>
                <a:t>+1</a:t>
              </a:r>
            </a:p>
            <a:p>
              <a:pPr algn="ctr">
                <a:defRPr/>
              </a:pPr>
              <a:r>
                <a:rPr lang="en-US" sz="1800" i="1">
                  <a:latin typeface="Arial" charset="0"/>
                </a:rPr>
                <a:t>n</a:t>
              </a:r>
              <a:r>
                <a:rPr lang="en-US" sz="1800" i="1" baseline="-25000">
                  <a:latin typeface="Arial" charset="0"/>
                </a:rPr>
                <a:t>3</a:t>
              </a:r>
              <a:r>
                <a:rPr lang="en-US" sz="1800" i="1">
                  <a:latin typeface="Arial" charset="0"/>
                </a:rPr>
                <a:t>=6</a:t>
              </a:r>
            </a:p>
          </p:txBody>
        </p:sp>
      </p:grpSp>
      <p:grpSp>
        <p:nvGrpSpPr>
          <p:cNvPr id="50225" name="Group 54"/>
          <p:cNvGrpSpPr>
            <a:grpSpLocks/>
          </p:cNvGrpSpPr>
          <p:nvPr/>
        </p:nvGrpSpPr>
        <p:grpSpPr bwMode="auto">
          <a:xfrm>
            <a:off x="2057400" y="3581400"/>
            <a:ext cx="5397500" cy="2278063"/>
            <a:chOff x="1296" y="2256"/>
            <a:chExt cx="3400" cy="1435"/>
          </a:xfrm>
        </p:grpSpPr>
        <p:sp>
          <p:nvSpPr>
            <p:cNvPr id="50237" name="Oval 55"/>
            <p:cNvSpPr>
              <a:spLocks noChangeArrowheads="1"/>
            </p:cNvSpPr>
            <p:nvPr/>
          </p:nvSpPr>
          <p:spPr bwMode="auto">
            <a:xfrm>
              <a:off x="3312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38" name="Oval 56"/>
            <p:cNvSpPr>
              <a:spLocks noChangeArrowheads="1"/>
            </p:cNvSpPr>
            <p:nvPr/>
          </p:nvSpPr>
          <p:spPr bwMode="auto">
            <a:xfrm>
              <a:off x="3408" y="334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39" name="Oval 57"/>
            <p:cNvSpPr>
              <a:spLocks noChangeArrowheads="1"/>
            </p:cNvSpPr>
            <p:nvPr/>
          </p:nvSpPr>
          <p:spPr bwMode="auto">
            <a:xfrm>
              <a:off x="2408" y="280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40" name="Oval 58"/>
            <p:cNvSpPr>
              <a:spLocks noChangeArrowheads="1"/>
            </p:cNvSpPr>
            <p:nvPr/>
          </p:nvSpPr>
          <p:spPr bwMode="auto">
            <a:xfrm>
              <a:off x="4464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41" name="Oval 59"/>
            <p:cNvSpPr>
              <a:spLocks noChangeArrowheads="1"/>
            </p:cNvSpPr>
            <p:nvPr/>
          </p:nvSpPr>
          <p:spPr bwMode="auto">
            <a:xfrm>
              <a:off x="1296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42" name="Oval 60"/>
            <p:cNvSpPr>
              <a:spLocks noChangeArrowheads="1"/>
            </p:cNvSpPr>
            <p:nvPr/>
          </p:nvSpPr>
          <p:spPr bwMode="auto">
            <a:xfrm>
              <a:off x="1728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43" name="Rectangle 61"/>
            <p:cNvSpPr>
              <a:spLocks noChangeArrowheads="1"/>
            </p:cNvSpPr>
            <p:nvPr/>
          </p:nvSpPr>
          <p:spPr bwMode="auto">
            <a:xfrm>
              <a:off x="3343" y="22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0244" name="Line 62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45" name="Rectangle 63"/>
            <p:cNvSpPr>
              <a:spLocks noChangeArrowheads="1"/>
            </p:cNvSpPr>
            <p:nvPr/>
          </p:nvSpPr>
          <p:spPr bwMode="auto">
            <a:xfrm>
              <a:off x="1296" y="2400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0246" name="Rectangle 64"/>
            <p:cNvSpPr>
              <a:spLocks noChangeArrowheads="1"/>
            </p:cNvSpPr>
            <p:nvPr/>
          </p:nvSpPr>
          <p:spPr bwMode="auto">
            <a:xfrm>
              <a:off x="3439" y="332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0247" name="Rectangle 65"/>
            <p:cNvSpPr>
              <a:spLocks noChangeArrowheads="1"/>
            </p:cNvSpPr>
            <p:nvPr/>
          </p:nvSpPr>
          <p:spPr bwMode="auto">
            <a:xfrm>
              <a:off x="2439" y="2784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0248" name="Rectangle 66"/>
            <p:cNvSpPr>
              <a:spLocks noChangeArrowheads="1"/>
            </p:cNvSpPr>
            <p:nvPr/>
          </p:nvSpPr>
          <p:spPr bwMode="auto">
            <a:xfrm>
              <a:off x="4477" y="296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0249" name="Rectangle 67"/>
            <p:cNvSpPr>
              <a:spLocks noChangeArrowheads="1"/>
            </p:cNvSpPr>
            <p:nvPr/>
          </p:nvSpPr>
          <p:spPr bwMode="auto">
            <a:xfrm>
              <a:off x="1759" y="332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0250" name="Line 68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51" name="Line 69"/>
            <p:cNvSpPr>
              <a:spLocks noChangeShapeType="1"/>
            </p:cNvSpPr>
            <p:nvPr/>
          </p:nvSpPr>
          <p:spPr bwMode="auto">
            <a:xfrm>
              <a:off x="1968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52" name="Line 70"/>
            <p:cNvSpPr>
              <a:spLocks noChangeShapeType="1"/>
            </p:cNvSpPr>
            <p:nvPr/>
          </p:nvSpPr>
          <p:spPr bwMode="auto">
            <a:xfrm flipV="1">
              <a:off x="3648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53" name="Line 71"/>
            <p:cNvSpPr>
              <a:spLocks noChangeShapeType="1"/>
            </p:cNvSpPr>
            <p:nvPr/>
          </p:nvSpPr>
          <p:spPr bwMode="auto">
            <a:xfrm>
              <a:off x="3504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54" name="Line 72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55" name="Rectangle 73"/>
            <p:cNvSpPr>
              <a:spLocks noChangeArrowheads="1"/>
            </p:cNvSpPr>
            <p:nvPr/>
          </p:nvSpPr>
          <p:spPr bwMode="auto">
            <a:xfrm>
              <a:off x="2304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0256" name="Rectangle 74"/>
            <p:cNvSpPr>
              <a:spLocks noChangeArrowheads="1"/>
            </p:cNvSpPr>
            <p:nvPr/>
          </p:nvSpPr>
          <p:spPr bwMode="auto">
            <a:xfrm>
              <a:off x="1392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0257" name="Rectangle 75"/>
            <p:cNvSpPr>
              <a:spLocks noChangeArrowheads="1"/>
            </p:cNvSpPr>
            <p:nvPr/>
          </p:nvSpPr>
          <p:spPr bwMode="auto">
            <a:xfrm>
              <a:off x="2592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0258" name="Rectangle 76"/>
            <p:cNvSpPr>
              <a:spLocks noChangeArrowheads="1"/>
            </p:cNvSpPr>
            <p:nvPr/>
          </p:nvSpPr>
          <p:spPr bwMode="auto">
            <a:xfrm>
              <a:off x="2640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0259" name="Rectangle 77"/>
            <p:cNvSpPr>
              <a:spLocks noChangeArrowheads="1"/>
            </p:cNvSpPr>
            <p:nvPr/>
          </p:nvSpPr>
          <p:spPr bwMode="auto">
            <a:xfrm>
              <a:off x="2016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0260" name="Rectangle 78"/>
            <p:cNvSpPr>
              <a:spLocks noChangeArrowheads="1"/>
            </p:cNvSpPr>
            <p:nvPr/>
          </p:nvSpPr>
          <p:spPr bwMode="auto">
            <a:xfrm>
              <a:off x="3936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0261" name="Rectangle 79"/>
            <p:cNvSpPr>
              <a:spLocks noChangeArrowheads="1"/>
            </p:cNvSpPr>
            <p:nvPr/>
          </p:nvSpPr>
          <p:spPr bwMode="auto">
            <a:xfrm>
              <a:off x="4063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0262" name="Rectangle 80"/>
            <p:cNvSpPr>
              <a:spLocks noChangeArrowheads="1"/>
            </p:cNvSpPr>
            <p:nvPr/>
          </p:nvSpPr>
          <p:spPr bwMode="auto">
            <a:xfrm>
              <a:off x="3072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0263" name="Line 81"/>
            <p:cNvSpPr>
              <a:spLocks noChangeShapeType="1"/>
            </p:cNvSpPr>
            <p:nvPr/>
          </p:nvSpPr>
          <p:spPr bwMode="auto">
            <a:xfrm>
              <a:off x="2640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64" name="Line 82"/>
            <p:cNvSpPr>
              <a:spLocks noChangeShapeType="1"/>
            </p:cNvSpPr>
            <p:nvPr/>
          </p:nvSpPr>
          <p:spPr bwMode="auto">
            <a:xfrm flipV="1">
              <a:off x="1968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5" name="Line 83"/>
            <p:cNvSpPr>
              <a:spLocks noChangeShapeType="1"/>
            </p:cNvSpPr>
            <p:nvPr/>
          </p:nvSpPr>
          <p:spPr bwMode="auto">
            <a:xfrm>
              <a:off x="1536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6" name="Rectangle 84"/>
            <p:cNvSpPr>
              <a:spLocks noChangeArrowheads="1"/>
            </p:cNvSpPr>
            <p:nvPr/>
          </p:nvSpPr>
          <p:spPr bwMode="auto">
            <a:xfrm>
              <a:off x="2016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sp>
        <p:nvSpPr>
          <p:cNvPr id="622677" name="Line 85"/>
          <p:cNvSpPr>
            <a:spLocks noChangeShapeType="1"/>
          </p:cNvSpPr>
          <p:nvPr/>
        </p:nvSpPr>
        <p:spPr bwMode="auto">
          <a:xfrm flipH="1">
            <a:off x="5791200" y="4953000"/>
            <a:ext cx="1219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6858000" y="5715000"/>
            <a:ext cx="1295400" cy="609600"/>
            <a:chOff x="4320" y="3600"/>
            <a:chExt cx="816" cy="384"/>
          </a:xfrm>
          <a:noFill/>
        </p:grpSpPr>
        <p:sp>
          <p:nvSpPr>
            <p:cNvPr id="45120" name="AutoShape 87"/>
            <p:cNvSpPr>
              <a:spLocks noChangeArrowheads="1"/>
            </p:cNvSpPr>
            <p:nvPr/>
          </p:nvSpPr>
          <p:spPr bwMode="auto">
            <a:xfrm rot="10620178">
              <a:off x="4320" y="3600"/>
              <a:ext cx="816" cy="384"/>
            </a:xfrm>
            <a:prstGeom prst="wedgeRectCallout">
              <a:avLst>
                <a:gd name="adj1" fmla="val 67324"/>
                <a:gd name="adj2" fmla="val 15555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en-GB" sz="1800">
                <a:latin typeface="Arial" charset="0"/>
              </a:endParaRPr>
            </a:p>
          </p:txBody>
        </p:sp>
        <p:sp>
          <p:nvSpPr>
            <p:cNvPr id="45121" name="Text Box 88"/>
            <p:cNvSpPr txBox="1">
              <a:spLocks noChangeArrowheads="1"/>
            </p:cNvSpPr>
            <p:nvPr/>
          </p:nvSpPr>
          <p:spPr bwMode="auto">
            <a:xfrm>
              <a:off x="4512" y="3681"/>
              <a:ext cx="437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 charset="0"/>
                </a:rPr>
                <a:t>D</a:t>
              </a:r>
              <a:r>
                <a:rPr lang="en-US" sz="1800" baseline="-25000">
                  <a:latin typeface="Arial" charset="0"/>
                </a:rPr>
                <a:t>6</a:t>
              </a:r>
              <a:r>
                <a:rPr lang="en-US" sz="1800">
                  <a:latin typeface="Arial" charset="0"/>
                </a:rPr>
                <a:t>=0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3000375" y="5800725"/>
            <a:ext cx="2209800" cy="919163"/>
            <a:chOff x="1890" y="3654"/>
            <a:chExt cx="1392" cy="579"/>
          </a:xfrm>
          <a:noFill/>
        </p:grpSpPr>
        <p:sp>
          <p:nvSpPr>
            <p:cNvPr id="45118" name="AutoShape 90"/>
            <p:cNvSpPr>
              <a:spLocks noChangeArrowheads="1"/>
            </p:cNvSpPr>
            <p:nvPr/>
          </p:nvSpPr>
          <p:spPr bwMode="auto">
            <a:xfrm>
              <a:off x="1890" y="3654"/>
              <a:ext cx="1392" cy="579"/>
            </a:xfrm>
            <a:prstGeom prst="cloudCallout">
              <a:avLst>
                <a:gd name="adj1" fmla="val 65444"/>
                <a:gd name="adj2" fmla="val -6606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1800">
                <a:latin typeface="Arial" charset="0"/>
              </a:endParaRPr>
            </a:p>
          </p:txBody>
        </p:sp>
        <p:sp>
          <p:nvSpPr>
            <p:cNvPr id="45119" name="Text Box 91"/>
            <p:cNvSpPr txBox="1">
              <a:spLocks noChangeArrowheads="1"/>
            </p:cNvSpPr>
            <p:nvPr/>
          </p:nvSpPr>
          <p:spPr bwMode="auto">
            <a:xfrm>
              <a:off x="2242" y="3737"/>
              <a:ext cx="678" cy="4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i="1">
                  <a:latin typeface="Arial" charset="0"/>
                </a:rPr>
                <a:t>D</a:t>
              </a:r>
              <a:r>
                <a:rPr lang="en-US" sz="1800" i="1" baseline="-25000">
                  <a:latin typeface="Arial" charset="0"/>
                </a:rPr>
                <a:t>5</a:t>
              </a:r>
              <a:r>
                <a:rPr lang="en-US" sz="1800" i="1">
                  <a:latin typeface="Arial" charset="0"/>
                </a:rPr>
                <a:t>=D</a:t>
              </a:r>
              <a:r>
                <a:rPr lang="en-US" sz="1800" i="1" baseline="-25000">
                  <a:latin typeface="Arial" charset="0"/>
                </a:rPr>
                <a:t>6</a:t>
              </a:r>
              <a:r>
                <a:rPr lang="en-US" sz="1800" i="1">
                  <a:latin typeface="Arial" charset="0"/>
                </a:rPr>
                <a:t>+2</a:t>
              </a:r>
            </a:p>
            <a:p>
              <a:pPr algn="ctr">
                <a:defRPr/>
              </a:pPr>
              <a:r>
                <a:rPr lang="en-US" sz="1800" i="1">
                  <a:latin typeface="Arial" charset="0"/>
                </a:rPr>
                <a:t>n</a:t>
              </a:r>
              <a:r>
                <a:rPr lang="en-US" sz="1800" i="1" baseline="-25000">
                  <a:latin typeface="Arial" charset="0"/>
                </a:rPr>
                <a:t>5</a:t>
              </a:r>
              <a:r>
                <a:rPr lang="en-US" sz="1800" i="1">
                  <a:latin typeface="Arial" charset="0"/>
                </a:rPr>
                <a:t>=6</a:t>
              </a:r>
            </a:p>
          </p:txBody>
        </p:sp>
      </p:grpSp>
      <p:sp>
        <p:nvSpPr>
          <p:cNvPr id="622684" name="Line 92"/>
          <p:cNvSpPr>
            <a:spLocks noChangeShapeType="1"/>
          </p:cNvSpPr>
          <p:nvPr/>
        </p:nvSpPr>
        <p:spPr bwMode="auto">
          <a:xfrm>
            <a:off x="5638800" y="38862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2685" name="Line 93"/>
          <p:cNvSpPr>
            <a:spLocks noChangeShapeType="1"/>
          </p:cNvSpPr>
          <p:nvPr/>
        </p:nvSpPr>
        <p:spPr bwMode="auto">
          <a:xfrm flipV="1">
            <a:off x="57912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2686" name="Oval 94"/>
          <p:cNvSpPr>
            <a:spLocks noChangeArrowheads="1"/>
          </p:cNvSpPr>
          <p:nvPr/>
        </p:nvSpPr>
        <p:spPr bwMode="auto">
          <a:xfrm>
            <a:off x="4278313" y="1165225"/>
            <a:ext cx="862012" cy="63023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687" name="Oval 95"/>
          <p:cNvSpPr>
            <a:spLocks noChangeArrowheads="1"/>
          </p:cNvSpPr>
          <p:nvPr/>
        </p:nvSpPr>
        <p:spPr bwMode="auto">
          <a:xfrm>
            <a:off x="6807200" y="1182688"/>
            <a:ext cx="871538" cy="65563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233" name="Text Box 96"/>
          <p:cNvSpPr txBox="1">
            <a:spLocks noChangeArrowheads="1"/>
          </p:cNvSpPr>
          <p:nvPr/>
        </p:nvSpPr>
        <p:spPr bwMode="auto">
          <a:xfrm>
            <a:off x="7127875" y="422592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622689" name="Text Box 97"/>
          <p:cNvSpPr txBox="1">
            <a:spLocks noChangeArrowheads="1"/>
          </p:cNvSpPr>
          <p:nvPr/>
        </p:nvSpPr>
        <p:spPr bwMode="auto">
          <a:xfrm>
            <a:off x="5589588" y="560228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622690" name="Text Box 98"/>
          <p:cNvSpPr txBox="1">
            <a:spLocks noChangeArrowheads="1"/>
          </p:cNvSpPr>
          <p:nvPr/>
        </p:nvSpPr>
        <p:spPr bwMode="auto">
          <a:xfrm>
            <a:off x="5586413" y="3478213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50236" name="Text Box 99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2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2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39" grpId="0" animBg="1"/>
      <p:bldP spid="622677" grpId="0" animBg="1"/>
      <p:bldP spid="622684" grpId="0" animBg="1"/>
      <p:bldP spid="622685" grpId="0" animBg="1"/>
      <p:bldP spid="622686" grpId="0" animBg="1"/>
      <p:bldP spid="622687" grpId="0" animBg="1"/>
      <p:bldP spid="622689" grpId="0" autoUpdateAnimBg="0"/>
      <p:bldP spid="62269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618" name="Group 2"/>
          <p:cNvGraphicFramePr>
            <a:graphicFrameLocks noGrp="1"/>
          </p:cNvGraphicFramePr>
          <p:nvPr>
            <p:ph/>
          </p:nvPr>
        </p:nvGraphicFramePr>
        <p:xfrm>
          <a:off x="225425" y="333375"/>
          <a:ext cx="7627938" cy="2286001"/>
        </p:xfrm>
        <a:graphic>
          <a:graphicData uri="http://schemas.openxmlformats.org/drawingml/2006/table">
            <a:tbl>
              <a:tblPr/>
              <a:tblGrid>
                <a:gridCol w="1304925"/>
                <a:gridCol w="1270000"/>
                <a:gridCol w="1270000"/>
                <a:gridCol w="1270000"/>
                <a:gridCol w="1243013"/>
                <a:gridCol w="127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+mn-lt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46" name="Group 47"/>
          <p:cNvGrpSpPr>
            <a:grpSpLocks/>
          </p:cNvGrpSpPr>
          <p:nvPr/>
        </p:nvGrpSpPr>
        <p:grpSpPr bwMode="auto">
          <a:xfrm>
            <a:off x="2070100" y="3581400"/>
            <a:ext cx="5397500" cy="2278063"/>
            <a:chOff x="1304" y="2256"/>
            <a:chExt cx="3400" cy="1435"/>
          </a:xfrm>
        </p:grpSpPr>
        <p:sp>
          <p:nvSpPr>
            <p:cNvPr id="51267" name="Oval 48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68" name="Oval 49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69" name="Oval 50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0" name="Oval 51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1" name="Oval 52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2" name="Oval 53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3" name="Rectangle 54"/>
            <p:cNvSpPr>
              <a:spLocks noChangeArrowheads="1"/>
            </p:cNvSpPr>
            <p:nvPr/>
          </p:nvSpPr>
          <p:spPr bwMode="auto">
            <a:xfrm>
              <a:off x="3351" y="22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1274" name="Line 55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5" name="Rectangle 56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1276" name="Rectangle 57"/>
            <p:cNvSpPr>
              <a:spLocks noChangeArrowheads="1"/>
            </p:cNvSpPr>
            <p:nvPr/>
          </p:nvSpPr>
          <p:spPr bwMode="auto">
            <a:xfrm>
              <a:off x="3438" y="3347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1277" name="Rectangle 58"/>
            <p:cNvSpPr>
              <a:spLocks noChangeArrowheads="1"/>
            </p:cNvSpPr>
            <p:nvPr/>
          </p:nvSpPr>
          <p:spPr bwMode="auto">
            <a:xfrm>
              <a:off x="2429" y="281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1278" name="Rectangle 59"/>
            <p:cNvSpPr>
              <a:spLocks noChangeArrowheads="1"/>
            </p:cNvSpPr>
            <p:nvPr/>
          </p:nvSpPr>
          <p:spPr bwMode="auto">
            <a:xfrm>
              <a:off x="4476" y="296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1279" name="Rectangle 60"/>
            <p:cNvSpPr>
              <a:spLocks noChangeArrowheads="1"/>
            </p:cNvSpPr>
            <p:nvPr/>
          </p:nvSpPr>
          <p:spPr bwMode="auto">
            <a:xfrm>
              <a:off x="1767" y="332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1280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1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2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3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4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5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1286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1287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1288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1289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1290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1291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1292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1293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94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95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96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sp>
        <p:nvSpPr>
          <p:cNvPr id="623694" name="Line 78"/>
          <p:cNvSpPr>
            <a:spLocks noChangeShapeType="1"/>
          </p:cNvSpPr>
          <p:nvPr/>
        </p:nvSpPr>
        <p:spPr bwMode="auto">
          <a:xfrm flipH="1">
            <a:off x="2438400" y="3810000"/>
            <a:ext cx="28194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3695" name="Line 79"/>
          <p:cNvSpPr>
            <a:spLocks noChangeShapeType="1"/>
          </p:cNvSpPr>
          <p:nvPr/>
        </p:nvSpPr>
        <p:spPr bwMode="auto">
          <a:xfrm flipH="1">
            <a:off x="4191000" y="39624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3696" name="Line 80"/>
          <p:cNvSpPr>
            <a:spLocks noChangeShapeType="1"/>
          </p:cNvSpPr>
          <p:nvPr/>
        </p:nvSpPr>
        <p:spPr bwMode="auto">
          <a:xfrm flipH="1" flipV="1">
            <a:off x="4191000" y="4800600"/>
            <a:ext cx="1219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3697" name="Line 81"/>
          <p:cNvSpPr>
            <a:spLocks noChangeShapeType="1"/>
          </p:cNvSpPr>
          <p:nvPr/>
        </p:nvSpPr>
        <p:spPr bwMode="auto">
          <a:xfrm flipH="1">
            <a:off x="3124200" y="5562600"/>
            <a:ext cx="2286000" cy="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438400" y="3810000"/>
            <a:ext cx="4648200" cy="1752600"/>
            <a:chOff x="1536" y="2400"/>
            <a:chExt cx="2928" cy="1104"/>
          </a:xfrm>
        </p:grpSpPr>
        <p:sp>
          <p:nvSpPr>
            <p:cNvPr id="51262" name="Line 83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3" name="Line 84"/>
            <p:cNvSpPr>
              <a:spLocks noChangeShapeType="1"/>
            </p:cNvSpPr>
            <p:nvPr/>
          </p:nvSpPr>
          <p:spPr bwMode="auto">
            <a:xfrm flipV="1">
              <a:off x="1968" y="3504"/>
              <a:ext cx="14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4" name="Line 85"/>
            <p:cNvSpPr>
              <a:spLocks noChangeShapeType="1"/>
            </p:cNvSpPr>
            <p:nvPr/>
          </p:nvSpPr>
          <p:spPr bwMode="auto">
            <a:xfrm>
              <a:off x="3552" y="2448"/>
              <a:ext cx="91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5" name="Line 86"/>
            <p:cNvSpPr>
              <a:spLocks noChangeShapeType="1"/>
            </p:cNvSpPr>
            <p:nvPr/>
          </p:nvSpPr>
          <p:spPr bwMode="auto">
            <a:xfrm flipV="1">
              <a:off x="3648" y="3168"/>
              <a:ext cx="816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6" name="Line 87"/>
            <p:cNvSpPr>
              <a:spLocks noChangeShapeType="1"/>
            </p:cNvSpPr>
            <p:nvPr/>
          </p:nvSpPr>
          <p:spPr bwMode="auto">
            <a:xfrm flipV="1">
              <a:off x="2640" y="2496"/>
              <a:ext cx="72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3704" name="Oval 88"/>
          <p:cNvSpPr>
            <a:spLocks noChangeArrowheads="1"/>
          </p:cNvSpPr>
          <p:nvPr/>
        </p:nvSpPr>
        <p:spPr bwMode="auto">
          <a:xfrm>
            <a:off x="1751013" y="1717675"/>
            <a:ext cx="776287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53" name="Text Box 89"/>
          <p:cNvSpPr txBox="1">
            <a:spLocks noChangeArrowheads="1"/>
          </p:cNvSpPr>
          <p:nvPr/>
        </p:nvSpPr>
        <p:spPr bwMode="auto">
          <a:xfrm>
            <a:off x="7127875" y="422592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51254" name="Text Box 90"/>
          <p:cNvSpPr txBox="1">
            <a:spLocks noChangeArrowheads="1"/>
          </p:cNvSpPr>
          <p:nvPr/>
        </p:nvSpPr>
        <p:spPr bwMode="auto">
          <a:xfrm>
            <a:off x="5443538" y="3325813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51255" name="Text Box 91"/>
          <p:cNvSpPr txBox="1">
            <a:spLocks noChangeArrowheads="1"/>
          </p:cNvSpPr>
          <p:nvPr/>
        </p:nvSpPr>
        <p:spPr bwMode="auto">
          <a:xfrm>
            <a:off x="5561013" y="5643563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623708" name="Text Box 92"/>
          <p:cNvSpPr txBox="1">
            <a:spLocks noChangeArrowheads="1"/>
          </p:cNvSpPr>
          <p:nvPr/>
        </p:nvSpPr>
        <p:spPr bwMode="auto">
          <a:xfrm>
            <a:off x="2020888" y="3311525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623709" name="Text Box 93"/>
          <p:cNvSpPr txBox="1">
            <a:spLocks noChangeArrowheads="1"/>
          </p:cNvSpPr>
          <p:nvPr/>
        </p:nvSpPr>
        <p:spPr bwMode="auto">
          <a:xfrm>
            <a:off x="3836988" y="4170363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623710" name="Text Box 94"/>
          <p:cNvSpPr txBox="1">
            <a:spLocks noChangeArrowheads="1"/>
          </p:cNvSpPr>
          <p:nvPr/>
        </p:nvSpPr>
        <p:spPr bwMode="auto">
          <a:xfrm>
            <a:off x="2762250" y="564197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623711" name="Oval 95"/>
          <p:cNvSpPr>
            <a:spLocks noChangeArrowheads="1"/>
          </p:cNvSpPr>
          <p:nvPr/>
        </p:nvSpPr>
        <p:spPr bwMode="auto">
          <a:xfrm>
            <a:off x="5578475" y="1698625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712" name="Oval 96"/>
          <p:cNvSpPr>
            <a:spLocks noChangeArrowheads="1"/>
          </p:cNvSpPr>
          <p:nvPr/>
        </p:nvSpPr>
        <p:spPr bwMode="auto">
          <a:xfrm>
            <a:off x="3038475" y="1679575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61" name="Text Box 97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2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94" grpId="0" animBg="1"/>
      <p:bldP spid="623695" grpId="0" animBg="1"/>
      <p:bldP spid="623696" grpId="0" animBg="1"/>
      <p:bldP spid="623697" grpId="0" animBg="1"/>
      <p:bldP spid="623704" grpId="0" animBg="1"/>
      <p:bldP spid="623708" grpId="0" autoUpdateAnimBg="0"/>
      <p:bldP spid="623709" grpId="0" autoUpdateAnimBg="0"/>
      <p:bldP spid="623710" grpId="0" autoUpdateAnimBg="0"/>
      <p:bldP spid="623711" grpId="0" animBg="1"/>
      <p:bldP spid="6237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42" name="Group 2"/>
          <p:cNvGraphicFramePr>
            <a:graphicFrameLocks noGrp="1"/>
          </p:cNvGraphicFramePr>
          <p:nvPr>
            <p:ph/>
          </p:nvPr>
        </p:nvGraphicFramePr>
        <p:xfrm>
          <a:off x="241300" y="346075"/>
          <a:ext cx="7569200" cy="2286001"/>
        </p:xfrm>
        <a:graphic>
          <a:graphicData uri="http://schemas.openxmlformats.org/drawingml/2006/table">
            <a:tbl>
              <a:tblPr/>
              <a:tblGrid>
                <a:gridCol w="1246188"/>
                <a:gridCol w="1270000"/>
                <a:gridCol w="1270000"/>
                <a:gridCol w="1270000"/>
                <a:gridCol w="1243012"/>
                <a:gridCol w="127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270" name="Group 47"/>
          <p:cNvGrpSpPr>
            <a:grpSpLocks/>
          </p:cNvGrpSpPr>
          <p:nvPr/>
        </p:nvGrpSpPr>
        <p:grpSpPr bwMode="auto">
          <a:xfrm>
            <a:off x="2070100" y="3581400"/>
            <a:ext cx="5397500" cy="2278063"/>
            <a:chOff x="1304" y="2256"/>
            <a:chExt cx="3400" cy="1435"/>
          </a:xfrm>
        </p:grpSpPr>
        <p:sp>
          <p:nvSpPr>
            <p:cNvPr id="52300" name="Oval 48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1" name="Oval 49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2" name="Oval 50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3" name="Oval 51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4" name="Oval 52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5" name="Oval 53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6" name="Rectangle 54"/>
            <p:cNvSpPr>
              <a:spLocks noChangeArrowheads="1"/>
            </p:cNvSpPr>
            <p:nvPr/>
          </p:nvSpPr>
          <p:spPr bwMode="auto">
            <a:xfrm>
              <a:off x="3333" y="2274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2307" name="Line 55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08" name="Rectangle 56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2309" name="Rectangle 57"/>
            <p:cNvSpPr>
              <a:spLocks noChangeArrowheads="1"/>
            </p:cNvSpPr>
            <p:nvPr/>
          </p:nvSpPr>
          <p:spPr bwMode="auto">
            <a:xfrm>
              <a:off x="3429" y="3347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2310" name="Rectangle 58"/>
            <p:cNvSpPr>
              <a:spLocks noChangeArrowheads="1"/>
            </p:cNvSpPr>
            <p:nvPr/>
          </p:nvSpPr>
          <p:spPr bwMode="auto">
            <a:xfrm>
              <a:off x="2429" y="280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2311" name="Rectangle 59"/>
            <p:cNvSpPr>
              <a:spLocks noChangeArrowheads="1"/>
            </p:cNvSpPr>
            <p:nvPr/>
          </p:nvSpPr>
          <p:spPr bwMode="auto">
            <a:xfrm>
              <a:off x="4485" y="296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2312" name="Rectangle 60"/>
            <p:cNvSpPr>
              <a:spLocks noChangeArrowheads="1"/>
            </p:cNvSpPr>
            <p:nvPr/>
          </p:nvSpPr>
          <p:spPr bwMode="auto">
            <a:xfrm>
              <a:off x="1749" y="3347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2313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14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15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16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17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18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2319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2320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2321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2322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2323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2324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2325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2326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327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28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29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286000" y="4191000"/>
            <a:ext cx="3124200" cy="1371600"/>
            <a:chOff x="1440" y="2640"/>
            <a:chExt cx="1968" cy="864"/>
          </a:xfrm>
        </p:grpSpPr>
        <p:sp>
          <p:nvSpPr>
            <p:cNvPr id="52297" name="Line 79"/>
            <p:cNvSpPr>
              <a:spLocks noChangeShapeType="1"/>
            </p:cNvSpPr>
            <p:nvPr/>
          </p:nvSpPr>
          <p:spPr bwMode="auto">
            <a:xfrm flipH="1">
              <a:off x="1920" y="3024"/>
              <a:ext cx="528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8" name="Line 80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9" name="Line 81"/>
            <p:cNvSpPr>
              <a:spLocks noChangeShapeType="1"/>
            </p:cNvSpPr>
            <p:nvPr/>
          </p:nvSpPr>
          <p:spPr bwMode="auto">
            <a:xfrm flipH="1">
              <a:off x="1968" y="3504"/>
              <a:ext cx="144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362200" y="3886200"/>
            <a:ext cx="2895600" cy="1371600"/>
            <a:chOff x="1488" y="2448"/>
            <a:chExt cx="1824" cy="864"/>
          </a:xfrm>
        </p:grpSpPr>
        <p:sp>
          <p:nvSpPr>
            <p:cNvPr id="52294" name="Line 83"/>
            <p:cNvSpPr>
              <a:spLocks noChangeShapeType="1"/>
            </p:cNvSpPr>
            <p:nvPr/>
          </p:nvSpPr>
          <p:spPr bwMode="auto">
            <a:xfrm flipH="1">
              <a:off x="1536" y="2448"/>
              <a:ext cx="1776" cy="9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5" name="Line 84"/>
            <p:cNvSpPr>
              <a:spLocks noChangeShapeType="1"/>
            </p:cNvSpPr>
            <p:nvPr/>
          </p:nvSpPr>
          <p:spPr bwMode="auto">
            <a:xfrm flipH="1" flipV="1">
              <a:off x="1536" y="2592"/>
              <a:ext cx="864" cy="33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6" name="Line 85"/>
            <p:cNvSpPr>
              <a:spLocks noChangeShapeType="1"/>
            </p:cNvSpPr>
            <p:nvPr/>
          </p:nvSpPr>
          <p:spPr bwMode="auto">
            <a:xfrm flipH="1" flipV="1">
              <a:off x="1488" y="2592"/>
              <a:ext cx="336" cy="72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2590800" y="3962400"/>
            <a:ext cx="2819400" cy="1447800"/>
            <a:chOff x="1632" y="2496"/>
            <a:chExt cx="1776" cy="912"/>
          </a:xfrm>
        </p:grpSpPr>
        <p:sp>
          <p:nvSpPr>
            <p:cNvPr id="52290" name="Line 87"/>
            <p:cNvSpPr>
              <a:spLocks noChangeShapeType="1"/>
            </p:cNvSpPr>
            <p:nvPr/>
          </p:nvSpPr>
          <p:spPr bwMode="auto">
            <a:xfrm>
              <a:off x="1632" y="2544"/>
              <a:ext cx="816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1" name="Line 88"/>
            <p:cNvSpPr>
              <a:spLocks noChangeShapeType="1"/>
            </p:cNvSpPr>
            <p:nvPr/>
          </p:nvSpPr>
          <p:spPr bwMode="auto">
            <a:xfrm flipV="1">
              <a:off x="2016" y="3072"/>
              <a:ext cx="48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2" name="Line 89"/>
            <p:cNvSpPr>
              <a:spLocks noChangeShapeType="1"/>
            </p:cNvSpPr>
            <p:nvPr/>
          </p:nvSpPr>
          <p:spPr bwMode="auto">
            <a:xfrm flipH="1" flipV="1">
              <a:off x="2592" y="3024"/>
              <a:ext cx="816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93" name="Line 90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4731" name="Line 91"/>
          <p:cNvSpPr>
            <a:spLocks noChangeShapeType="1"/>
          </p:cNvSpPr>
          <p:nvPr/>
        </p:nvSpPr>
        <p:spPr bwMode="auto">
          <a:xfrm flipV="1">
            <a:off x="24384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4732" name="Line 92"/>
          <p:cNvSpPr>
            <a:spLocks noChangeShapeType="1"/>
          </p:cNvSpPr>
          <p:nvPr/>
        </p:nvSpPr>
        <p:spPr bwMode="auto">
          <a:xfrm>
            <a:off x="5562600" y="38862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4733" name="Line 93"/>
          <p:cNvSpPr>
            <a:spLocks noChangeShapeType="1"/>
          </p:cNvSpPr>
          <p:nvPr/>
        </p:nvSpPr>
        <p:spPr bwMode="auto">
          <a:xfrm flipV="1">
            <a:off x="5791200" y="50292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4734" name="Line 94"/>
          <p:cNvSpPr>
            <a:spLocks noChangeShapeType="1"/>
          </p:cNvSpPr>
          <p:nvPr/>
        </p:nvSpPr>
        <p:spPr bwMode="auto">
          <a:xfrm flipV="1">
            <a:off x="4191000" y="3962400"/>
            <a:ext cx="1143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4735" name="Line 95"/>
          <p:cNvSpPr>
            <a:spLocks noChangeShapeType="1"/>
          </p:cNvSpPr>
          <p:nvPr/>
        </p:nvSpPr>
        <p:spPr bwMode="auto">
          <a:xfrm flipV="1">
            <a:off x="31242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279" name="Text Box 96"/>
          <p:cNvSpPr txBox="1">
            <a:spLocks noChangeArrowheads="1"/>
          </p:cNvSpPr>
          <p:nvPr/>
        </p:nvSpPr>
        <p:spPr bwMode="auto">
          <a:xfrm>
            <a:off x="7127875" y="422592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52280" name="Text Box 97"/>
          <p:cNvSpPr txBox="1">
            <a:spLocks noChangeArrowheads="1"/>
          </p:cNvSpPr>
          <p:nvPr/>
        </p:nvSpPr>
        <p:spPr bwMode="auto">
          <a:xfrm>
            <a:off x="5278438" y="3282950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52281" name="Text Box 98"/>
          <p:cNvSpPr txBox="1">
            <a:spLocks noChangeArrowheads="1"/>
          </p:cNvSpPr>
          <p:nvPr/>
        </p:nvSpPr>
        <p:spPr bwMode="auto">
          <a:xfrm>
            <a:off x="5491163" y="5791200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52282" name="Text Box 99"/>
          <p:cNvSpPr txBox="1">
            <a:spLocks noChangeArrowheads="1"/>
          </p:cNvSpPr>
          <p:nvPr/>
        </p:nvSpPr>
        <p:spPr bwMode="auto">
          <a:xfrm>
            <a:off x="2727325" y="5710238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52283" name="Text Box 100"/>
          <p:cNvSpPr txBox="1">
            <a:spLocks noChangeArrowheads="1"/>
          </p:cNvSpPr>
          <p:nvPr/>
        </p:nvSpPr>
        <p:spPr bwMode="auto">
          <a:xfrm>
            <a:off x="3854450" y="4164013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52284" name="Text Box 101"/>
          <p:cNvSpPr txBox="1">
            <a:spLocks noChangeArrowheads="1"/>
          </p:cNvSpPr>
          <p:nvPr/>
        </p:nvSpPr>
        <p:spPr bwMode="auto">
          <a:xfrm>
            <a:off x="2108200" y="3429000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624742" name="Text Box 102"/>
          <p:cNvSpPr txBox="1">
            <a:spLocks noChangeArrowheads="1"/>
          </p:cNvSpPr>
          <p:nvPr/>
        </p:nvSpPr>
        <p:spPr bwMode="auto">
          <a:xfrm>
            <a:off x="2992438" y="577373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624743" name="Oval 103"/>
          <p:cNvSpPr>
            <a:spLocks noChangeArrowheads="1"/>
          </p:cNvSpPr>
          <p:nvPr/>
        </p:nvSpPr>
        <p:spPr bwMode="auto">
          <a:xfrm>
            <a:off x="1725613" y="2173288"/>
            <a:ext cx="715962" cy="5349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44" name="Oval 104"/>
          <p:cNvSpPr>
            <a:spLocks noChangeArrowheads="1"/>
          </p:cNvSpPr>
          <p:nvPr/>
        </p:nvSpPr>
        <p:spPr bwMode="auto">
          <a:xfrm>
            <a:off x="3024188" y="2178050"/>
            <a:ext cx="715962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45" name="Oval 105"/>
          <p:cNvSpPr>
            <a:spLocks noChangeArrowheads="1"/>
          </p:cNvSpPr>
          <p:nvPr/>
        </p:nvSpPr>
        <p:spPr bwMode="auto">
          <a:xfrm>
            <a:off x="5556250" y="2165350"/>
            <a:ext cx="715963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89" name="Text Box 106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2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2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2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2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1" grpId="0" animBg="1"/>
      <p:bldP spid="624732" grpId="0" animBg="1"/>
      <p:bldP spid="624733" grpId="0" animBg="1"/>
      <p:bldP spid="624734" grpId="0" animBg="1"/>
      <p:bldP spid="624735" grpId="0" animBg="1"/>
      <p:bldP spid="624742" grpId="0" autoUpdateAnimBg="0"/>
      <p:bldP spid="624743" grpId="0" animBg="1"/>
      <p:bldP spid="624744" grpId="0" animBg="1"/>
      <p:bldP spid="6247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714625"/>
            <a:ext cx="5357813" cy="1643063"/>
          </a:xfrm>
          <a:noFill/>
        </p:spPr>
        <p:txBody>
          <a:bodyPr lIns="92075" tIns="46038" rIns="92075" bIns="46038"/>
          <a:lstStyle/>
          <a:p>
            <a:pPr algn="r" eaLnBrk="1" hangingPunct="1"/>
            <a:r>
              <a:rPr lang="en-US" sz="3200" smtClean="0"/>
              <a:t>Packet Switching Networks</a:t>
            </a:r>
            <a:br>
              <a:rPr lang="en-US" sz="3200" smtClean="0"/>
            </a:br>
            <a:r>
              <a:rPr lang="en-US" sz="3200" smtClean="0"/>
              <a:t>- continued </a:t>
            </a:r>
            <a:endParaRPr lang="en-US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5786438"/>
            <a:ext cx="8358188" cy="428625"/>
          </a:xfrm>
          <a:noFill/>
        </p:spPr>
        <p:txBody>
          <a:bodyPr lIns="92075" tIns="46038" rIns="92075" bIns="46038" anchor="ctr"/>
          <a:lstStyle/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b="1" u="sng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mtClean="0"/>
              <a:t>Dr Sandra I. Woolley</a:t>
            </a:r>
            <a:endParaRPr lang="en-US" sz="32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1600" b="1" u="sng" smtClean="0"/>
          </a:p>
          <a:p>
            <a:pPr eaLnBrk="1" hangingPunct="1"/>
            <a:endParaRPr lang="en-US" sz="16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42" name="Group 2"/>
          <p:cNvGraphicFramePr>
            <a:graphicFrameLocks noGrp="1"/>
          </p:cNvGraphicFramePr>
          <p:nvPr>
            <p:ph/>
          </p:nvPr>
        </p:nvGraphicFramePr>
        <p:xfrm>
          <a:off x="241300" y="346075"/>
          <a:ext cx="7569200" cy="2286001"/>
        </p:xfrm>
        <a:graphic>
          <a:graphicData uri="http://schemas.openxmlformats.org/drawingml/2006/table">
            <a:tbl>
              <a:tblPr/>
              <a:tblGrid>
                <a:gridCol w="1246188"/>
                <a:gridCol w="1270000"/>
                <a:gridCol w="1270000"/>
                <a:gridCol w="1270000"/>
                <a:gridCol w="1243012"/>
                <a:gridCol w="127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743" name="Oval 103"/>
          <p:cNvSpPr>
            <a:spLocks noChangeArrowheads="1"/>
          </p:cNvSpPr>
          <p:nvPr/>
        </p:nvSpPr>
        <p:spPr bwMode="auto">
          <a:xfrm>
            <a:off x="1725613" y="2173288"/>
            <a:ext cx="715962" cy="5349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44" name="Oval 104"/>
          <p:cNvSpPr>
            <a:spLocks noChangeArrowheads="1"/>
          </p:cNvSpPr>
          <p:nvPr/>
        </p:nvSpPr>
        <p:spPr bwMode="auto">
          <a:xfrm>
            <a:off x="3024188" y="2178050"/>
            <a:ext cx="715962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45" name="Oval 105"/>
          <p:cNvSpPr>
            <a:spLocks noChangeArrowheads="1"/>
          </p:cNvSpPr>
          <p:nvPr/>
        </p:nvSpPr>
        <p:spPr bwMode="auto">
          <a:xfrm>
            <a:off x="5556250" y="2165350"/>
            <a:ext cx="715963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4321" name="Group 46"/>
          <p:cNvGrpSpPr>
            <a:grpSpLocks/>
          </p:cNvGrpSpPr>
          <p:nvPr/>
        </p:nvGrpSpPr>
        <p:grpSpPr bwMode="auto">
          <a:xfrm>
            <a:off x="1928813" y="3571875"/>
            <a:ext cx="5397500" cy="2278063"/>
            <a:chOff x="1304" y="2481"/>
            <a:chExt cx="3400" cy="1435"/>
          </a:xfrm>
        </p:grpSpPr>
        <p:sp>
          <p:nvSpPr>
            <p:cNvPr id="54324" name="Oval 47"/>
            <p:cNvSpPr>
              <a:spLocks noChangeArrowheads="1"/>
            </p:cNvSpPr>
            <p:nvPr/>
          </p:nvSpPr>
          <p:spPr bwMode="auto">
            <a:xfrm>
              <a:off x="3320" y="2503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25" name="Oval 48"/>
            <p:cNvSpPr>
              <a:spLocks noChangeArrowheads="1"/>
            </p:cNvSpPr>
            <p:nvPr/>
          </p:nvSpPr>
          <p:spPr bwMode="auto">
            <a:xfrm>
              <a:off x="1304" y="262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26" name="Oval 49"/>
            <p:cNvSpPr>
              <a:spLocks noChangeArrowheads="1"/>
            </p:cNvSpPr>
            <p:nvPr/>
          </p:nvSpPr>
          <p:spPr bwMode="auto">
            <a:xfrm>
              <a:off x="341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27" name="Oval 50"/>
            <p:cNvSpPr>
              <a:spLocks noChangeArrowheads="1"/>
            </p:cNvSpPr>
            <p:nvPr/>
          </p:nvSpPr>
          <p:spPr bwMode="auto">
            <a:xfrm>
              <a:off x="2416" y="304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28" name="Oval 51"/>
            <p:cNvSpPr>
              <a:spLocks noChangeArrowheads="1"/>
            </p:cNvSpPr>
            <p:nvPr/>
          </p:nvSpPr>
          <p:spPr bwMode="auto">
            <a:xfrm>
              <a:off x="4472" y="319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29" name="Oval 52"/>
            <p:cNvSpPr>
              <a:spLocks noChangeArrowheads="1"/>
            </p:cNvSpPr>
            <p:nvPr/>
          </p:nvSpPr>
          <p:spPr bwMode="auto">
            <a:xfrm>
              <a:off x="173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30" name="Rectangle 53"/>
            <p:cNvSpPr>
              <a:spLocks noChangeArrowheads="1"/>
            </p:cNvSpPr>
            <p:nvPr/>
          </p:nvSpPr>
          <p:spPr bwMode="auto">
            <a:xfrm>
              <a:off x="3342" y="249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4331" name="Line 54"/>
            <p:cNvSpPr>
              <a:spLocks noChangeShapeType="1"/>
            </p:cNvSpPr>
            <p:nvPr/>
          </p:nvSpPr>
          <p:spPr bwMode="auto">
            <a:xfrm flipV="1">
              <a:off x="1544" y="2625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32" name="Rectangle 55"/>
            <p:cNvSpPr>
              <a:spLocks noChangeArrowheads="1"/>
            </p:cNvSpPr>
            <p:nvPr/>
          </p:nvSpPr>
          <p:spPr bwMode="auto">
            <a:xfrm>
              <a:off x="1304" y="2643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4333" name="Rectangle 56"/>
            <p:cNvSpPr>
              <a:spLocks noChangeArrowheads="1"/>
            </p:cNvSpPr>
            <p:nvPr/>
          </p:nvSpPr>
          <p:spPr bwMode="auto">
            <a:xfrm>
              <a:off x="3438" y="35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4334" name="Rectangle 57"/>
            <p:cNvSpPr>
              <a:spLocks noChangeArrowheads="1"/>
            </p:cNvSpPr>
            <p:nvPr/>
          </p:nvSpPr>
          <p:spPr bwMode="auto">
            <a:xfrm>
              <a:off x="2420" y="303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4335" name="Rectangle 58"/>
            <p:cNvSpPr>
              <a:spLocks noChangeArrowheads="1"/>
            </p:cNvSpPr>
            <p:nvPr/>
          </p:nvSpPr>
          <p:spPr bwMode="auto">
            <a:xfrm>
              <a:off x="4494" y="3188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4336" name="Rectangle 59"/>
            <p:cNvSpPr>
              <a:spLocks noChangeArrowheads="1"/>
            </p:cNvSpPr>
            <p:nvPr/>
          </p:nvSpPr>
          <p:spPr bwMode="auto">
            <a:xfrm>
              <a:off x="1758" y="35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4337" name="Line 60"/>
            <p:cNvSpPr>
              <a:spLocks noChangeShapeType="1"/>
            </p:cNvSpPr>
            <p:nvPr/>
          </p:nvSpPr>
          <p:spPr bwMode="auto">
            <a:xfrm>
              <a:off x="1448" y="2865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38" name="Line 61"/>
            <p:cNvSpPr>
              <a:spLocks noChangeShapeType="1"/>
            </p:cNvSpPr>
            <p:nvPr/>
          </p:nvSpPr>
          <p:spPr bwMode="auto">
            <a:xfrm>
              <a:off x="1976" y="3681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39" name="Line 62"/>
            <p:cNvSpPr>
              <a:spLocks noChangeShapeType="1"/>
            </p:cNvSpPr>
            <p:nvPr/>
          </p:nvSpPr>
          <p:spPr bwMode="auto">
            <a:xfrm flipV="1">
              <a:off x="3656" y="3376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40" name="Line 63"/>
            <p:cNvSpPr>
              <a:spLocks noChangeShapeType="1"/>
            </p:cNvSpPr>
            <p:nvPr/>
          </p:nvSpPr>
          <p:spPr bwMode="auto">
            <a:xfrm>
              <a:off x="3512" y="2673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41" name="Line 64"/>
            <p:cNvSpPr>
              <a:spLocks noChangeShapeType="1"/>
            </p:cNvSpPr>
            <p:nvPr/>
          </p:nvSpPr>
          <p:spPr bwMode="auto">
            <a:xfrm flipH="1">
              <a:off x="2648" y="2721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42" name="Rectangle 65"/>
            <p:cNvSpPr>
              <a:spLocks noChangeArrowheads="1"/>
            </p:cNvSpPr>
            <p:nvPr/>
          </p:nvSpPr>
          <p:spPr bwMode="auto">
            <a:xfrm>
              <a:off x="2312" y="2481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4343" name="Rectangle 66"/>
            <p:cNvSpPr>
              <a:spLocks noChangeArrowheads="1"/>
            </p:cNvSpPr>
            <p:nvPr/>
          </p:nvSpPr>
          <p:spPr bwMode="auto">
            <a:xfrm>
              <a:off x="1400" y="3201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4344" name="Rectangle 67"/>
            <p:cNvSpPr>
              <a:spLocks noChangeArrowheads="1"/>
            </p:cNvSpPr>
            <p:nvPr/>
          </p:nvSpPr>
          <p:spPr bwMode="auto">
            <a:xfrm>
              <a:off x="2600" y="3729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4345" name="Rectangle 68"/>
            <p:cNvSpPr>
              <a:spLocks noChangeArrowheads="1"/>
            </p:cNvSpPr>
            <p:nvPr/>
          </p:nvSpPr>
          <p:spPr bwMode="auto">
            <a:xfrm>
              <a:off x="2648" y="2817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4346" name="Rectangle 69"/>
            <p:cNvSpPr>
              <a:spLocks noChangeArrowheads="1"/>
            </p:cNvSpPr>
            <p:nvPr/>
          </p:nvSpPr>
          <p:spPr bwMode="auto">
            <a:xfrm>
              <a:off x="2024" y="3249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4347" name="Rectangle 70"/>
            <p:cNvSpPr>
              <a:spLocks noChangeArrowheads="1"/>
            </p:cNvSpPr>
            <p:nvPr/>
          </p:nvSpPr>
          <p:spPr bwMode="auto">
            <a:xfrm>
              <a:off x="3944" y="2721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4348" name="Rectangle 71"/>
            <p:cNvSpPr>
              <a:spLocks noChangeArrowheads="1"/>
            </p:cNvSpPr>
            <p:nvPr/>
          </p:nvSpPr>
          <p:spPr bwMode="auto">
            <a:xfrm>
              <a:off x="4071" y="3538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4349" name="Rectangle 72"/>
            <p:cNvSpPr>
              <a:spLocks noChangeArrowheads="1"/>
            </p:cNvSpPr>
            <p:nvPr/>
          </p:nvSpPr>
          <p:spPr bwMode="auto">
            <a:xfrm>
              <a:off x="3080" y="3249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4350" name="Line 73"/>
            <p:cNvSpPr>
              <a:spLocks noChangeShapeType="1"/>
            </p:cNvSpPr>
            <p:nvPr/>
          </p:nvSpPr>
          <p:spPr bwMode="auto">
            <a:xfrm>
              <a:off x="2648" y="3201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51" name="Line 74"/>
            <p:cNvSpPr>
              <a:spLocks noChangeShapeType="1"/>
            </p:cNvSpPr>
            <p:nvPr/>
          </p:nvSpPr>
          <p:spPr bwMode="auto">
            <a:xfrm flipV="1">
              <a:off x="1976" y="324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352" name="Line 75"/>
            <p:cNvSpPr>
              <a:spLocks noChangeShapeType="1"/>
            </p:cNvSpPr>
            <p:nvPr/>
          </p:nvSpPr>
          <p:spPr bwMode="auto">
            <a:xfrm>
              <a:off x="1544" y="2769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353" name="Rectangle 76"/>
            <p:cNvSpPr>
              <a:spLocks noChangeArrowheads="1"/>
            </p:cNvSpPr>
            <p:nvPr/>
          </p:nvSpPr>
          <p:spPr bwMode="auto">
            <a:xfrm>
              <a:off x="2024" y="2817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sp>
        <p:nvSpPr>
          <p:cNvPr id="54322" name="Rectangle 94"/>
          <p:cNvSpPr>
            <a:spLocks noChangeArrowheads="1"/>
          </p:cNvSpPr>
          <p:nvPr/>
        </p:nvSpPr>
        <p:spPr bwMode="auto">
          <a:xfrm>
            <a:off x="6715125" y="3214688"/>
            <a:ext cx="22145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The shortest path to destination 6 was found on iteration 3</a:t>
            </a:r>
          </a:p>
        </p:txBody>
      </p:sp>
      <p:cxnSp>
        <p:nvCxnSpPr>
          <p:cNvPr id="54323" name="Straight Arrow Connector 96"/>
          <p:cNvCxnSpPr>
            <a:cxnSpLocks noChangeShapeType="1"/>
          </p:cNvCxnSpPr>
          <p:nvPr/>
        </p:nvCxnSpPr>
        <p:spPr bwMode="auto">
          <a:xfrm rot="16200000" flipV="1">
            <a:off x="7679532" y="2893219"/>
            <a:ext cx="357187" cy="142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3" grpId="0" animBg="1"/>
      <p:bldP spid="624744" grpId="0" animBg="1"/>
      <p:bldP spid="6247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666" name="Group 2"/>
          <p:cNvGraphicFramePr>
            <a:graphicFrameLocks noGrp="1"/>
          </p:cNvGraphicFramePr>
          <p:nvPr>
            <p:ph sz="half" idx="1"/>
          </p:nvPr>
        </p:nvGraphicFramePr>
        <p:xfrm>
          <a:off x="369888" y="352425"/>
          <a:ext cx="7354887" cy="2438402"/>
        </p:xfrm>
        <a:graphic>
          <a:graphicData uri="http://schemas.openxmlformats.org/drawingml/2006/table">
            <a:tbl>
              <a:tblPr/>
              <a:tblGrid>
                <a:gridCol w="1093787"/>
                <a:gridCol w="1257300"/>
                <a:gridCol w="1257300"/>
                <a:gridCol w="1257300"/>
                <a:gridCol w="1231900"/>
                <a:gridCol w="1257300"/>
              </a:tblGrid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342" name="Group 47"/>
          <p:cNvGrpSpPr>
            <a:grpSpLocks/>
          </p:cNvGrpSpPr>
          <p:nvPr/>
        </p:nvGrpSpPr>
        <p:grpSpPr bwMode="auto">
          <a:xfrm>
            <a:off x="2357438" y="4000500"/>
            <a:ext cx="5340350" cy="2278063"/>
            <a:chOff x="1344" y="2256"/>
            <a:chExt cx="3364" cy="1435"/>
          </a:xfrm>
        </p:grpSpPr>
        <p:sp>
          <p:nvSpPr>
            <p:cNvPr id="55361" name="Oval 48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2" name="Oval 4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3" name="Oval 50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4" name="Oval 51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5" name="Oval 52"/>
            <p:cNvSpPr>
              <a:spLocks noChangeArrowheads="1"/>
            </p:cNvSpPr>
            <p:nvPr/>
          </p:nvSpPr>
          <p:spPr bwMode="auto">
            <a:xfrm>
              <a:off x="4476" y="295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6" name="Oval 53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7" name="Rectangle 54"/>
            <p:cNvSpPr>
              <a:spLocks noChangeArrowheads="1"/>
            </p:cNvSpPr>
            <p:nvPr/>
          </p:nvSpPr>
          <p:spPr bwMode="auto">
            <a:xfrm>
              <a:off x="3382" y="228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5368" name="Line 55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69" name="Rectangle 56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5370" name="Rectangle 57"/>
            <p:cNvSpPr>
              <a:spLocks noChangeArrowheads="1"/>
            </p:cNvSpPr>
            <p:nvPr/>
          </p:nvSpPr>
          <p:spPr bwMode="auto">
            <a:xfrm>
              <a:off x="3478" y="33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5371" name="Rectangle 58"/>
            <p:cNvSpPr>
              <a:spLocks noChangeArrowheads="1"/>
            </p:cNvSpPr>
            <p:nvPr/>
          </p:nvSpPr>
          <p:spPr bwMode="auto">
            <a:xfrm>
              <a:off x="2478" y="281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5372" name="Rectangle 59"/>
            <p:cNvSpPr>
              <a:spLocks noChangeArrowheads="1"/>
            </p:cNvSpPr>
            <p:nvPr/>
          </p:nvSpPr>
          <p:spPr bwMode="auto">
            <a:xfrm>
              <a:off x="4489" y="2945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5373" name="Rectangle 60"/>
            <p:cNvSpPr>
              <a:spLocks noChangeArrowheads="1"/>
            </p:cNvSpPr>
            <p:nvPr/>
          </p:nvSpPr>
          <p:spPr bwMode="auto">
            <a:xfrm>
              <a:off x="1798" y="33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5374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75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76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77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78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79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5380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5381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5382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5383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5384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5385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5386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5387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88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89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90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pic>
        <p:nvPicPr>
          <p:cNvPr id="55343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1313" y="4519613"/>
            <a:ext cx="730250" cy="735012"/>
          </a:xfrm>
          <a:noFill/>
        </p:spPr>
      </p:pic>
      <p:sp>
        <p:nvSpPr>
          <p:cNvPr id="625743" name="Line 79"/>
          <p:cNvSpPr>
            <a:spLocks noChangeShapeType="1"/>
          </p:cNvSpPr>
          <p:nvPr/>
        </p:nvSpPr>
        <p:spPr bwMode="auto">
          <a:xfrm flipV="1">
            <a:off x="4414838" y="43815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5744" name="Line 80"/>
          <p:cNvSpPr>
            <a:spLocks noChangeShapeType="1"/>
          </p:cNvSpPr>
          <p:nvPr/>
        </p:nvSpPr>
        <p:spPr bwMode="auto">
          <a:xfrm flipV="1">
            <a:off x="2738438" y="42291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5745" name="Line 81"/>
          <p:cNvSpPr>
            <a:spLocks noChangeShapeType="1"/>
          </p:cNvSpPr>
          <p:nvPr/>
        </p:nvSpPr>
        <p:spPr bwMode="auto">
          <a:xfrm flipV="1">
            <a:off x="2738438" y="42291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5746" name="Line 82"/>
          <p:cNvSpPr>
            <a:spLocks noChangeShapeType="1"/>
          </p:cNvSpPr>
          <p:nvPr/>
        </p:nvSpPr>
        <p:spPr bwMode="auto">
          <a:xfrm flipV="1">
            <a:off x="3424238" y="52197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5747" name="Line 83"/>
          <p:cNvSpPr>
            <a:spLocks noChangeShapeType="1"/>
          </p:cNvSpPr>
          <p:nvPr/>
        </p:nvSpPr>
        <p:spPr bwMode="auto">
          <a:xfrm flipV="1">
            <a:off x="4491038" y="43815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5748" name="Line 84"/>
          <p:cNvSpPr>
            <a:spLocks noChangeShapeType="1"/>
          </p:cNvSpPr>
          <p:nvPr/>
        </p:nvSpPr>
        <p:spPr bwMode="auto">
          <a:xfrm flipV="1">
            <a:off x="4338638" y="43053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49" name="Line 85"/>
          <p:cNvSpPr>
            <a:spLocks noChangeShapeType="1"/>
          </p:cNvSpPr>
          <p:nvPr/>
        </p:nvSpPr>
        <p:spPr bwMode="auto">
          <a:xfrm flipV="1">
            <a:off x="6091238" y="53721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5351" name="Text Box 86"/>
          <p:cNvSpPr txBox="1">
            <a:spLocks noChangeArrowheads="1"/>
          </p:cNvSpPr>
          <p:nvPr/>
        </p:nvSpPr>
        <p:spPr bwMode="auto">
          <a:xfrm>
            <a:off x="7351713" y="4645025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55352" name="Text Box 87"/>
          <p:cNvSpPr txBox="1">
            <a:spLocks noChangeArrowheads="1"/>
          </p:cNvSpPr>
          <p:nvPr/>
        </p:nvSpPr>
        <p:spPr bwMode="auto">
          <a:xfrm>
            <a:off x="5607050" y="3649663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55353" name="Text Box 88"/>
          <p:cNvSpPr txBox="1">
            <a:spLocks noChangeArrowheads="1"/>
          </p:cNvSpPr>
          <p:nvPr/>
        </p:nvSpPr>
        <p:spPr bwMode="auto">
          <a:xfrm>
            <a:off x="5759450" y="6053138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55354" name="Text Box 89"/>
          <p:cNvSpPr txBox="1">
            <a:spLocks noChangeArrowheads="1"/>
          </p:cNvSpPr>
          <p:nvPr/>
        </p:nvSpPr>
        <p:spPr bwMode="auto">
          <a:xfrm>
            <a:off x="4049713" y="4565650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55355" name="Text Box 90"/>
          <p:cNvSpPr txBox="1">
            <a:spLocks noChangeArrowheads="1"/>
          </p:cNvSpPr>
          <p:nvPr/>
        </p:nvSpPr>
        <p:spPr bwMode="auto">
          <a:xfrm>
            <a:off x="2209800" y="3932238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55356" name="Text Box 91"/>
          <p:cNvSpPr txBox="1">
            <a:spLocks noChangeArrowheads="1"/>
          </p:cNvSpPr>
          <p:nvPr/>
        </p:nvSpPr>
        <p:spPr bwMode="auto">
          <a:xfrm>
            <a:off x="2751138" y="5921375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625756" name="Oval 92"/>
          <p:cNvSpPr>
            <a:spLocks noChangeArrowheads="1"/>
          </p:cNvSpPr>
          <p:nvPr/>
        </p:nvSpPr>
        <p:spPr bwMode="auto">
          <a:xfrm>
            <a:off x="4227513" y="1285875"/>
            <a:ext cx="758825" cy="59531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757" name="Text Box 93"/>
          <p:cNvSpPr txBox="1">
            <a:spLocks noChangeArrowheads="1"/>
          </p:cNvSpPr>
          <p:nvPr/>
        </p:nvSpPr>
        <p:spPr bwMode="auto">
          <a:xfrm>
            <a:off x="500063" y="2857500"/>
            <a:ext cx="7050087" cy="769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Imagine now that the network is disconnected. 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We will see a loop created between nodes 3 and 4.</a:t>
            </a:r>
          </a:p>
        </p:txBody>
      </p:sp>
      <p:sp>
        <p:nvSpPr>
          <p:cNvPr id="625758" name="Text Box 94"/>
          <p:cNvSpPr txBox="1">
            <a:spLocks noChangeArrowheads="1"/>
          </p:cNvSpPr>
          <p:nvPr/>
        </p:nvSpPr>
        <p:spPr bwMode="auto">
          <a:xfrm>
            <a:off x="5915025" y="3689350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55360" name="Text Box 95"/>
          <p:cNvSpPr txBox="1">
            <a:spLocks noChangeArrowheads="1"/>
          </p:cNvSpPr>
          <p:nvPr/>
        </p:nvSpPr>
        <p:spPr bwMode="auto">
          <a:xfrm>
            <a:off x="7724775" y="4852988"/>
            <a:ext cx="881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2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2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2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43" grpId="0" animBg="1"/>
      <p:bldP spid="625744" grpId="0" animBg="1"/>
      <p:bldP spid="625745" grpId="0" animBg="1"/>
      <p:bldP spid="625746" grpId="0" animBg="1"/>
      <p:bldP spid="625747" grpId="0" animBg="1"/>
      <p:bldP spid="625748" grpId="0" animBg="1"/>
      <p:bldP spid="625749" grpId="0" animBg="1"/>
      <p:bldP spid="625756" grpId="0" animBg="1"/>
      <p:bldP spid="625757" grpId="0" autoUpdateAnimBg="0"/>
      <p:bldP spid="62575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690" name="Group 2"/>
          <p:cNvGraphicFramePr>
            <a:graphicFrameLocks noGrp="1"/>
          </p:cNvGraphicFramePr>
          <p:nvPr>
            <p:ph sz="half" idx="1"/>
          </p:nvPr>
        </p:nvGraphicFramePr>
        <p:xfrm>
          <a:off x="252413" y="338138"/>
          <a:ext cx="7586662" cy="2438402"/>
        </p:xfrm>
        <a:graphic>
          <a:graphicData uri="http://schemas.openxmlformats.org/drawingml/2006/table">
            <a:tbl>
              <a:tblPr/>
              <a:tblGrid>
                <a:gridCol w="1325562"/>
                <a:gridCol w="1257300"/>
                <a:gridCol w="1257300"/>
                <a:gridCol w="1257300"/>
                <a:gridCol w="1231900"/>
                <a:gridCol w="12573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+mn-lt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366" name="Group 47"/>
          <p:cNvGrpSpPr>
            <a:grpSpLocks/>
          </p:cNvGrpSpPr>
          <p:nvPr/>
        </p:nvGrpSpPr>
        <p:grpSpPr bwMode="auto">
          <a:xfrm>
            <a:off x="2133600" y="3581400"/>
            <a:ext cx="5397500" cy="2278063"/>
            <a:chOff x="1344" y="2256"/>
            <a:chExt cx="3400" cy="1435"/>
          </a:xfrm>
        </p:grpSpPr>
        <p:sp>
          <p:nvSpPr>
            <p:cNvPr id="56392" name="Oval 48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3" name="Oval 4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4" name="Oval 50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5" name="Oval 51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6" name="Oval 52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7" name="Oval 53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8" name="Line 5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99" name="Rectangle 55"/>
            <p:cNvSpPr>
              <a:spLocks noChangeArrowheads="1"/>
            </p:cNvSpPr>
            <p:nvPr/>
          </p:nvSpPr>
          <p:spPr bwMode="auto">
            <a:xfrm>
              <a:off x="3391" y="228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6400" name="Line 56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401" name="Rectangle 57"/>
            <p:cNvSpPr>
              <a:spLocks noChangeArrowheads="1"/>
            </p:cNvSpPr>
            <p:nvPr/>
          </p:nvSpPr>
          <p:spPr bwMode="auto">
            <a:xfrm>
              <a:off x="1344" y="2409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6402" name="Rectangle 58"/>
            <p:cNvSpPr>
              <a:spLocks noChangeArrowheads="1"/>
            </p:cNvSpPr>
            <p:nvPr/>
          </p:nvSpPr>
          <p:spPr bwMode="auto">
            <a:xfrm>
              <a:off x="3487" y="33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6403" name="Rectangle 59"/>
            <p:cNvSpPr>
              <a:spLocks noChangeArrowheads="1"/>
            </p:cNvSpPr>
            <p:nvPr/>
          </p:nvSpPr>
          <p:spPr bwMode="auto">
            <a:xfrm>
              <a:off x="2487" y="281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6404" name="Rectangle 60"/>
            <p:cNvSpPr>
              <a:spLocks noChangeArrowheads="1"/>
            </p:cNvSpPr>
            <p:nvPr/>
          </p:nvSpPr>
          <p:spPr bwMode="auto">
            <a:xfrm>
              <a:off x="4543" y="2972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6405" name="Rectangle 61"/>
            <p:cNvSpPr>
              <a:spLocks noChangeArrowheads="1"/>
            </p:cNvSpPr>
            <p:nvPr/>
          </p:nvSpPr>
          <p:spPr bwMode="auto">
            <a:xfrm>
              <a:off x="1807" y="33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6406" name="Line 62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407" name="Line 63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408" name="Line 64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409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410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6411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6412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6413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6414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6415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6416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6417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6418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419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0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1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pic>
        <p:nvPicPr>
          <p:cNvPr id="56367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475" y="4100513"/>
            <a:ext cx="730250" cy="735012"/>
          </a:xfrm>
          <a:noFill/>
        </p:spPr>
      </p:pic>
      <p:sp>
        <p:nvSpPr>
          <p:cNvPr id="626767" name="Line 79"/>
          <p:cNvSpPr>
            <a:spLocks noChangeShapeType="1"/>
          </p:cNvSpPr>
          <p:nvPr/>
        </p:nvSpPr>
        <p:spPr bwMode="auto">
          <a:xfrm flipV="1">
            <a:off x="4191000" y="3962400"/>
            <a:ext cx="1143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68" name="Line 80"/>
          <p:cNvSpPr>
            <a:spLocks noChangeShapeType="1"/>
          </p:cNvSpPr>
          <p:nvPr/>
        </p:nvSpPr>
        <p:spPr bwMode="auto">
          <a:xfrm flipV="1">
            <a:off x="2514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69" name="Line 81"/>
          <p:cNvSpPr>
            <a:spLocks noChangeShapeType="1"/>
          </p:cNvSpPr>
          <p:nvPr/>
        </p:nvSpPr>
        <p:spPr bwMode="auto">
          <a:xfrm flipH="1">
            <a:off x="3124200" y="4800600"/>
            <a:ext cx="838200" cy="685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70" name="Line 82"/>
          <p:cNvSpPr>
            <a:spLocks noChangeShapeType="1"/>
          </p:cNvSpPr>
          <p:nvPr/>
        </p:nvSpPr>
        <p:spPr bwMode="auto">
          <a:xfrm>
            <a:off x="4267200" y="4724400"/>
            <a:ext cx="12954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71" name="Line 83"/>
          <p:cNvSpPr>
            <a:spLocks noChangeShapeType="1"/>
          </p:cNvSpPr>
          <p:nvPr/>
        </p:nvSpPr>
        <p:spPr bwMode="auto">
          <a:xfrm flipH="1" flipV="1">
            <a:off x="2514600" y="4038600"/>
            <a:ext cx="1371600" cy="533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72" name="Line 84"/>
          <p:cNvSpPr>
            <a:spLocks noChangeShapeType="1"/>
          </p:cNvSpPr>
          <p:nvPr/>
        </p:nvSpPr>
        <p:spPr bwMode="auto">
          <a:xfrm flipV="1">
            <a:off x="2532063" y="3827463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6773" name="Line 85"/>
          <p:cNvSpPr>
            <a:spLocks noChangeShapeType="1"/>
          </p:cNvSpPr>
          <p:nvPr/>
        </p:nvSpPr>
        <p:spPr bwMode="auto">
          <a:xfrm flipV="1">
            <a:off x="3200400" y="48006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6774" name="Line 86"/>
          <p:cNvSpPr>
            <a:spLocks noChangeShapeType="1"/>
          </p:cNvSpPr>
          <p:nvPr/>
        </p:nvSpPr>
        <p:spPr bwMode="auto">
          <a:xfrm flipH="1" flipV="1">
            <a:off x="4343400" y="4829175"/>
            <a:ext cx="1187450" cy="600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 flipV="1">
            <a:off x="4267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776" name="Line 88"/>
          <p:cNvSpPr>
            <a:spLocks noChangeShapeType="1"/>
          </p:cNvSpPr>
          <p:nvPr/>
        </p:nvSpPr>
        <p:spPr bwMode="auto">
          <a:xfrm flipV="1">
            <a:off x="5791200" y="49530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6378" name="Text Box 89"/>
          <p:cNvSpPr txBox="1">
            <a:spLocks noChangeArrowheads="1"/>
          </p:cNvSpPr>
          <p:nvPr/>
        </p:nvSpPr>
        <p:spPr bwMode="auto">
          <a:xfrm>
            <a:off x="7127875" y="422592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56379" name="Text Box 90"/>
          <p:cNvSpPr txBox="1">
            <a:spLocks noChangeArrowheads="1"/>
          </p:cNvSpPr>
          <p:nvPr/>
        </p:nvSpPr>
        <p:spPr bwMode="auto">
          <a:xfrm>
            <a:off x="5719763" y="5619750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56380" name="Text Box 91"/>
          <p:cNvSpPr txBox="1">
            <a:spLocks noChangeArrowheads="1"/>
          </p:cNvSpPr>
          <p:nvPr/>
        </p:nvSpPr>
        <p:spPr bwMode="auto">
          <a:xfrm>
            <a:off x="5561013" y="325278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56381" name="Text Box 92"/>
          <p:cNvSpPr txBox="1">
            <a:spLocks noChangeArrowheads="1"/>
          </p:cNvSpPr>
          <p:nvPr/>
        </p:nvSpPr>
        <p:spPr bwMode="auto">
          <a:xfrm>
            <a:off x="3930650" y="417512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56382" name="Text Box 93"/>
          <p:cNvSpPr txBox="1">
            <a:spLocks noChangeArrowheads="1"/>
          </p:cNvSpPr>
          <p:nvPr/>
        </p:nvSpPr>
        <p:spPr bwMode="auto">
          <a:xfrm>
            <a:off x="2193925" y="3516313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56383" name="Text Box 94"/>
          <p:cNvSpPr txBox="1">
            <a:spLocks noChangeArrowheads="1"/>
          </p:cNvSpPr>
          <p:nvPr/>
        </p:nvSpPr>
        <p:spPr bwMode="auto">
          <a:xfrm>
            <a:off x="2846388" y="567848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626783" name="Oval 95"/>
          <p:cNvSpPr>
            <a:spLocks noChangeArrowheads="1"/>
          </p:cNvSpPr>
          <p:nvPr/>
        </p:nvSpPr>
        <p:spPr bwMode="auto">
          <a:xfrm>
            <a:off x="1828800" y="1793875"/>
            <a:ext cx="723900" cy="560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6784" name="Line 96"/>
          <p:cNvSpPr>
            <a:spLocks noChangeShapeType="1"/>
          </p:cNvSpPr>
          <p:nvPr/>
        </p:nvSpPr>
        <p:spPr bwMode="auto">
          <a:xfrm flipH="1" flipV="1">
            <a:off x="2519363" y="4029075"/>
            <a:ext cx="1303337" cy="568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6785" name="Line 97"/>
          <p:cNvSpPr>
            <a:spLocks noChangeShapeType="1"/>
          </p:cNvSpPr>
          <p:nvPr/>
        </p:nvSpPr>
        <p:spPr bwMode="auto">
          <a:xfrm flipH="1" flipV="1">
            <a:off x="2371725" y="4227513"/>
            <a:ext cx="449263" cy="1060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6786" name="Oval 98"/>
          <p:cNvSpPr>
            <a:spLocks noChangeArrowheads="1"/>
          </p:cNvSpPr>
          <p:nvPr/>
        </p:nvSpPr>
        <p:spPr bwMode="auto">
          <a:xfrm>
            <a:off x="5580063" y="1778000"/>
            <a:ext cx="733425" cy="5254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6787" name="Text Box 99"/>
          <p:cNvSpPr txBox="1">
            <a:spLocks noChangeArrowheads="1"/>
          </p:cNvSpPr>
          <p:nvPr/>
        </p:nvSpPr>
        <p:spPr bwMode="auto">
          <a:xfrm>
            <a:off x="2433638" y="3429000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626788" name="Text Box 100"/>
          <p:cNvSpPr txBox="1">
            <a:spLocks noChangeArrowheads="1"/>
          </p:cNvSpPr>
          <p:nvPr/>
        </p:nvSpPr>
        <p:spPr bwMode="auto">
          <a:xfrm>
            <a:off x="3741738" y="4054475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626789" name="Text Box 101"/>
          <p:cNvSpPr txBox="1">
            <a:spLocks noChangeArrowheads="1"/>
          </p:cNvSpPr>
          <p:nvPr/>
        </p:nvSpPr>
        <p:spPr bwMode="auto">
          <a:xfrm>
            <a:off x="1470025" y="6215063"/>
            <a:ext cx="6989763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Node 4 could have chosen 2 as next node because of a tie. </a:t>
            </a:r>
          </a:p>
        </p:txBody>
      </p:sp>
      <p:sp>
        <p:nvSpPr>
          <p:cNvPr id="56391" name="Text Box 102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2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2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2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67" grpId="0" animBg="1"/>
      <p:bldP spid="626768" grpId="0" animBg="1"/>
      <p:bldP spid="626769" grpId="0" animBg="1"/>
      <p:bldP spid="626770" grpId="0" animBg="1"/>
      <p:bldP spid="626771" grpId="0" animBg="1"/>
      <p:bldP spid="626772" grpId="0" animBg="1"/>
      <p:bldP spid="626773" grpId="0" animBg="1"/>
      <p:bldP spid="626774" grpId="0" animBg="1"/>
      <p:bldP spid="626775" grpId="0" animBg="1"/>
      <p:bldP spid="626776" grpId="0" animBg="1"/>
      <p:bldP spid="626783" grpId="0" animBg="1"/>
      <p:bldP spid="626784" grpId="0" animBg="1"/>
      <p:bldP spid="626785" grpId="0" animBg="1"/>
      <p:bldP spid="626786" grpId="0" animBg="1"/>
      <p:bldP spid="626787" grpId="0" autoUpdateAnimBg="0"/>
      <p:bldP spid="626788" grpId="0" autoUpdateAnimBg="0"/>
      <p:bldP spid="62678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714" name="Group 2"/>
          <p:cNvGraphicFramePr>
            <a:graphicFrameLocks noGrp="1"/>
          </p:cNvGraphicFramePr>
          <p:nvPr>
            <p:ph sz="half" idx="1"/>
          </p:nvPr>
        </p:nvGraphicFramePr>
        <p:xfrm>
          <a:off x="292100" y="338138"/>
          <a:ext cx="7504113" cy="2438402"/>
        </p:xfrm>
        <a:graphic>
          <a:graphicData uri="http://schemas.openxmlformats.org/drawingml/2006/table">
            <a:tbl>
              <a:tblPr/>
              <a:tblGrid>
                <a:gridCol w="1243013"/>
                <a:gridCol w="1257300"/>
                <a:gridCol w="1257300"/>
                <a:gridCol w="1257300"/>
                <a:gridCol w="1231900"/>
                <a:gridCol w="12573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+mn-lt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7390" name="Group 47"/>
          <p:cNvGrpSpPr>
            <a:grpSpLocks/>
          </p:cNvGrpSpPr>
          <p:nvPr/>
        </p:nvGrpSpPr>
        <p:grpSpPr bwMode="auto">
          <a:xfrm>
            <a:off x="2133600" y="3581400"/>
            <a:ext cx="5397500" cy="2278063"/>
            <a:chOff x="1344" y="2256"/>
            <a:chExt cx="3400" cy="1435"/>
          </a:xfrm>
        </p:grpSpPr>
        <p:sp>
          <p:nvSpPr>
            <p:cNvPr id="57414" name="Oval 48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15" name="Oval 4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16" name="Oval 50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17" name="Oval 51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18" name="Oval 52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19" name="Oval 53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20" name="Rectangle 54"/>
            <p:cNvSpPr>
              <a:spLocks noChangeArrowheads="1"/>
            </p:cNvSpPr>
            <p:nvPr/>
          </p:nvSpPr>
          <p:spPr bwMode="auto">
            <a:xfrm>
              <a:off x="3391" y="2256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7421" name="Line 55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22" name="Rectangle 56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7423" name="Rectangle 57"/>
            <p:cNvSpPr>
              <a:spLocks noChangeArrowheads="1"/>
            </p:cNvSpPr>
            <p:nvPr/>
          </p:nvSpPr>
          <p:spPr bwMode="auto">
            <a:xfrm>
              <a:off x="3487" y="332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7424" name="Rectangle 58"/>
            <p:cNvSpPr>
              <a:spLocks noChangeArrowheads="1"/>
            </p:cNvSpPr>
            <p:nvPr/>
          </p:nvSpPr>
          <p:spPr bwMode="auto">
            <a:xfrm>
              <a:off x="2487" y="2784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7425" name="Rectangle 59"/>
            <p:cNvSpPr>
              <a:spLocks noChangeArrowheads="1"/>
            </p:cNvSpPr>
            <p:nvPr/>
          </p:nvSpPr>
          <p:spPr bwMode="auto">
            <a:xfrm>
              <a:off x="4543" y="2945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7426" name="Rectangle 60"/>
            <p:cNvSpPr>
              <a:spLocks noChangeArrowheads="1"/>
            </p:cNvSpPr>
            <p:nvPr/>
          </p:nvSpPr>
          <p:spPr bwMode="auto">
            <a:xfrm>
              <a:off x="1807" y="332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7427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28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29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30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31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32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7433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7434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7435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7436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7437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7438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7439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7440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41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442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443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pic>
        <p:nvPicPr>
          <p:cNvPr id="57391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475" y="4100513"/>
            <a:ext cx="730250" cy="735012"/>
          </a:xfrm>
          <a:noFill/>
        </p:spPr>
      </p:pic>
      <p:sp>
        <p:nvSpPr>
          <p:cNvPr id="627791" name="Line 79"/>
          <p:cNvSpPr>
            <a:spLocks noChangeShapeType="1"/>
          </p:cNvSpPr>
          <p:nvPr/>
        </p:nvSpPr>
        <p:spPr bwMode="auto">
          <a:xfrm>
            <a:off x="3200400" y="5486400"/>
            <a:ext cx="2286000" cy="76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792" name="Line 80"/>
          <p:cNvSpPr>
            <a:spLocks noChangeShapeType="1"/>
          </p:cNvSpPr>
          <p:nvPr/>
        </p:nvSpPr>
        <p:spPr bwMode="auto">
          <a:xfrm flipH="1">
            <a:off x="3200400" y="4800600"/>
            <a:ext cx="762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793" name="Line 81"/>
          <p:cNvSpPr>
            <a:spLocks noChangeShapeType="1"/>
          </p:cNvSpPr>
          <p:nvPr/>
        </p:nvSpPr>
        <p:spPr bwMode="auto">
          <a:xfrm flipH="1" flipV="1">
            <a:off x="2362200" y="4191000"/>
            <a:ext cx="533400" cy="1143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794" name="Line 82"/>
          <p:cNvSpPr>
            <a:spLocks noChangeShapeType="1"/>
          </p:cNvSpPr>
          <p:nvPr/>
        </p:nvSpPr>
        <p:spPr bwMode="auto">
          <a:xfrm flipV="1">
            <a:off x="2514600" y="37338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795" name="Line 83"/>
          <p:cNvSpPr>
            <a:spLocks noChangeShapeType="1"/>
          </p:cNvSpPr>
          <p:nvPr/>
        </p:nvSpPr>
        <p:spPr bwMode="auto">
          <a:xfrm>
            <a:off x="4233863" y="4821238"/>
            <a:ext cx="1219200" cy="58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796" name="Line 84"/>
          <p:cNvSpPr>
            <a:spLocks noChangeShapeType="1"/>
          </p:cNvSpPr>
          <p:nvPr/>
        </p:nvSpPr>
        <p:spPr bwMode="auto">
          <a:xfrm flipV="1">
            <a:off x="3124200" y="47244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797" name="Line 85"/>
          <p:cNvSpPr>
            <a:spLocks noChangeShapeType="1"/>
          </p:cNvSpPr>
          <p:nvPr/>
        </p:nvSpPr>
        <p:spPr bwMode="auto">
          <a:xfrm flipV="1">
            <a:off x="5867400" y="50292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798" name="Line 86"/>
          <p:cNvSpPr>
            <a:spLocks noChangeShapeType="1"/>
          </p:cNvSpPr>
          <p:nvPr/>
        </p:nvSpPr>
        <p:spPr bwMode="auto">
          <a:xfrm flipV="1">
            <a:off x="42672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799" name="Line 87"/>
          <p:cNvSpPr>
            <a:spLocks noChangeShapeType="1"/>
          </p:cNvSpPr>
          <p:nvPr/>
        </p:nvSpPr>
        <p:spPr bwMode="auto">
          <a:xfrm flipV="1">
            <a:off x="2514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7800" name="Line 88"/>
          <p:cNvSpPr>
            <a:spLocks noChangeShapeType="1"/>
          </p:cNvSpPr>
          <p:nvPr/>
        </p:nvSpPr>
        <p:spPr bwMode="auto">
          <a:xfrm flipV="1">
            <a:off x="4267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402" name="Text Box 89"/>
          <p:cNvSpPr txBox="1">
            <a:spLocks noChangeArrowheads="1"/>
          </p:cNvSpPr>
          <p:nvPr/>
        </p:nvSpPr>
        <p:spPr bwMode="auto">
          <a:xfrm>
            <a:off x="7145338" y="4175125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57403" name="Text Box 90"/>
          <p:cNvSpPr txBox="1">
            <a:spLocks noChangeArrowheads="1"/>
          </p:cNvSpPr>
          <p:nvPr/>
        </p:nvSpPr>
        <p:spPr bwMode="auto">
          <a:xfrm>
            <a:off x="5513388" y="564673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57404" name="Text Box 91"/>
          <p:cNvSpPr txBox="1">
            <a:spLocks noChangeArrowheads="1"/>
          </p:cNvSpPr>
          <p:nvPr/>
        </p:nvSpPr>
        <p:spPr bwMode="auto">
          <a:xfrm>
            <a:off x="3887788" y="4195763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57405" name="Text Box 92"/>
          <p:cNvSpPr txBox="1">
            <a:spLocks noChangeArrowheads="1"/>
          </p:cNvSpPr>
          <p:nvPr/>
        </p:nvSpPr>
        <p:spPr bwMode="auto">
          <a:xfrm>
            <a:off x="5402263" y="3295650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57406" name="Text Box 93"/>
          <p:cNvSpPr txBox="1">
            <a:spLocks noChangeArrowheads="1"/>
          </p:cNvSpPr>
          <p:nvPr/>
        </p:nvSpPr>
        <p:spPr bwMode="auto">
          <a:xfrm>
            <a:off x="2085975" y="3448050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57407" name="Text Box 94"/>
          <p:cNvSpPr txBox="1">
            <a:spLocks noChangeArrowheads="1"/>
          </p:cNvSpPr>
          <p:nvPr/>
        </p:nvSpPr>
        <p:spPr bwMode="auto">
          <a:xfrm>
            <a:off x="2547938" y="572293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627807" name="Oval 95"/>
          <p:cNvSpPr>
            <a:spLocks noChangeArrowheads="1"/>
          </p:cNvSpPr>
          <p:nvPr/>
        </p:nvSpPr>
        <p:spPr bwMode="auto">
          <a:xfrm>
            <a:off x="4262438" y="2286000"/>
            <a:ext cx="819150" cy="56197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7808" name="Text Box 96"/>
          <p:cNvSpPr txBox="1">
            <a:spLocks noChangeArrowheads="1"/>
          </p:cNvSpPr>
          <p:nvPr/>
        </p:nvSpPr>
        <p:spPr bwMode="auto">
          <a:xfrm>
            <a:off x="5683250" y="3284538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627809" name="Oval 97"/>
          <p:cNvSpPr>
            <a:spLocks noChangeArrowheads="1"/>
          </p:cNvSpPr>
          <p:nvPr/>
        </p:nvSpPr>
        <p:spPr bwMode="auto">
          <a:xfrm>
            <a:off x="3044825" y="2270125"/>
            <a:ext cx="760413" cy="5778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7810" name="Text Box 98"/>
          <p:cNvSpPr txBox="1">
            <a:spLocks noChangeArrowheads="1"/>
          </p:cNvSpPr>
          <p:nvPr/>
        </p:nvSpPr>
        <p:spPr bwMode="auto">
          <a:xfrm>
            <a:off x="2778125" y="5789613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627811" name="Text Box 99"/>
          <p:cNvSpPr txBox="1">
            <a:spLocks noChangeArrowheads="1"/>
          </p:cNvSpPr>
          <p:nvPr/>
        </p:nvSpPr>
        <p:spPr bwMode="auto">
          <a:xfrm>
            <a:off x="1643063" y="6215063"/>
            <a:ext cx="670718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Node 2 could have chosen 5 as next node because of tie.</a:t>
            </a:r>
          </a:p>
        </p:txBody>
      </p:sp>
      <p:sp>
        <p:nvSpPr>
          <p:cNvPr id="57413" name="Text Box 100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7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7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7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7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2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2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2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2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2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91" grpId="0" animBg="1"/>
      <p:bldP spid="627792" grpId="0" animBg="1"/>
      <p:bldP spid="627793" grpId="0" animBg="1"/>
      <p:bldP spid="627794" grpId="0" animBg="1"/>
      <p:bldP spid="627795" grpId="0" animBg="1"/>
      <p:bldP spid="627796" grpId="0" animBg="1"/>
      <p:bldP spid="627797" grpId="0" animBg="1"/>
      <p:bldP spid="627798" grpId="0" animBg="1"/>
      <p:bldP spid="627799" grpId="0" animBg="1"/>
      <p:bldP spid="627800" grpId="0" animBg="1"/>
      <p:bldP spid="627807" grpId="0" animBg="1"/>
      <p:bldP spid="627808" grpId="0" autoUpdateAnimBg="0"/>
      <p:bldP spid="627809" grpId="0" animBg="1"/>
      <p:bldP spid="627810" grpId="0" autoUpdateAnimBg="0"/>
      <p:bldP spid="6278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85750" y="785813"/>
            <a:ext cx="8597900" cy="4062412"/>
            <a:chOff x="276" y="753"/>
            <a:chExt cx="5416" cy="2559"/>
          </a:xfrm>
        </p:grpSpPr>
        <p:sp>
          <p:nvSpPr>
            <p:cNvPr id="12294" name="Text Box 3"/>
            <p:cNvSpPr txBox="1">
              <a:spLocks noChangeArrowheads="1"/>
            </p:cNvSpPr>
            <p:nvPr/>
          </p:nvSpPr>
          <p:spPr bwMode="auto">
            <a:xfrm>
              <a:off x="5001" y="2354"/>
              <a:ext cx="69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End system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β</a:t>
              </a:r>
            </a:p>
          </p:txBody>
        </p:sp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921" y="2323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927" y="2699"/>
              <a:ext cx="550" cy="3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4445" y="2313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4451" y="2689"/>
              <a:ext cx="550" cy="3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9" name="Line 8"/>
            <p:cNvSpPr>
              <a:spLocks noChangeShapeType="1"/>
            </p:cNvSpPr>
            <p:nvPr/>
          </p:nvSpPr>
          <p:spPr bwMode="auto">
            <a:xfrm>
              <a:off x="1197" y="3064"/>
              <a:ext cx="0" cy="23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4708" y="3074"/>
              <a:ext cx="8" cy="23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1" name="Text Box 10"/>
            <p:cNvSpPr txBox="1">
              <a:spLocks noChangeArrowheads="1"/>
            </p:cNvSpPr>
            <p:nvPr/>
          </p:nvSpPr>
          <p:spPr bwMode="auto">
            <a:xfrm>
              <a:off x="939" y="2719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Physical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02" name="Text Box 11"/>
            <p:cNvSpPr txBox="1">
              <a:spLocks noChangeArrowheads="1"/>
            </p:cNvSpPr>
            <p:nvPr/>
          </p:nvSpPr>
          <p:spPr bwMode="auto">
            <a:xfrm>
              <a:off x="951" y="2349"/>
              <a:ext cx="5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Data link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03" name="Text Box 12"/>
            <p:cNvSpPr txBox="1">
              <a:spLocks noChangeArrowheads="1"/>
            </p:cNvSpPr>
            <p:nvPr/>
          </p:nvSpPr>
          <p:spPr bwMode="auto">
            <a:xfrm>
              <a:off x="4466" y="2694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Physical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04" name="Text Box 13"/>
            <p:cNvSpPr txBox="1">
              <a:spLocks noChangeArrowheads="1"/>
            </p:cNvSpPr>
            <p:nvPr/>
          </p:nvSpPr>
          <p:spPr bwMode="auto">
            <a:xfrm>
              <a:off x="4461" y="2349"/>
              <a:ext cx="5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Data link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05" name="Text Box 14"/>
            <p:cNvSpPr txBox="1">
              <a:spLocks noChangeArrowheads="1"/>
            </p:cNvSpPr>
            <p:nvPr/>
          </p:nvSpPr>
          <p:spPr bwMode="auto">
            <a:xfrm>
              <a:off x="281" y="2434"/>
              <a:ext cx="63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End system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α</a:t>
              </a:r>
            </a:p>
          </p:txBody>
        </p:sp>
        <p:grpSp>
          <p:nvGrpSpPr>
            <p:cNvPr id="12306" name="Group 15"/>
            <p:cNvGrpSpPr>
              <a:grpSpLocks/>
            </p:cNvGrpSpPr>
            <p:nvPr/>
          </p:nvGrpSpPr>
          <p:grpSpPr bwMode="auto">
            <a:xfrm>
              <a:off x="1100" y="1071"/>
              <a:ext cx="202" cy="174"/>
              <a:chOff x="1535" y="2146"/>
              <a:chExt cx="202" cy="174"/>
            </a:xfrm>
          </p:grpSpPr>
          <p:sp>
            <p:nvSpPr>
              <p:cNvPr id="12347" name="Line 16"/>
              <p:cNvSpPr>
                <a:spLocks noChangeShapeType="1"/>
              </p:cNvSpPr>
              <p:nvPr/>
            </p:nvSpPr>
            <p:spPr bwMode="auto">
              <a:xfrm>
                <a:off x="1737" y="2146"/>
                <a:ext cx="0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48" name="Line 17"/>
              <p:cNvSpPr>
                <a:spLocks noChangeShapeType="1"/>
              </p:cNvSpPr>
              <p:nvPr/>
            </p:nvSpPr>
            <p:spPr bwMode="auto">
              <a:xfrm>
                <a:off x="1535" y="2151"/>
                <a:ext cx="0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>
              <a:off x="4793" y="1067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>
              <a:off x="4591" y="1072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9" name="Rectangle 20"/>
            <p:cNvSpPr>
              <a:spLocks noChangeArrowheads="1"/>
            </p:cNvSpPr>
            <p:nvPr/>
          </p:nvSpPr>
          <p:spPr bwMode="auto">
            <a:xfrm>
              <a:off x="927" y="1942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10" name="Rectangle 21"/>
            <p:cNvSpPr>
              <a:spLocks noChangeArrowheads="1"/>
            </p:cNvSpPr>
            <p:nvPr/>
          </p:nvSpPr>
          <p:spPr bwMode="auto">
            <a:xfrm>
              <a:off x="925" y="1249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11" name="Rectangle 22"/>
            <p:cNvSpPr>
              <a:spLocks noChangeArrowheads="1"/>
            </p:cNvSpPr>
            <p:nvPr/>
          </p:nvSpPr>
          <p:spPr bwMode="auto">
            <a:xfrm>
              <a:off x="4447" y="1939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12" name="Rectangle 23"/>
            <p:cNvSpPr>
              <a:spLocks noChangeArrowheads="1"/>
            </p:cNvSpPr>
            <p:nvPr/>
          </p:nvSpPr>
          <p:spPr bwMode="auto">
            <a:xfrm>
              <a:off x="4452" y="1238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13" name="Text Box 24"/>
            <p:cNvSpPr txBox="1">
              <a:spLocks noChangeArrowheads="1"/>
            </p:cNvSpPr>
            <p:nvPr/>
          </p:nvSpPr>
          <p:spPr bwMode="auto">
            <a:xfrm>
              <a:off x="922" y="1951"/>
              <a:ext cx="5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Network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14" name="Text Box 25"/>
            <p:cNvSpPr txBox="1">
              <a:spLocks noChangeArrowheads="1"/>
            </p:cNvSpPr>
            <p:nvPr/>
          </p:nvSpPr>
          <p:spPr bwMode="auto">
            <a:xfrm>
              <a:off x="4464" y="1947"/>
              <a:ext cx="5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Network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15" name="Rectangle 26"/>
            <p:cNvSpPr>
              <a:spLocks noChangeArrowheads="1"/>
            </p:cNvSpPr>
            <p:nvPr/>
          </p:nvSpPr>
          <p:spPr bwMode="auto">
            <a:xfrm>
              <a:off x="2054" y="2328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16" name="Rectangle 27"/>
            <p:cNvSpPr>
              <a:spLocks noChangeArrowheads="1"/>
            </p:cNvSpPr>
            <p:nvPr/>
          </p:nvSpPr>
          <p:spPr bwMode="auto">
            <a:xfrm>
              <a:off x="2059" y="2704"/>
              <a:ext cx="550" cy="3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7" name="Line 28"/>
            <p:cNvSpPr>
              <a:spLocks noChangeShapeType="1"/>
            </p:cNvSpPr>
            <p:nvPr/>
          </p:nvSpPr>
          <p:spPr bwMode="auto">
            <a:xfrm>
              <a:off x="2188" y="3069"/>
              <a:ext cx="8" cy="23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8" name="Text Box 29"/>
            <p:cNvSpPr txBox="1">
              <a:spLocks noChangeArrowheads="1"/>
            </p:cNvSpPr>
            <p:nvPr/>
          </p:nvSpPr>
          <p:spPr bwMode="auto">
            <a:xfrm>
              <a:off x="2071" y="2724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Physical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2076" y="2349"/>
              <a:ext cx="5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Data link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20" name="Rectangle 31"/>
            <p:cNvSpPr>
              <a:spLocks noChangeArrowheads="1"/>
            </p:cNvSpPr>
            <p:nvPr/>
          </p:nvSpPr>
          <p:spPr bwMode="auto">
            <a:xfrm>
              <a:off x="2059" y="1955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21" name="Text Box 32"/>
            <p:cNvSpPr txBox="1">
              <a:spLocks noChangeArrowheads="1"/>
            </p:cNvSpPr>
            <p:nvPr/>
          </p:nvSpPr>
          <p:spPr bwMode="auto">
            <a:xfrm>
              <a:off x="2054" y="1956"/>
              <a:ext cx="5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Network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22" name="Rectangle 33"/>
            <p:cNvSpPr>
              <a:spLocks noChangeArrowheads="1"/>
            </p:cNvSpPr>
            <p:nvPr/>
          </p:nvSpPr>
          <p:spPr bwMode="auto">
            <a:xfrm>
              <a:off x="3193" y="2319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23" name="Rectangle 34"/>
            <p:cNvSpPr>
              <a:spLocks noChangeArrowheads="1"/>
            </p:cNvSpPr>
            <p:nvPr/>
          </p:nvSpPr>
          <p:spPr bwMode="auto">
            <a:xfrm>
              <a:off x="3191" y="2695"/>
              <a:ext cx="550" cy="37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4" name="Line 35"/>
            <p:cNvSpPr>
              <a:spLocks noChangeShapeType="1"/>
            </p:cNvSpPr>
            <p:nvPr/>
          </p:nvSpPr>
          <p:spPr bwMode="auto">
            <a:xfrm>
              <a:off x="3314" y="3060"/>
              <a:ext cx="0" cy="23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5" name="Text Box 36"/>
            <p:cNvSpPr txBox="1">
              <a:spLocks noChangeArrowheads="1"/>
            </p:cNvSpPr>
            <p:nvPr/>
          </p:nvSpPr>
          <p:spPr bwMode="auto">
            <a:xfrm>
              <a:off x="3203" y="2715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Physical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26" name="Text Box 37"/>
            <p:cNvSpPr txBox="1">
              <a:spLocks noChangeArrowheads="1"/>
            </p:cNvSpPr>
            <p:nvPr/>
          </p:nvSpPr>
          <p:spPr bwMode="auto">
            <a:xfrm>
              <a:off x="3201" y="2349"/>
              <a:ext cx="5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Data link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27" name="Rectangle 38"/>
            <p:cNvSpPr>
              <a:spLocks noChangeArrowheads="1"/>
            </p:cNvSpPr>
            <p:nvPr/>
          </p:nvSpPr>
          <p:spPr bwMode="auto">
            <a:xfrm>
              <a:off x="3191" y="1946"/>
              <a:ext cx="55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000">
                <a:latin typeface="Arial" charset="0"/>
              </a:endParaRPr>
            </a:p>
          </p:txBody>
        </p:sp>
        <p:sp>
          <p:nvSpPr>
            <p:cNvPr id="12328" name="Text Box 39"/>
            <p:cNvSpPr txBox="1">
              <a:spLocks noChangeArrowheads="1"/>
            </p:cNvSpPr>
            <p:nvPr/>
          </p:nvSpPr>
          <p:spPr bwMode="auto">
            <a:xfrm>
              <a:off x="3186" y="1947"/>
              <a:ext cx="5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Network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layer</a:t>
              </a:r>
            </a:p>
          </p:txBody>
        </p:sp>
        <p:sp>
          <p:nvSpPr>
            <p:cNvPr id="12329" name="Line 40"/>
            <p:cNvSpPr>
              <a:spLocks noChangeShapeType="1"/>
            </p:cNvSpPr>
            <p:nvPr/>
          </p:nvSpPr>
          <p:spPr bwMode="auto">
            <a:xfrm>
              <a:off x="2446" y="3074"/>
              <a:ext cx="0" cy="23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0" name="Line 41"/>
            <p:cNvSpPr>
              <a:spLocks noChangeShapeType="1"/>
            </p:cNvSpPr>
            <p:nvPr/>
          </p:nvSpPr>
          <p:spPr bwMode="auto">
            <a:xfrm>
              <a:off x="3578" y="3079"/>
              <a:ext cx="0" cy="23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1" name="Line 42"/>
            <p:cNvSpPr>
              <a:spLocks noChangeShapeType="1"/>
            </p:cNvSpPr>
            <p:nvPr/>
          </p:nvSpPr>
          <p:spPr bwMode="auto">
            <a:xfrm>
              <a:off x="1203" y="3303"/>
              <a:ext cx="9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2" name="Line 43"/>
            <p:cNvSpPr>
              <a:spLocks noChangeShapeType="1"/>
            </p:cNvSpPr>
            <p:nvPr/>
          </p:nvSpPr>
          <p:spPr bwMode="auto">
            <a:xfrm>
              <a:off x="2446" y="3303"/>
              <a:ext cx="875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3" name="Line 44"/>
            <p:cNvSpPr>
              <a:spLocks noChangeShapeType="1"/>
            </p:cNvSpPr>
            <p:nvPr/>
          </p:nvSpPr>
          <p:spPr bwMode="auto">
            <a:xfrm>
              <a:off x="3587" y="3303"/>
              <a:ext cx="1144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4" name="Text Box 45"/>
            <p:cNvSpPr txBox="1">
              <a:spLocks noChangeArrowheads="1"/>
            </p:cNvSpPr>
            <p:nvPr/>
          </p:nvSpPr>
          <p:spPr bwMode="auto">
            <a:xfrm>
              <a:off x="876" y="1236"/>
              <a:ext cx="6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Transport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layer</a:t>
              </a:r>
            </a:p>
          </p:txBody>
        </p:sp>
        <p:sp>
          <p:nvSpPr>
            <p:cNvPr id="12335" name="Text Box 46"/>
            <p:cNvSpPr txBox="1">
              <a:spLocks noChangeArrowheads="1"/>
            </p:cNvSpPr>
            <p:nvPr/>
          </p:nvSpPr>
          <p:spPr bwMode="auto">
            <a:xfrm>
              <a:off x="4396" y="1244"/>
              <a:ext cx="6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Transport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layer</a:t>
              </a:r>
            </a:p>
          </p:txBody>
        </p:sp>
        <p:sp>
          <p:nvSpPr>
            <p:cNvPr id="12336" name="Text Box 47"/>
            <p:cNvSpPr txBox="1">
              <a:spLocks noChangeArrowheads="1"/>
            </p:cNvSpPr>
            <p:nvPr/>
          </p:nvSpPr>
          <p:spPr bwMode="auto">
            <a:xfrm>
              <a:off x="870" y="753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Messages</a:t>
              </a:r>
            </a:p>
          </p:txBody>
        </p:sp>
        <p:sp>
          <p:nvSpPr>
            <p:cNvPr id="12337" name="Text Box 48"/>
            <p:cNvSpPr txBox="1">
              <a:spLocks noChangeArrowheads="1"/>
            </p:cNvSpPr>
            <p:nvPr/>
          </p:nvSpPr>
          <p:spPr bwMode="auto">
            <a:xfrm>
              <a:off x="4382" y="835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Messages</a:t>
              </a:r>
            </a:p>
          </p:txBody>
        </p:sp>
        <p:sp>
          <p:nvSpPr>
            <p:cNvPr id="12338" name="Line 49"/>
            <p:cNvSpPr>
              <a:spLocks noChangeShapeType="1"/>
            </p:cNvSpPr>
            <p:nvPr/>
          </p:nvSpPr>
          <p:spPr bwMode="auto">
            <a:xfrm flipV="1">
              <a:off x="1479" y="1416"/>
              <a:ext cx="29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9" name="Text Box 50"/>
            <p:cNvSpPr txBox="1">
              <a:spLocks noChangeArrowheads="1"/>
            </p:cNvSpPr>
            <p:nvPr/>
          </p:nvSpPr>
          <p:spPr bwMode="auto">
            <a:xfrm>
              <a:off x="2702" y="1167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Segments</a:t>
              </a:r>
            </a:p>
          </p:txBody>
        </p:sp>
        <p:sp>
          <p:nvSpPr>
            <p:cNvPr id="12340" name="Line 51"/>
            <p:cNvSpPr>
              <a:spLocks noChangeShapeType="1"/>
            </p:cNvSpPr>
            <p:nvPr/>
          </p:nvSpPr>
          <p:spPr bwMode="auto">
            <a:xfrm>
              <a:off x="4639" y="1608"/>
              <a:ext cx="0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41" name="Line 52"/>
            <p:cNvSpPr>
              <a:spLocks noChangeShapeType="1"/>
            </p:cNvSpPr>
            <p:nvPr/>
          </p:nvSpPr>
          <p:spPr bwMode="auto">
            <a:xfrm>
              <a:off x="4807" y="1616"/>
              <a:ext cx="0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42" name="Line 53"/>
            <p:cNvSpPr>
              <a:spLocks noChangeShapeType="1"/>
            </p:cNvSpPr>
            <p:nvPr/>
          </p:nvSpPr>
          <p:spPr bwMode="auto">
            <a:xfrm>
              <a:off x="1111" y="1616"/>
              <a:ext cx="0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43" name="Line 54"/>
            <p:cNvSpPr>
              <a:spLocks noChangeShapeType="1"/>
            </p:cNvSpPr>
            <p:nvPr/>
          </p:nvSpPr>
          <p:spPr bwMode="auto">
            <a:xfrm>
              <a:off x="1279" y="1624"/>
              <a:ext cx="0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44" name="Line 55"/>
            <p:cNvSpPr>
              <a:spLocks noChangeShapeType="1"/>
            </p:cNvSpPr>
            <p:nvPr/>
          </p:nvSpPr>
          <p:spPr bwMode="auto">
            <a:xfrm>
              <a:off x="520" y="1744"/>
              <a:ext cx="4992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  <p:sp>
          <p:nvSpPr>
            <p:cNvPr id="12345" name="Text Box 56"/>
            <p:cNvSpPr txBox="1">
              <a:spLocks noChangeArrowheads="1"/>
            </p:cNvSpPr>
            <p:nvPr/>
          </p:nvSpPr>
          <p:spPr bwMode="auto">
            <a:xfrm>
              <a:off x="276" y="1607"/>
              <a:ext cx="583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service</a:t>
              </a:r>
            </a:p>
          </p:txBody>
        </p:sp>
        <p:sp>
          <p:nvSpPr>
            <p:cNvPr id="12346" name="Text Box 57"/>
            <p:cNvSpPr txBox="1">
              <a:spLocks noChangeArrowheads="1"/>
            </p:cNvSpPr>
            <p:nvPr/>
          </p:nvSpPr>
          <p:spPr bwMode="auto">
            <a:xfrm>
              <a:off x="5044" y="1559"/>
              <a:ext cx="583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service</a:t>
              </a:r>
            </a:p>
          </p:txBody>
        </p:sp>
      </p:grpSp>
      <p:sp>
        <p:nvSpPr>
          <p:cNvPr id="12291" name="Rectangle 59"/>
          <p:cNvSpPr>
            <a:spLocks noChangeArrowheads="1"/>
          </p:cNvSpPr>
          <p:nvPr/>
        </p:nvSpPr>
        <p:spPr bwMode="auto">
          <a:xfrm>
            <a:off x="457200" y="5203825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2100">
              <a:latin typeface="Comic Sans MS" pitchFamily="66" charset="0"/>
            </a:endParaRPr>
          </a:p>
        </p:txBody>
      </p:sp>
      <p:sp>
        <p:nvSpPr>
          <p:cNvPr id="12292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Network Service</a:t>
            </a:r>
          </a:p>
        </p:txBody>
      </p:sp>
      <p:sp>
        <p:nvSpPr>
          <p:cNvPr id="12293" name="Content Placeholder 64"/>
          <p:cNvSpPr>
            <a:spLocks noGrp="1"/>
          </p:cNvSpPr>
          <p:nvPr>
            <p:ph idx="1"/>
          </p:nvPr>
        </p:nvSpPr>
        <p:spPr>
          <a:xfrm>
            <a:off x="685800" y="5072063"/>
            <a:ext cx="7848600" cy="1023937"/>
          </a:xfrm>
        </p:spPr>
        <p:txBody>
          <a:bodyPr/>
          <a:lstStyle/>
          <a:p>
            <a:r>
              <a:rPr lang="en-US" smtClean="0"/>
              <a:t>The network layer can offers services to transport layer.</a:t>
            </a:r>
          </a:p>
          <a:p>
            <a:r>
              <a:rPr lang="en-US" smtClean="0"/>
              <a:t>The network service can be connection-oriented or connectionless. Best-effort or delay/loss guarantees.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133600" y="3581400"/>
            <a:ext cx="5397500" cy="2278063"/>
            <a:chOff x="1344" y="2256"/>
            <a:chExt cx="3400" cy="1435"/>
          </a:xfrm>
        </p:grpSpPr>
        <p:sp>
          <p:nvSpPr>
            <p:cNvPr id="58441" name="Oval 3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42" name="Oval 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43" name="Oval 5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44" name="Oval 6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45" name="Oval 7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46" name="Rectangle 8"/>
            <p:cNvSpPr>
              <a:spLocks noChangeArrowheads="1"/>
            </p:cNvSpPr>
            <p:nvPr/>
          </p:nvSpPr>
          <p:spPr bwMode="auto">
            <a:xfrm>
              <a:off x="3391" y="2280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447" name="Line 9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48" name="Rectangle 10"/>
            <p:cNvSpPr>
              <a:spLocks noChangeArrowheads="1"/>
            </p:cNvSpPr>
            <p:nvPr/>
          </p:nvSpPr>
          <p:spPr bwMode="auto">
            <a:xfrm>
              <a:off x="3487" y="335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449" name="Rectangle 11"/>
            <p:cNvSpPr>
              <a:spLocks noChangeArrowheads="1"/>
            </p:cNvSpPr>
            <p:nvPr/>
          </p:nvSpPr>
          <p:spPr bwMode="auto">
            <a:xfrm>
              <a:off x="2487" y="2808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450" name="Rectangle 12"/>
            <p:cNvSpPr>
              <a:spLocks noChangeArrowheads="1"/>
            </p:cNvSpPr>
            <p:nvPr/>
          </p:nvSpPr>
          <p:spPr bwMode="auto">
            <a:xfrm>
              <a:off x="4543" y="2969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451" name="Rectangle 13"/>
            <p:cNvSpPr>
              <a:spLocks noChangeArrowheads="1"/>
            </p:cNvSpPr>
            <p:nvPr/>
          </p:nvSpPr>
          <p:spPr bwMode="auto">
            <a:xfrm>
              <a:off x="1807" y="3353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452" name="Line 14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53" name="Line 15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54" name="Line 16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55" name="Line 17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56" name="Line 18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57" name="Rectangle 19"/>
            <p:cNvSpPr>
              <a:spLocks noChangeArrowheads="1"/>
            </p:cNvSpPr>
            <p:nvPr/>
          </p:nvSpPr>
          <p:spPr bwMode="auto">
            <a:xfrm>
              <a:off x="2352" y="225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8458" name="Rectangle 20"/>
            <p:cNvSpPr>
              <a:spLocks noChangeArrowheads="1"/>
            </p:cNvSpPr>
            <p:nvPr/>
          </p:nvSpPr>
          <p:spPr bwMode="auto">
            <a:xfrm>
              <a:off x="1440" y="2976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8459" name="Rectangle 21"/>
            <p:cNvSpPr>
              <a:spLocks noChangeArrowheads="1"/>
            </p:cNvSpPr>
            <p:nvPr/>
          </p:nvSpPr>
          <p:spPr bwMode="auto">
            <a:xfrm>
              <a:off x="2640" y="350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8460" name="Rectangle 22"/>
            <p:cNvSpPr>
              <a:spLocks noChangeArrowheads="1"/>
            </p:cNvSpPr>
            <p:nvPr/>
          </p:nvSpPr>
          <p:spPr bwMode="auto">
            <a:xfrm>
              <a:off x="2688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8461" name="Rectangle 23"/>
            <p:cNvSpPr>
              <a:spLocks noChangeArrowheads="1"/>
            </p:cNvSpPr>
            <p:nvPr/>
          </p:nvSpPr>
          <p:spPr bwMode="auto">
            <a:xfrm>
              <a:off x="2064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8462" name="Rectangle 24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58463" name="Rectangle 25"/>
            <p:cNvSpPr>
              <a:spLocks noChangeArrowheads="1"/>
            </p:cNvSpPr>
            <p:nvPr/>
          </p:nvSpPr>
          <p:spPr bwMode="auto">
            <a:xfrm>
              <a:off x="4111" y="3313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8464" name="Rectangle 26"/>
            <p:cNvSpPr>
              <a:spLocks noChangeArrowheads="1"/>
            </p:cNvSpPr>
            <p:nvPr/>
          </p:nvSpPr>
          <p:spPr bwMode="auto">
            <a:xfrm>
              <a:off x="3120" y="3024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8465" name="Line 27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66" name="Line 28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467" name="Line 29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468" name="Rectangle 30"/>
            <p:cNvSpPr>
              <a:spLocks noChangeArrowheads="1"/>
            </p:cNvSpPr>
            <p:nvPr/>
          </p:nvSpPr>
          <p:spPr bwMode="auto">
            <a:xfrm>
              <a:off x="2064" y="2592"/>
              <a:ext cx="18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  <p:sp>
          <p:nvSpPr>
            <p:cNvPr id="58469" name="Oval 31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470" name="Rectangle 32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628769" name="Group 33"/>
          <p:cNvGraphicFramePr>
            <a:graphicFrameLocks noGrp="1"/>
          </p:cNvGraphicFramePr>
          <p:nvPr>
            <p:ph sz="half" idx="1"/>
          </p:nvPr>
        </p:nvGraphicFramePr>
        <p:xfrm>
          <a:off x="339725" y="366713"/>
          <a:ext cx="7413625" cy="2917827"/>
        </p:xfrm>
        <a:graphic>
          <a:graphicData uri="http://schemas.openxmlformats.org/drawingml/2006/table">
            <a:tbl>
              <a:tblPr/>
              <a:tblGrid>
                <a:gridCol w="1152525"/>
                <a:gridCol w="1257300"/>
                <a:gridCol w="1257300"/>
                <a:gridCol w="1257300"/>
                <a:gridCol w="1231900"/>
                <a:gridCol w="12573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(2,9)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422" name="Picture 85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7475" y="4100513"/>
            <a:ext cx="730250" cy="735012"/>
          </a:xfrm>
          <a:noFill/>
        </p:spPr>
      </p:pic>
      <p:sp>
        <p:nvSpPr>
          <p:cNvPr id="628822" name="Line 86"/>
          <p:cNvSpPr>
            <a:spLocks noChangeShapeType="1"/>
          </p:cNvSpPr>
          <p:nvPr/>
        </p:nvSpPr>
        <p:spPr bwMode="auto">
          <a:xfrm flipH="1" flipV="1">
            <a:off x="2362200" y="4191000"/>
            <a:ext cx="533400" cy="1143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8823" name="Line 87"/>
          <p:cNvSpPr>
            <a:spLocks noChangeShapeType="1"/>
          </p:cNvSpPr>
          <p:nvPr/>
        </p:nvSpPr>
        <p:spPr bwMode="auto">
          <a:xfrm>
            <a:off x="2362200" y="4114800"/>
            <a:ext cx="609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8824" name="Line 88"/>
          <p:cNvSpPr>
            <a:spLocks noChangeShapeType="1"/>
          </p:cNvSpPr>
          <p:nvPr/>
        </p:nvSpPr>
        <p:spPr bwMode="auto">
          <a:xfrm flipH="1">
            <a:off x="4267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8825" name="Line 89"/>
          <p:cNvSpPr>
            <a:spLocks noChangeShapeType="1"/>
          </p:cNvSpPr>
          <p:nvPr/>
        </p:nvSpPr>
        <p:spPr bwMode="auto">
          <a:xfrm flipH="1">
            <a:off x="3208338" y="4765675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826" name="Line 90"/>
          <p:cNvSpPr>
            <a:spLocks noChangeShapeType="1"/>
          </p:cNvSpPr>
          <p:nvPr/>
        </p:nvSpPr>
        <p:spPr bwMode="auto">
          <a:xfrm>
            <a:off x="4179888" y="4810125"/>
            <a:ext cx="1219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8827" name="Line 91"/>
          <p:cNvSpPr>
            <a:spLocks noChangeShapeType="1"/>
          </p:cNvSpPr>
          <p:nvPr/>
        </p:nvSpPr>
        <p:spPr bwMode="auto">
          <a:xfrm flipV="1">
            <a:off x="2514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828" name="Line 92"/>
          <p:cNvSpPr>
            <a:spLocks noChangeShapeType="1"/>
          </p:cNvSpPr>
          <p:nvPr/>
        </p:nvSpPr>
        <p:spPr bwMode="auto">
          <a:xfrm flipH="1">
            <a:off x="5867400" y="49530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430" name="Text Box 93"/>
          <p:cNvSpPr txBox="1">
            <a:spLocks noChangeArrowheads="1"/>
          </p:cNvSpPr>
          <p:nvPr/>
        </p:nvSpPr>
        <p:spPr bwMode="auto">
          <a:xfrm>
            <a:off x="7145338" y="4175125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0</a:t>
            </a:r>
          </a:p>
        </p:txBody>
      </p:sp>
      <p:sp>
        <p:nvSpPr>
          <p:cNvPr id="58431" name="Text Box 94"/>
          <p:cNvSpPr txBox="1">
            <a:spLocks noChangeArrowheads="1"/>
          </p:cNvSpPr>
          <p:nvPr/>
        </p:nvSpPr>
        <p:spPr bwMode="auto">
          <a:xfrm>
            <a:off x="5589588" y="3395663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58432" name="Text Box 95"/>
          <p:cNvSpPr txBox="1">
            <a:spLocks noChangeArrowheads="1"/>
          </p:cNvSpPr>
          <p:nvPr/>
        </p:nvSpPr>
        <p:spPr bwMode="auto">
          <a:xfrm>
            <a:off x="2179638" y="346233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58433" name="Text Box 96"/>
          <p:cNvSpPr txBox="1">
            <a:spLocks noChangeArrowheads="1"/>
          </p:cNvSpPr>
          <p:nvPr/>
        </p:nvSpPr>
        <p:spPr bwMode="auto">
          <a:xfrm>
            <a:off x="3886200" y="4151313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58434" name="Text Box 97"/>
          <p:cNvSpPr txBox="1">
            <a:spLocks noChangeArrowheads="1"/>
          </p:cNvSpPr>
          <p:nvPr/>
        </p:nvSpPr>
        <p:spPr bwMode="auto">
          <a:xfrm>
            <a:off x="2795588" y="5614988"/>
            <a:ext cx="3254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628834" name="Oval 98"/>
          <p:cNvSpPr>
            <a:spLocks noChangeArrowheads="1"/>
          </p:cNvSpPr>
          <p:nvPr/>
        </p:nvSpPr>
        <p:spPr bwMode="auto">
          <a:xfrm>
            <a:off x="1749425" y="2354263"/>
            <a:ext cx="723900" cy="56991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8835" name="Line 99"/>
          <p:cNvSpPr>
            <a:spLocks noChangeShapeType="1"/>
          </p:cNvSpPr>
          <p:nvPr/>
        </p:nvSpPr>
        <p:spPr bwMode="auto">
          <a:xfrm flipH="1" flipV="1">
            <a:off x="2544763" y="4089400"/>
            <a:ext cx="1268412" cy="517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8836" name="Text Box 100"/>
          <p:cNvSpPr txBox="1">
            <a:spLocks noChangeArrowheads="1"/>
          </p:cNvSpPr>
          <p:nvPr/>
        </p:nvSpPr>
        <p:spPr bwMode="auto">
          <a:xfrm>
            <a:off x="2409825" y="3476625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9</a:t>
            </a:r>
          </a:p>
        </p:txBody>
      </p:sp>
      <p:sp>
        <p:nvSpPr>
          <p:cNvPr id="58438" name="Text Box 101"/>
          <p:cNvSpPr txBox="1">
            <a:spLocks noChangeArrowheads="1"/>
          </p:cNvSpPr>
          <p:nvPr/>
        </p:nvSpPr>
        <p:spPr bwMode="auto">
          <a:xfrm>
            <a:off x="5657850" y="5621338"/>
            <a:ext cx="3254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628838" name="Text Box 102"/>
          <p:cNvSpPr txBox="1">
            <a:spLocks noChangeArrowheads="1"/>
          </p:cNvSpPr>
          <p:nvPr/>
        </p:nvSpPr>
        <p:spPr bwMode="auto">
          <a:xfrm>
            <a:off x="1573213" y="6175375"/>
            <a:ext cx="656431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Node 1 could have chose 3 as next node because of tie.</a:t>
            </a:r>
          </a:p>
        </p:txBody>
      </p:sp>
      <p:sp>
        <p:nvSpPr>
          <p:cNvPr id="58440" name="Text Box 104"/>
          <p:cNvSpPr txBox="1">
            <a:spLocks noChangeArrowheads="1"/>
          </p:cNvSpPr>
          <p:nvPr/>
        </p:nvSpPr>
        <p:spPr bwMode="auto">
          <a:xfrm>
            <a:off x="7500938" y="44338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Monotype Corsiva" pitchFamily="66" charset="0"/>
              </a:rPr>
              <a:t>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2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2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2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22" grpId="0" animBg="1"/>
      <p:bldP spid="628823" grpId="0" animBg="1"/>
      <p:bldP spid="628824" grpId="0" animBg="1"/>
      <p:bldP spid="628825" grpId="0" animBg="1"/>
      <p:bldP spid="628826" grpId="0" animBg="1"/>
      <p:bldP spid="628827" grpId="0" animBg="1"/>
      <p:bldP spid="628828" grpId="0" animBg="1"/>
      <p:bldP spid="628834" grpId="0" animBg="1"/>
      <p:bldP spid="628835" grpId="0" animBg="1"/>
      <p:bldP spid="628836" grpId="0" autoUpdateAnimBg="0"/>
      <p:bldP spid="62883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979488" y="1231900"/>
            <a:ext cx="4935537" cy="1335088"/>
            <a:chOff x="1160" y="781"/>
            <a:chExt cx="3109" cy="841"/>
          </a:xfrm>
        </p:grpSpPr>
        <p:sp>
          <p:nvSpPr>
            <p:cNvPr id="59457" name="Oval 3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58" name="Rectangle 4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59" name="Oval 5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60" name="Rectangle 6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61" name="Oval 7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62" name="Rectangle 8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63" name="Oval 9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64" name="Rectangle 10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65" name="Line 11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66" name="Line 12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67" name="Line 13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68" name="Rectangle 14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69" name="Rectangle 15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70" name="Rectangle 16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71" name="Oval 17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2" name="Rectangle 18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73" name="Oval 19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4" name="Rectangle 20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75" name="Oval 21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6" name="Rectangle 22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77" name="Oval 23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8" name="Rectangle 24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79" name="Line 25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0" name="Line 26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1" name="Line 27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2" name="Rectangle 28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83" name="Rectangle 29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84" name="Rectangle 30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85" name="Line 31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6" name="Text Box 32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(a)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9487" name="Text Box 33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(b)</a:t>
              </a:r>
              <a:endParaRPr lang="en-US" sz="1400">
                <a:latin typeface="Arial" charset="0"/>
              </a:endParaRPr>
            </a:p>
          </p:txBody>
        </p:sp>
      </p:grpSp>
      <p:graphicFrame>
        <p:nvGraphicFramePr>
          <p:cNvPr id="629794" name="Group 34"/>
          <p:cNvGraphicFramePr>
            <a:graphicFrameLocks noGrp="1"/>
          </p:cNvGraphicFramePr>
          <p:nvPr/>
        </p:nvGraphicFramePr>
        <p:xfrm>
          <a:off x="1643063" y="2928938"/>
          <a:ext cx="7340600" cy="3673477"/>
        </p:xfrm>
        <a:graphic>
          <a:graphicData uri="http://schemas.openxmlformats.org/drawingml/2006/table">
            <a:tbl>
              <a:tblPr/>
              <a:tblGrid>
                <a:gridCol w="1717675"/>
                <a:gridCol w="1874837"/>
                <a:gridCol w="1873250"/>
                <a:gridCol w="187483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Update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 break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break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(3,8)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47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 to Infinity Problem</a:t>
            </a:r>
          </a:p>
        </p:txBody>
      </p:sp>
      <p:sp>
        <p:nvSpPr>
          <p:cNvPr id="59448" name="Text Box 87"/>
          <p:cNvSpPr txBox="1">
            <a:spLocks noChangeArrowheads="1"/>
          </p:cNvSpPr>
          <p:nvPr/>
        </p:nvSpPr>
        <p:spPr bwMode="auto">
          <a:xfrm>
            <a:off x="6203950" y="1417638"/>
            <a:ext cx="2765425" cy="1371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Nodes believe best path is through each other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(Destination is node 4)</a:t>
            </a:r>
          </a:p>
        </p:txBody>
      </p:sp>
      <p:sp>
        <p:nvSpPr>
          <p:cNvPr id="59449" name="Oval 88"/>
          <p:cNvSpPr>
            <a:spLocks noChangeArrowheads="1"/>
          </p:cNvSpPr>
          <p:nvPr/>
        </p:nvSpPr>
        <p:spPr bwMode="auto">
          <a:xfrm>
            <a:off x="5972175" y="3773488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0" name="Oval 89"/>
          <p:cNvSpPr>
            <a:spLocks noChangeArrowheads="1"/>
          </p:cNvSpPr>
          <p:nvPr/>
        </p:nvSpPr>
        <p:spPr bwMode="auto">
          <a:xfrm>
            <a:off x="7840663" y="3771900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1" name="Freeform 90"/>
          <p:cNvSpPr>
            <a:spLocks/>
          </p:cNvSpPr>
          <p:nvPr/>
        </p:nvSpPr>
        <p:spPr bwMode="auto">
          <a:xfrm>
            <a:off x="6215063" y="3714750"/>
            <a:ext cx="1611312" cy="144463"/>
          </a:xfrm>
          <a:custGeom>
            <a:avLst/>
            <a:gdLst>
              <a:gd name="T0" fmla="*/ 2147483647 w 1015"/>
              <a:gd name="T1" fmla="*/ 2147483647 h 91"/>
              <a:gd name="T2" fmla="*/ 2147483647 w 1015"/>
              <a:gd name="T3" fmla="*/ 2147483647 h 91"/>
              <a:gd name="T4" fmla="*/ 2147483647 w 1015"/>
              <a:gd name="T5" fmla="*/ 2147483647 h 91"/>
              <a:gd name="T6" fmla="*/ 2147483647 w 1015"/>
              <a:gd name="T7" fmla="*/ 2147483647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015"/>
              <a:gd name="T13" fmla="*/ 0 h 91"/>
              <a:gd name="T14" fmla="*/ 1015 w 1015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5" h="91">
                <a:moveTo>
                  <a:pt x="64" y="70"/>
                </a:moveTo>
                <a:cubicBezTo>
                  <a:pt x="32" y="56"/>
                  <a:pt x="0" y="42"/>
                  <a:pt x="119" y="32"/>
                </a:cubicBezTo>
                <a:cubicBezTo>
                  <a:pt x="238" y="22"/>
                  <a:pt x="627" y="0"/>
                  <a:pt x="776" y="10"/>
                </a:cubicBezTo>
                <a:cubicBezTo>
                  <a:pt x="925" y="20"/>
                  <a:pt x="977" y="75"/>
                  <a:pt x="1015" y="91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2" name="Line 91"/>
          <p:cNvSpPr>
            <a:spLocks noChangeShapeType="1"/>
          </p:cNvSpPr>
          <p:nvPr/>
        </p:nvSpPr>
        <p:spPr bwMode="auto">
          <a:xfrm>
            <a:off x="6472238" y="4057650"/>
            <a:ext cx="1690687" cy="2079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3" name="Line 92"/>
          <p:cNvSpPr>
            <a:spLocks noChangeShapeType="1"/>
          </p:cNvSpPr>
          <p:nvPr/>
        </p:nvSpPr>
        <p:spPr bwMode="auto">
          <a:xfrm flipH="1">
            <a:off x="6489700" y="4489450"/>
            <a:ext cx="1776413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4" name="Line 93"/>
          <p:cNvSpPr>
            <a:spLocks noChangeShapeType="1"/>
          </p:cNvSpPr>
          <p:nvPr/>
        </p:nvSpPr>
        <p:spPr bwMode="auto">
          <a:xfrm>
            <a:off x="6497638" y="4868863"/>
            <a:ext cx="1690687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5" name="Line 94"/>
          <p:cNvSpPr>
            <a:spLocks noChangeShapeType="1"/>
          </p:cNvSpPr>
          <p:nvPr/>
        </p:nvSpPr>
        <p:spPr bwMode="auto">
          <a:xfrm flipH="1">
            <a:off x="6475413" y="5300663"/>
            <a:ext cx="1776412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56" name="Line 95"/>
          <p:cNvSpPr>
            <a:spLocks noChangeShapeType="1"/>
          </p:cNvSpPr>
          <p:nvPr/>
        </p:nvSpPr>
        <p:spPr bwMode="auto">
          <a:xfrm>
            <a:off x="6443663" y="5664200"/>
            <a:ext cx="1690687" cy="2079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Problem:  Bad News Travels Slowly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Remedies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r>
              <a:rPr lang="en-US" smtClean="0"/>
              <a:t>Split Horizon</a:t>
            </a:r>
          </a:p>
          <a:p>
            <a:pPr lvl="1"/>
            <a:r>
              <a:rPr lang="en-US" smtClean="0"/>
              <a:t>Do not report route to a destination to the neighbour from which route was learned.</a:t>
            </a:r>
          </a:p>
          <a:p>
            <a:pPr lvl="1"/>
            <a:endParaRPr lang="en-US" smtClean="0"/>
          </a:p>
          <a:p>
            <a:r>
              <a:rPr lang="en-US" smtClean="0"/>
              <a:t>Split Horizon with Poisoned Reverse</a:t>
            </a:r>
          </a:p>
          <a:p>
            <a:pPr lvl="1"/>
            <a:r>
              <a:rPr lang="en-US" smtClean="0"/>
              <a:t>Report route to a destination to the neighbour from which route was learned, but with infinite distance.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979488" y="1231900"/>
            <a:ext cx="4935537" cy="1335088"/>
            <a:chOff x="1160" y="781"/>
            <a:chExt cx="3109" cy="841"/>
          </a:xfrm>
        </p:grpSpPr>
        <p:sp>
          <p:nvSpPr>
            <p:cNvPr id="61483" name="Oval 3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84" name="Rectangle 4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85" name="Oval 5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86" name="Rectangle 6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87" name="Oval 7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88" name="Rectangle 8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89" name="Oval 9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90" name="Rectangle 10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91" name="Line 11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92" name="Line 12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93" name="Line 13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94" name="Rectangle 14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95" name="Rectangle 15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96" name="Rectangle 16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97" name="Oval 17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98" name="Rectangle 18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499" name="Oval 19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00" name="Rectangle 20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01" name="Oval 21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02" name="Rectangle 22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03" name="Oval 23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04" name="Rectangle 24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05" name="Line 25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06" name="Line 26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07" name="Line 27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08" name="Rectangle 28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09" name="Rectangle 29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10" name="Rectangle 30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11" name="Line 31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12" name="Text Box 32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(a)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1513" name="Text Box 33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(b)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61443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Split Horizon with Poison Reverse</a:t>
            </a:r>
          </a:p>
        </p:txBody>
      </p:sp>
      <p:sp>
        <p:nvSpPr>
          <p:cNvPr id="61444" name="Text Box 35"/>
          <p:cNvSpPr txBox="1">
            <a:spLocks noChangeArrowheads="1"/>
          </p:cNvSpPr>
          <p:nvPr/>
        </p:nvSpPr>
        <p:spPr bwMode="auto">
          <a:xfrm>
            <a:off x="6330950" y="1484313"/>
            <a:ext cx="2474913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Nodes believe best path is through each other</a:t>
            </a:r>
          </a:p>
        </p:txBody>
      </p:sp>
      <p:graphicFrame>
        <p:nvGraphicFramePr>
          <p:cNvPr id="631882" name="Group 74"/>
          <p:cNvGraphicFramePr>
            <a:graphicFrameLocks noGrp="1"/>
          </p:cNvGraphicFramePr>
          <p:nvPr/>
        </p:nvGraphicFramePr>
        <p:xfrm>
          <a:off x="473075" y="3252788"/>
          <a:ext cx="8497888" cy="2712720"/>
        </p:xfrm>
        <a:graphic>
          <a:graphicData uri="http://schemas.openxmlformats.org/drawingml/2006/table">
            <a:tbl>
              <a:tblPr/>
              <a:tblGrid>
                <a:gridCol w="1873250"/>
                <a:gridCol w="1120775"/>
                <a:gridCol w="1087438"/>
                <a:gridCol w="1165225"/>
                <a:gridCol w="32512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Update</a:t>
                      </a:r>
                      <a:endParaRPr kumimoji="0" lang="en-US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1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2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Node 3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Before break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(2, 3)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(3, 2)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(4, 1)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After break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(2, 3)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(3, 2)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Node 3 finds there is no route to 4. It advertises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its route to 4 to node 3 as having distance infinity;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(2, 3)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Node 2 finds there is no route to 4.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advertises its route to 4 to node 2 as having distance infinity;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Node 1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Link-State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idea: two step procedure</a:t>
            </a:r>
          </a:p>
          <a:p>
            <a:pPr lvl="1"/>
            <a:r>
              <a:rPr lang="en-US" smtClean="0"/>
              <a:t>Each source node gets a map of all nodes and link metrics (link state) of the entire network. </a:t>
            </a:r>
          </a:p>
          <a:p>
            <a:pPr lvl="1"/>
            <a:r>
              <a:rPr lang="en-US" smtClean="0"/>
              <a:t>Find the shortest path on the map from the source node to all destination nodes.</a:t>
            </a:r>
          </a:p>
          <a:p>
            <a:r>
              <a:rPr lang="en-US" smtClean="0"/>
              <a:t>Broadcast of link-state information</a:t>
            </a:r>
          </a:p>
          <a:p>
            <a:pPr lvl="1"/>
            <a:r>
              <a:rPr lang="en-US" smtClean="0"/>
              <a:t>Every node i in the network broadcasts to every other node in the network:</a:t>
            </a:r>
          </a:p>
          <a:p>
            <a:pPr lvl="2"/>
            <a:r>
              <a:rPr lang="en-US" smtClean="0"/>
              <a:t>ID’s of its neighbours:  N</a:t>
            </a:r>
            <a:r>
              <a:rPr lang="en-US" baseline="-25000" smtClean="0"/>
              <a:t>i</a:t>
            </a:r>
            <a:r>
              <a:rPr lang="en-US" smtClean="0"/>
              <a:t>=set of neighbours of i</a:t>
            </a:r>
          </a:p>
          <a:p>
            <a:pPr lvl="2"/>
            <a:r>
              <a:rPr lang="en-US" smtClean="0"/>
              <a:t>Distances to its neighbours:  {C</a:t>
            </a:r>
            <a:r>
              <a:rPr lang="en-US" baseline="-25000" smtClean="0"/>
              <a:t>ij</a:t>
            </a:r>
            <a:r>
              <a:rPr lang="en-US" smtClean="0"/>
              <a:t> | j </a:t>
            </a:r>
            <a:r>
              <a:rPr lang="en-US" smtClean="0">
                <a:sym typeface="Symbol" pitchFamily="18" charset="2"/>
              </a:rPr>
              <a:t>N</a:t>
            </a:r>
            <a:r>
              <a:rPr lang="en-US" baseline="-25000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}</a:t>
            </a:r>
          </a:p>
          <a:p>
            <a:pPr lvl="1"/>
            <a:r>
              <a:rPr lang="en-US" smtClean="0">
                <a:sym typeface="Symbol" pitchFamily="18" charset="2"/>
              </a:rPr>
              <a:t>Flooding is a popular method of broadcasting packets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N:  set of nodes for which shortest path already found</a:t>
            </a:r>
          </a:p>
          <a:p>
            <a:r>
              <a:rPr lang="en-US" smtClean="0"/>
              <a:t>Initialization:  (Start with source node s)</a:t>
            </a:r>
          </a:p>
          <a:p>
            <a:pPr lvl="1"/>
            <a:r>
              <a:rPr lang="en-US" smtClean="0"/>
              <a:t>N = {s}, D</a:t>
            </a:r>
            <a:r>
              <a:rPr lang="en-US" baseline="-25000" smtClean="0"/>
              <a:t>s</a:t>
            </a:r>
            <a:r>
              <a:rPr lang="en-US" smtClean="0"/>
              <a:t> = 0, “s is distance zero from itself”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D</a:t>
            </a:r>
            <a:r>
              <a:rPr lang="en-US" baseline="-25000" smtClean="0"/>
              <a:t>j</a:t>
            </a:r>
            <a:r>
              <a:rPr lang="en-US" smtClean="0"/>
              <a:t>=C</a:t>
            </a:r>
            <a:r>
              <a:rPr lang="en-US" baseline="-25000" smtClean="0"/>
              <a:t>sj</a:t>
            </a:r>
            <a:r>
              <a:rPr lang="en-US" smtClean="0"/>
              <a:t> for all j </a:t>
            </a:r>
            <a:r>
              <a:rPr lang="en-US" smtClean="0">
                <a:sym typeface="Symbol" pitchFamily="18" charset="2"/>
              </a:rPr>
              <a:t> s,  distances of directly-connected neighbours</a:t>
            </a:r>
          </a:p>
          <a:p>
            <a:r>
              <a:rPr lang="en-US" smtClean="0"/>
              <a:t>Step A: (Find next closest node i) </a:t>
            </a:r>
          </a:p>
          <a:p>
            <a:pPr lvl="1"/>
            <a:r>
              <a:rPr lang="en-US" smtClean="0"/>
              <a:t>Find i </a:t>
            </a:r>
            <a:r>
              <a:rPr lang="en-US" smtClean="0">
                <a:sym typeface="Symbol" pitchFamily="18" charset="2"/>
              </a:rPr>
              <a:t> N such that</a:t>
            </a:r>
          </a:p>
          <a:p>
            <a:pPr lvl="1"/>
            <a:r>
              <a:rPr lang="en-US" smtClean="0"/>
              <a:t>D</a:t>
            </a:r>
            <a:r>
              <a:rPr lang="en-US" baseline="-25000" smtClean="0"/>
              <a:t>i</a:t>
            </a:r>
            <a:r>
              <a:rPr lang="en-US" smtClean="0"/>
              <a:t> = min D</a:t>
            </a:r>
            <a:r>
              <a:rPr lang="en-US" baseline="-25000" smtClean="0"/>
              <a:t>j </a:t>
            </a:r>
            <a:r>
              <a:rPr lang="en-US" smtClean="0"/>
              <a:t>   for  j </a:t>
            </a:r>
            <a:r>
              <a:rPr lang="en-US" smtClean="0">
                <a:sym typeface="Symbol" pitchFamily="18" charset="2"/>
              </a:rPr>
              <a:t> N </a:t>
            </a:r>
          </a:p>
          <a:p>
            <a:pPr lvl="1"/>
            <a:r>
              <a:rPr lang="en-US" smtClean="0">
                <a:sym typeface="Symbol" pitchFamily="18" charset="2"/>
              </a:rPr>
              <a:t>Add i to N</a:t>
            </a:r>
          </a:p>
          <a:p>
            <a:pPr lvl="1"/>
            <a:r>
              <a:rPr lang="en-US" smtClean="0">
                <a:sym typeface="Symbol" pitchFamily="18" charset="2"/>
              </a:rPr>
              <a:t>If N contains all the nodes, stop</a:t>
            </a:r>
          </a:p>
          <a:p>
            <a:r>
              <a:rPr lang="en-US" smtClean="0"/>
              <a:t>Step B: (update minimum costs)</a:t>
            </a:r>
          </a:p>
          <a:p>
            <a:pPr lvl="1"/>
            <a:r>
              <a:rPr lang="en-US" smtClean="0"/>
              <a:t>For each node j </a:t>
            </a:r>
            <a:r>
              <a:rPr lang="en-US" smtClean="0">
                <a:sym typeface="Symbol" pitchFamily="18" charset="2"/>
              </a:rPr>
              <a:t> N</a:t>
            </a:r>
          </a:p>
          <a:p>
            <a:pPr lvl="1"/>
            <a:r>
              <a:rPr lang="en-US" smtClean="0">
                <a:sym typeface="Symbol" pitchFamily="18" charset="2"/>
              </a:rPr>
              <a:t>D</a:t>
            </a:r>
            <a:r>
              <a:rPr lang="en-US" baseline="-25000" smtClean="0">
                <a:sym typeface="Symbol" pitchFamily="18" charset="2"/>
              </a:rPr>
              <a:t>j</a:t>
            </a:r>
            <a:r>
              <a:rPr lang="en-US" smtClean="0">
                <a:sym typeface="Symbol" pitchFamily="18" charset="2"/>
              </a:rPr>
              <a:t> = min (</a:t>
            </a:r>
            <a:r>
              <a:rPr lang="en-US" smtClean="0"/>
              <a:t>D</a:t>
            </a:r>
            <a:r>
              <a:rPr lang="en-US" baseline="-25000" smtClean="0"/>
              <a:t>j</a:t>
            </a:r>
            <a:r>
              <a:rPr lang="en-US" smtClean="0"/>
              <a:t>, D</a:t>
            </a:r>
            <a:r>
              <a:rPr lang="en-US" baseline="-25000" smtClean="0">
                <a:sym typeface="Symbol" pitchFamily="18" charset="2"/>
              </a:rPr>
              <a:t>i</a:t>
            </a:r>
            <a:r>
              <a:rPr lang="en-US" smtClean="0"/>
              <a:t>+C</a:t>
            </a:r>
            <a:r>
              <a:rPr lang="en-US" baseline="-25000" smtClean="0"/>
              <a:t>ij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Go to Step A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000625" y="4929188"/>
            <a:ext cx="397033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Minimum distance from s to j through node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in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534400" cy="609600"/>
          </a:xfrm>
        </p:spPr>
        <p:txBody>
          <a:bodyPr/>
          <a:lstStyle/>
          <a:p>
            <a:pPr eaLnBrk="1" hangingPunct="1"/>
            <a:r>
              <a:rPr lang="en-US" smtClean="0"/>
              <a:t>Execution of Dijkstra’s Algorithm</a:t>
            </a:r>
          </a:p>
        </p:txBody>
      </p:sp>
      <p:graphicFrame>
        <p:nvGraphicFramePr>
          <p:cNvPr id="636248" name="Group 344"/>
          <p:cNvGraphicFramePr>
            <a:graphicFrameLocks noGrp="1"/>
          </p:cNvGraphicFramePr>
          <p:nvPr>
            <p:ph idx="1"/>
          </p:nvPr>
        </p:nvGraphicFramePr>
        <p:xfrm>
          <a:off x="609600" y="3200400"/>
          <a:ext cx="7848600" cy="2773680"/>
        </p:xfrm>
        <a:graphic>
          <a:graphicData uri="http://schemas.openxmlformats.org/drawingml/2006/table">
            <a:tbl>
              <a:tblPr/>
              <a:tblGrid>
                <a:gridCol w="1219200"/>
                <a:gridCol w="1698625"/>
                <a:gridCol w="923925"/>
                <a:gridCol w="966788"/>
                <a:gridCol w="982662"/>
                <a:gridCol w="1066800"/>
                <a:gridCol w="9906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Initial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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{1,3}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{1,2,3}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{1,2,3,6}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{1,2,3,4,6}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{1,2,3,4,5,6}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685800" y="1143000"/>
            <a:ext cx="3200400" cy="1895475"/>
            <a:chOff x="432" y="720"/>
            <a:chExt cx="2016" cy="1194"/>
          </a:xfrm>
        </p:grpSpPr>
        <p:sp>
          <p:nvSpPr>
            <p:cNvPr id="64820" name="Oval 70"/>
            <p:cNvSpPr>
              <a:spLocks noChangeArrowheads="1"/>
            </p:cNvSpPr>
            <p:nvPr/>
          </p:nvSpPr>
          <p:spPr bwMode="auto">
            <a:xfrm>
              <a:off x="441" y="75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1" name="Line 71"/>
            <p:cNvSpPr>
              <a:spLocks noChangeShapeType="1"/>
            </p:cNvSpPr>
            <p:nvPr/>
          </p:nvSpPr>
          <p:spPr bwMode="auto">
            <a:xfrm>
              <a:off x="671" y="849"/>
              <a:ext cx="71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2" name="Line 72"/>
            <p:cNvSpPr>
              <a:spLocks noChangeShapeType="1"/>
            </p:cNvSpPr>
            <p:nvPr/>
          </p:nvSpPr>
          <p:spPr bwMode="auto">
            <a:xfrm flipH="1">
              <a:off x="1392" y="96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3" name="Line 73"/>
            <p:cNvSpPr>
              <a:spLocks noChangeShapeType="1"/>
            </p:cNvSpPr>
            <p:nvPr/>
          </p:nvSpPr>
          <p:spPr bwMode="auto">
            <a:xfrm>
              <a:off x="1398" y="143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4" name="Line 74"/>
            <p:cNvSpPr>
              <a:spLocks noChangeShapeType="1"/>
            </p:cNvSpPr>
            <p:nvPr/>
          </p:nvSpPr>
          <p:spPr bwMode="auto">
            <a:xfrm flipV="1">
              <a:off x="1748" y="105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5" name="Line 75"/>
            <p:cNvSpPr>
              <a:spLocks noChangeShapeType="1"/>
            </p:cNvSpPr>
            <p:nvPr/>
          </p:nvSpPr>
          <p:spPr bwMode="auto">
            <a:xfrm flipH="1" flipV="1">
              <a:off x="644" y="170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6" name="Line 76"/>
            <p:cNvSpPr>
              <a:spLocks noChangeShapeType="1"/>
            </p:cNvSpPr>
            <p:nvPr/>
          </p:nvSpPr>
          <p:spPr bwMode="auto">
            <a:xfrm>
              <a:off x="543" y="943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7" name="Line 77"/>
            <p:cNvSpPr>
              <a:spLocks noChangeShapeType="1"/>
            </p:cNvSpPr>
            <p:nvPr/>
          </p:nvSpPr>
          <p:spPr bwMode="auto">
            <a:xfrm>
              <a:off x="616" y="919"/>
              <a:ext cx="635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28" name="Rectangle 78"/>
            <p:cNvSpPr>
              <a:spLocks noChangeArrowheads="1"/>
            </p:cNvSpPr>
            <p:nvPr/>
          </p:nvSpPr>
          <p:spPr bwMode="auto">
            <a:xfrm>
              <a:off x="542" y="79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4829" name="Group 79"/>
            <p:cNvGrpSpPr>
              <a:grpSpLocks/>
            </p:cNvGrpSpPr>
            <p:nvPr/>
          </p:nvGrpSpPr>
          <p:grpSpPr bwMode="auto">
            <a:xfrm>
              <a:off x="432" y="1536"/>
              <a:ext cx="227" cy="220"/>
              <a:chOff x="432" y="1536"/>
              <a:chExt cx="227" cy="220"/>
            </a:xfrm>
          </p:grpSpPr>
          <p:sp>
            <p:nvSpPr>
              <p:cNvPr id="64853" name="Oval 8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54" name="Rectangle 8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1246" y="1229"/>
              <a:ext cx="227" cy="224"/>
              <a:chOff x="1246" y="1229"/>
              <a:chExt cx="227" cy="224"/>
            </a:xfrm>
          </p:grpSpPr>
          <p:sp>
            <p:nvSpPr>
              <p:cNvPr id="64851" name="Oval 8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52" name="Rectangle 8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831" name="Group 85"/>
            <p:cNvGrpSpPr>
              <a:grpSpLocks/>
            </p:cNvGrpSpPr>
            <p:nvPr/>
          </p:nvGrpSpPr>
          <p:grpSpPr bwMode="auto">
            <a:xfrm>
              <a:off x="1550" y="1624"/>
              <a:ext cx="227" cy="228"/>
              <a:chOff x="1550" y="1624"/>
              <a:chExt cx="227" cy="228"/>
            </a:xfrm>
          </p:grpSpPr>
          <p:sp>
            <p:nvSpPr>
              <p:cNvPr id="64849" name="Oval 8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50" name="Rectangle 8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832" name="Group 88"/>
            <p:cNvGrpSpPr>
              <a:grpSpLocks/>
            </p:cNvGrpSpPr>
            <p:nvPr/>
          </p:nvGrpSpPr>
          <p:grpSpPr bwMode="auto">
            <a:xfrm>
              <a:off x="2222" y="888"/>
              <a:ext cx="226" cy="205"/>
              <a:chOff x="2222" y="888"/>
              <a:chExt cx="226" cy="205"/>
            </a:xfrm>
          </p:grpSpPr>
          <p:sp>
            <p:nvSpPr>
              <p:cNvPr id="64847" name="Oval 8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48" name="Rectangle 9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833" name="Rectangle 91"/>
            <p:cNvSpPr>
              <a:spLocks noChangeArrowheads="1"/>
            </p:cNvSpPr>
            <p:nvPr/>
          </p:nvSpPr>
          <p:spPr bwMode="auto">
            <a:xfrm>
              <a:off x="890" y="134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834" name="Rectangle 92"/>
            <p:cNvSpPr>
              <a:spLocks noChangeArrowheads="1"/>
            </p:cNvSpPr>
            <p:nvPr/>
          </p:nvSpPr>
          <p:spPr bwMode="auto">
            <a:xfrm>
              <a:off x="1874" y="76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835" name="Rectangle 93"/>
            <p:cNvSpPr>
              <a:spLocks noChangeArrowheads="1"/>
            </p:cNvSpPr>
            <p:nvPr/>
          </p:nvSpPr>
          <p:spPr bwMode="auto">
            <a:xfrm>
              <a:off x="1469" y="105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836" name="Rectangle 94"/>
            <p:cNvSpPr>
              <a:spLocks noChangeArrowheads="1"/>
            </p:cNvSpPr>
            <p:nvPr/>
          </p:nvSpPr>
          <p:spPr bwMode="auto">
            <a:xfrm>
              <a:off x="1534" y="144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837" name="Rectangle 95"/>
            <p:cNvSpPr>
              <a:spLocks noChangeArrowheads="1"/>
            </p:cNvSpPr>
            <p:nvPr/>
          </p:nvSpPr>
          <p:spPr bwMode="auto">
            <a:xfrm>
              <a:off x="2049" y="135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838" name="Rectangle 96"/>
            <p:cNvSpPr>
              <a:spLocks noChangeArrowheads="1"/>
            </p:cNvSpPr>
            <p:nvPr/>
          </p:nvSpPr>
          <p:spPr bwMode="auto">
            <a:xfrm>
              <a:off x="457" y="117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839" name="Rectangle 97"/>
            <p:cNvSpPr>
              <a:spLocks noChangeArrowheads="1"/>
            </p:cNvSpPr>
            <p:nvPr/>
          </p:nvSpPr>
          <p:spPr bwMode="auto">
            <a:xfrm>
              <a:off x="963" y="100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840" name="Rectangle 98"/>
            <p:cNvSpPr>
              <a:spLocks noChangeArrowheads="1"/>
            </p:cNvSpPr>
            <p:nvPr/>
          </p:nvSpPr>
          <p:spPr bwMode="auto">
            <a:xfrm>
              <a:off x="945" y="72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841" name="Rectangle 99"/>
            <p:cNvSpPr>
              <a:spLocks noChangeArrowheads="1"/>
            </p:cNvSpPr>
            <p:nvPr/>
          </p:nvSpPr>
          <p:spPr bwMode="auto">
            <a:xfrm>
              <a:off x="1102" y="174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842" name="Line 100"/>
            <p:cNvSpPr>
              <a:spLocks noChangeShapeType="1"/>
            </p:cNvSpPr>
            <p:nvPr/>
          </p:nvSpPr>
          <p:spPr bwMode="auto">
            <a:xfrm>
              <a:off x="1584" y="85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43" name="Line 101"/>
            <p:cNvSpPr>
              <a:spLocks noChangeShapeType="1"/>
            </p:cNvSpPr>
            <p:nvPr/>
          </p:nvSpPr>
          <p:spPr bwMode="auto">
            <a:xfrm flipH="1">
              <a:off x="624" y="139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4844" name="Group 102"/>
            <p:cNvGrpSpPr>
              <a:grpSpLocks/>
            </p:cNvGrpSpPr>
            <p:nvPr/>
          </p:nvGrpSpPr>
          <p:grpSpPr bwMode="auto">
            <a:xfrm>
              <a:off x="1405" y="756"/>
              <a:ext cx="227" cy="204"/>
              <a:chOff x="1405" y="756"/>
              <a:chExt cx="227" cy="204"/>
            </a:xfrm>
          </p:grpSpPr>
          <p:sp>
            <p:nvSpPr>
              <p:cNvPr id="64845" name="Rectangle 10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846" name="Oval 10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4572000" y="1152525"/>
            <a:ext cx="3200400" cy="1895475"/>
            <a:chOff x="432" y="240"/>
            <a:chExt cx="2016" cy="1194"/>
          </a:xfrm>
        </p:grpSpPr>
        <p:sp>
          <p:nvSpPr>
            <p:cNvPr id="64785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86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87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88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89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90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91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92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93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4818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19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4795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4816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17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796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4814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15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797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4812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13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798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799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800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801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802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803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804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805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806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807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08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4809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4810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811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685800" y="1152525"/>
            <a:ext cx="3200400" cy="1895475"/>
            <a:chOff x="432" y="1494"/>
            <a:chExt cx="2016" cy="1194"/>
          </a:xfrm>
        </p:grpSpPr>
        <p:grpSp>
          <p:nvGrpSpPr>
            <p:cNvPr id="64749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4783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784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750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1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2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3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4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5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6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7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58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4759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4781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82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4760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4779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80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761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4777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78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762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4775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76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763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764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765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766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767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768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769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770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771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772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73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74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>
            <a:off x="4572000" y="1143000"/>
            <a:ext cx="3200400" cy="1895475"/>
            <a:chOff x="432" y="2748"/>
            <a:chExt cx="2016" cy="1194"/>
          </a:xfrm>
        </p:grpSpPr>
        <p:sp>
          <p:nvSpPr>
            <p:cNvPr id="64713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14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15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16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17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18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19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20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21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4722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4747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48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4723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4745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46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724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4743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44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725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4741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42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726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727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728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729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730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731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732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733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734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735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36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4737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4739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740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738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26" name="Group 215"/>
          <p:cNvGrpSpPr>
            <a:grpSpLocks/>
          </p:cNvGrpSpPr>
          <p:nvPr/>
        </p:nvGrpSpPr>
        <p:grpSpPr bwMode="auto">
          <a:xfrm>
            <a:off x="685800" y="1143000"/>
            <a:ext cx="3200400" cy="1895475"/>
            <a:chOff x="3120" y="2790"/>
            <a:chExt cx="2016" cy="1194"/>
          </a:xfrm>
        </p:grpSpPr>
        <p:sp>
          <p:nvSpPr>
            <p:cNvPr id="64677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78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79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80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81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82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83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84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85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4686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4711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12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4687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4709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10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688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4707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08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689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4705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06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690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691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692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93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694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95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696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697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98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699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00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4701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4703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704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702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64794" name="Group 252"/>
          <p:cNvGrpSpPr>
            <a:grpSpLocks/>
          </p:cNvGrpSpPr>
          <p:nvPr/>
        </p:nvGrpSpPr>
        <p:grpSpPr bwMode="auto">
          <a:xfrm>
            <a:off x="4572000" y="1143000"/>
            <a:ext cx="3200400" cy="1895475"/>
            <a:chOff x="3072" y="1488"/>
            <a:chExt cx="2016" cy="1194"/>
          </a:xfrm>
        </p:grpSpPr>
        <p:sp>
          <p:nvSpPr>
            <p:cNvPr id="64641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2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3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4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5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6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7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8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49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4650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4675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76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4651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4673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74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652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4671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72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653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4669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70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654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655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656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57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658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59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660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661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62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663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64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4665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4667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668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666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64830" name="Group 289"/>
          <p:cNvGrpSpPr>
            <a:grpSpLocks/>
          </p:cNvGrpSpPr>
          <p:nvPr/>
        </p:nvGrpSpPr>
        <p:grpSpPr bwMode="auto">
          <a:xfrm>
            <a:off x="685800" y="1152525"/>
            <a:ext cx="3200400" cy="1895475"/>
            <a:chOff x="3072" y="102"/>
            <a:chExt cx="2016" cy="1194"/>
          </a:xfrm>
        </p:grpSpPr>
        <p:sp>
          <p:nvSpPr>
            <p:cNvPr id="64605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06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07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08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09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10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11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12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13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4614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4639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40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4615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4637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38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4616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4635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36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4617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4633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34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4618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619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4620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21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622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23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4624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4625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4626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4627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28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4629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4631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4632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630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sp>
        <p:nvSpPr>
          <p:cNvPr id="636230" name="Text Box 326"/>
          <p:cNvSpPr txBox="1">
            <a:spLocks noChangeArrowheads="1"/>
          </p:cNvSpPr>
          <p:nvPr/>
        </p:nvSpPr>
        <p:spPr bwMode="auto">
          <a:xfrm>
            <a:off x="4957763" y="3648075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636231" name="Text Box 327"/>
          <p:cNvSpPr txBox="1">
            <a:spLocks noChangeArrowheads="1"/>
          </p:cNvSpPr>
          <p:nvPr/>
        </p:nvSpPr>
        <p:spPr bwMode="auto">
          <a:xfrm>
            <a:off x="6122988" y="1914525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636232" name="Text Box 328"/>
          <p:cNvSpPr txBox="1">
            <a:spLocks noChangeArrowheads="1"/>
          </p:cNvSpPr>
          <p:nvPr/>
        </p:nvSpPr>
        <p:spPr bwMode="auto">
          <a:xfrm>
            <a:off x="784225" y="2673350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636233" name="Text Box 329"/>
          <p:cNvSpPr txBox="1">
            <a:spLocks noChangeArrowheads="1"/>
          </p:cNvSpPr>
          <p:nvPr/>
        </p:nvSpPr>
        <p:spPr bwMode="auto">
          <a:xfrm>
            <a:off x="4011613" y="4105275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636234" name="Text Box 330"/>
          <p:cNvSpPr txBox="1">
            <a:spLocks noChangeArrowheads="1"/>
          </p:cNvSpPr>
          <p:nvPr/>
        </p:nvSpPr>
        <p:spPr bwMode="auto">
          <a:xfrm>
            <a:off x="5868988" y="973138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grpSp>
        <p:nvGrpSpPr>
          <p:cNvPr id="64857" name="Group 331"/>
          <p:cNvGrpSpPr>
            <a:grpSpLocks/>
          </p:cNvGrpSpPr>
          <p:nvPr/>
        </p:nvGrpSpPr>
        <p:grpSpPr bwMode="auto">
          <a:xfrm>
            <a:off x="2420938" y="1808163"/>
            <a:ext cx="5346700" cy="2452687"/>
            <a:chOff x="1525" y="1139"/>
            <a:chExt cx="3368" cy="1545"/>
          </a:xfrm>
        </p:grpSpPr>
        <p:sp>
          <p:nvSpPr>
            <p:cNvPr id="64601" name="Line 332"/>
            <p:cNvSpPr>
              <a:spLocks noChangeShapeType="1"/>
            </p:cNvSpPr>
            <p:nvPr/>
          </p:nvSpPr>
          <p:spPr bwMode="auto">
            <a:xfrm flipH="1">
              <a:off x="1525" y="1331"/>
              <a:ext cx="190" cy="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602" name="Line 333"/>
            <p:cNvSpPr>
              <a:spLocks noChangeShapeType="1"/>
            </p:cNvSpPr>
            <p:nvPr/>
          </p:nvSpPr>
          <p:spPr bwMode="auto">
            <a:xfrm flipH="1" flipV="1">
              <a:off x="2416" y="1139"/>
              <a:ext cx="117" cy="133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603" name="Line 334"/>
            <p:cNvSpPr>
              <a:spLocks noChangeShapeType="1"/>
            </p:cNvSpPr>
            <p:nvPr/>
          </p:nvSpPr>
          <p:spPr bwMode="auto">
            <a:xfrm>
              <a:off x="4622" y="2567"/>
              <a:ext cx="271" cy="102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604" name="Line 335"/>
            <p:cNvSpPr>
              <a:spLocks noChangeShapeType="1"/>
            </p:cNvSpPr>
            <p:nvPr/>
          </p:nvSpPr>
          <p:spPr bwMode="auto">
            <a:xfrm>
              <a:off x="3413" y="2570"/>
              <a:ext cx="184" cy="11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6240" name="Text Box 336"/>
          <p:cNvSpPr txBox="1">
            <a:spLocks noChangeArrowheads="1"/>
          </p:cNvSpPr>
          <p:nvPr/>
        </p:nvSpPr>
        <p:spPr bwMode="auto">
          <a:xfrm>
            <a:off x="7724775" y="1298575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636241" name="Text Box 337"/>
          <p:cNvSpPr txBox="1">
            <a:spLocks noChangeArrowheads="1"/>
          </p:cNvSpPr>
          <p:nvPr/>
        </p:nvSpPr>
        <p:spPr bwMode="auto">
          <a:xfrm>
            <a:off x="8083550" y="4497388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grpSp>
        <p:nvGrpSpPr>
          <p:cNvPr id="64858" name="Group 338"/>
          <p:cNvGrpSpPr>
            <a:grpSpLocks/>
          </p:cNvGrpSpPr>
          <p:nvPr/>
        </p:nvGrpSpPr>
        <p:grpSpPr bwMode="auto">
          <a:xfrm>
            <a:off x="6267450" y="2805113"/>
            <a:ext cx="808038" cy="1884362"/>
            <a:chOff x="3948" y="1767"/>
            <a:chExt cx="509" cy="1187"/>
          </a:xfrm>
        </p:grpSpPr>
        <p:sp>
          <p:nvSpPr>
            <p:cNvPr id="64599" name="Line 339"/>
            <p:cNvSpPr>
              <a:spLocks noChangeShapeType="1"/>
            </p:cNvSpPr>
            <p:nvPr/>
          </p:nvSpPr>
          <p:spPr bwMode="auto">
            <a:xfrm>
              <a:off x="3948" y="2846"/>
              <a:ext cx="272" cy="10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600" name="Line 340"/>
            <p:cNvSpPr>
              <a:spLocks noChangeShapeType="1"/>
            </p:cNvSpPr>
            <p:nvPr/>
          </p:nvSpPr>
          <p:spPr bwMode="auto">
            <a:xfrm flipH="1" flipV="1">
              <a:off x="4289" y="1767"/>
              <a:ext cx="168" cy="2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6245" name="Text Box 341"/>
          <p:cNvSpPr txBox="1">
            <a:spLocks noChangeArrowheads="1"/>
          </p:cNvSpPr>
          <p:nvPr/>
        </p:nvSpPr>
        <p:spPr bwMode="auto">
          <a:xfrm>
            <a:off x="6053138" y="4930775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636246" name="Text Box 342"/>
          <p:cNvSpPr txBox="1">
            <a:spLocks noChangeArrowheads="1"/>
          </p:cNvSpPr>
          <p:nvPr/>
        </p:nvSpPr>
        <p:spPr bwMode="auto">
          <a:xfrm>
            <a:off x="7078663" y="5365750"/>
            <a:ext cx="3841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3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230" grpId="0" autoUpdateAnimBg="0"/>
      <p:bldP spid="636231" grpId="0" autoUpdateAnimBg="0"/>
      <p:bldP spid="636232" grpId="0" autoUpdateAnimBg="0"/>
      <p:bldP spid="636233" grpId="0" autoUpdateAnimBg="0"/>
      <p:bldP spid="636234" grpId="0" autoUpdateAnimBg="0"/>
      <p:bldP spid="636240" grpId="0" autoUpdateAnimBg="0"/>
      <p:bldP spid="636241" grpId="0" autoUpdateAnimBg="0"/>
      <p:bldP spid="636245" grpId="0" autoUpdateAnimBg="0"/>
      <p:bldP spid="63624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8534400" cy="609600"/>
          </a:xfrm>
        </p:spPr>
        <p:txBody>
          <a:bodyPr/>
          <a:lstStyle/>
          <a:p>
            <a:pPr eaLnBrk="1" hangingPunct="1"/>
            <a:r>
              <a:rPr lang="en-US" smtClean="0"/>
              <a:t>Shortest Paths in  Dijkstra’s Algorithm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1643063" y="857250"/>
            <a:ext cx="3200400" cy="1895475"/>
            <a:chOff x="432" y="240"/>
            <a:chExt cx="2016" cy="1194"/>
          </a:xfrm>
        </p:grpSpPr>
        <p:sp>
          <p:nvSpPr>
            <p:cNvPr id="65725" name="Oval 4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26" name="Line 5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27" name="Line 6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28" name="Line 7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29" name="Line 8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30" name="Line 9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31" name="Line 10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32" name="Line 11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33" name="Rectangle 12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5734" name="Group 13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5758" name="Oval 14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59" name="Rectangle 15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5735" name="Group 16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5756" name="Oval 17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57" name="Rectangle 18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5736" name="Group 19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5754" name="Oval 20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55" name="Rectangle 21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5737" name="Group 22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5752" name="Oval 23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53" name="Rectangle 24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5738" name="Rectangle 25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739" name="Rectangle 26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740" name="Rectangle 27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741" name="Rectangle 28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742" name="Rectangle 29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743" name="Rectangle 30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744" name="Rectangle 31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5745" name="Rectangle 32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746" name="Rectangle 33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5747" name="Line 34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48" name="Line 35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5749" name="Group 36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5750" name="Rectangle 37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5751" name="Oval 38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348288" y="855663"/>
            <a:ext cx="3200400" cy="1895475"/>
            <a:chOff x="432" y="1494"/>
            <a:chExt cx="2016" cy="1194"/>
          </a:xfrm>
        </p:grpSpPr>
        <p:grpSp>
          <p:nvGrpSpPr>
            <p:cNvPr id="65689" name="Group 40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5723" name="Rectangle 41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5724" name="Oval 42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690" name="Oval 43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1" name="Line 44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2" name="Line 45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3" name="Line 46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4" name="Line 47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5" name="Line 48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6" name="Line 49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7" name="Line 50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98" name="Rectangle 51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5699" name="Group 52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5721" name="Oval 5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22" name="Rectangle 5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5700" name="Group 55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5719" name="Oval 5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20" name="Rectangle 5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5701" name="Group 58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5717" name="Oval 5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18" name="Rectangle 6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5702" name="Group 61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5715" name="Oval 6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16" name="Rectangle 6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5703" name="Rectangle 64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704" name="Rectangle 65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705" name="Rectangle 66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706" name="Rectangle 67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707" name="Rectangle 68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708" name="Rectangle 69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709" name="Rectangle 70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5710" name="Rectangle 71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711" name="Rectangle 72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5712" name="Line 73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13" name="Line 74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14" name="Rectangle 75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1616075" y="2709863"/>
            <a:ext cx="3200400" cy="1895475"/>
            <a:chOff x="432" y="2748"/>
            <a:chExt cx="2016" cy="1194"/>
          </a:xfrm>
        </p:grpSpPr>
        <p:sp>
          <p:nvSpPr>
            <p:cNvPr id="65653" name="Oval 77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4" name="Line 78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5" name="Line 79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6" name="Line 80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7" name="Line 81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8" name="Line 82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59" name="Line 83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60" name="Line 84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61" name="Rectangle 85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5662" name="Group 86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5687" name="Oval 87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88" name="Rectangle 88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5663" name="Group 89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5685" name="Oval 90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86" name="Rectangle 91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5664" name="Group 92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5683" name="Oval 93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84" name="Rectangle 94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5665" name="Group 95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5681" name="Oval 96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82" name="Rectangle 97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5666" name="Rectangle 98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667" name="Rectangle 99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668" name="Rectangle 100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69" name="Rectangle 101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670" name="Rectangle 102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71" name="Rectangle 103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672" name="Rectangle 104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5673" name="Rectangle 105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74" name="Rectangle 106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5675" name="Line 107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76" name="Line 108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5677" name="Group 109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5679" name="Rectangle 110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5680" name="Oval 111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678" name="Rectangle 112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20" name="Group 113"/>
          <p:cNvGrpSpPr>
            <a:grpSpLocks/>
          </p:cNvGrpSpPr>
          <p:nvPr/>
        </p:nvGrpSpPr>
        <p:grpSpPr bwMode="auto">
          <a:xfrm>
            <a:off x="5418138" y="2717800"/>
            <a:ext cx="3200400" cy="1895475"/>
            <a:chOff x="3120" y="2790"/>
            <a:chExt cx="2016" cy="1194"/>
          </a:xfrm>
        </p:grpSpPr>
        <p:sp>
          <p:nvSpPr>
            <p:cNvPr id="65617" name="Oval 114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18" name="Line 115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19" name="Line 116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20" name="Line 117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21" name="Line 118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22" name="Line 119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23" name="Line 120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24" name="Line 121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25" name="Rectangle 122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5626" name="Group 123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5651" name="Oval 124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52" name="Rectangle 125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5627" name="Group 126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5649" name="Oval 127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50" name="Rectangle 128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5628" name="Group 129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5647" name="Oval 130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48" name="Rectangle 131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5629" name="Group 132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5645" name="Oval 133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46" name="Rectangle 134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5630" name="Rectangle 135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631" name="Rectangle 136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632" name="Rectangle 137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33" name="Rectangle 138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634" name="Rectangle 139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35" name="Rectangle 140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636" name="Rectangle 141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5637" name="Rectangle 142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38" name="Rectangle 143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5639" name="Line 144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40" name="Line 145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" name="Group 146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5643" name="Rectangle 147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5644" name="Oval 148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642" name="Rectangle 149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26" name="Group 150"/>
          <p:cNvGrpSpPr>
            <a:grpSpLocks/>
          </p:cNvGrpSpPr>
          <p:nvPr/>
        </p:nvGrpSpPr>
        <p:grpSpPr bwMode="auto">
          <a:xfrm>
            <a:off x="1565275" y="4710113"/>
            <a:ext cx="3200400" cy="1895475"/>
            <a:chOff x="3072" y="1488"/>
            <a:chExt cx="2016" cy="1194"/>
          </a:xfrm>
        </p:grpSpPr>
        <p:sp>
          <p:nvSpPr>
            <p:cNvPr id="65581" name="Oval 151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2" name="Line 152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3" name="Line 153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4" name="Line 154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5" name="Line 155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6" name="Line 156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7" name="Line 157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8" name="Line 158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89" name="Rectangle 159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5590" name="Group 160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5615" name="Oval 161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16" name="Rectangle 162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5591" name="Group 163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5613" name="Oval 164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14" name="Rectangle 165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5592" name="Group 166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5611" name="Oval 167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12" name="Rectangle 168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5593" name="Group 169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5609" name="Oval 170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10" name="Rectangle 171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5594" name="Rectangle 172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595" name="Rectangle 173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596" name="Rectangle 174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597" name="Rectangle 175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598" name="Rectangle 176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599" name="Rectangle 177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600" name="Rectangle 178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5601" name="Rectangle 179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602" name="Rectangle 180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5603" name="Line 181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04" name="Line 182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5605" name="Group 183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5607" name="Rectangle 184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5608" name="Oval 185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606" name="Rectangle 186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grpSp>
        <p:nvGrpSpPr>
          <p:cNvPr id="65641" name="Group 187"/>
          <p:cNvGrpSpPr>
            <a:grpSpLocks/>
          </p:cNvGrpSpPr>
          <p:nvPr/>
        </p:nvGrpSpPr>
        <p:grpSpPr bwMode="auto">
          <a:xfrm>
            <a:off x="5502275" y="4710113"/>
            <a:ext cx="3200400" cy="1895475"/>
            <a:chOff x="3072" y="102"/>
            <a:chExt cx="2016" cy="1194"/>
          </a:xfrm>
        </p:grpSpPr>
        <p:sp>
          <p:nvSpPr>
            <p:cNvPr id="65545" name="Oval 188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Line 189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Line 190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8" name="Line 191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9" name="Line 192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0" name="Line 193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1" name="Line 194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2" name="Line 195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3" name="Rectangle 196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grpSp>
          <p:nvGrpSpPr>
            <p:cNvPr id="65554" name="Group 197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5579" name="Oval 198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80" name="Rectangle 199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 sz="1800"/>
              </a:p>
            </p:txBody>
          </p:sp>
        </p:grpSp>
        <p:grpSp>
          <p:nvGrpSpPr>
            <p:cNvPr id="65555" name="Group 200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5577" name="Oval 201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78" name="Rectangle 202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 sz="1800"/>
              </a:p>
            </p:txBody>
          </p:sp>
        </p:grpSp>
        <p:grpSp>
          <p:nvGrpSpPr>
            <p:cNvPr id="65556" name="Group 203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5575" name="Oval 204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76" name="Rectangle 205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 sz="1800"/>
              </a:p>
            </p:txBody>
          </p:sp>
        </p:grpSp>
        <p:grpSp>
          <p:nvGrpSpPr>
            <p:cNvPr id="65557" name="Group 206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5573" name="Oval 207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74" name="Rectangle 208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 sz="1800"/>
              </a:p>
            </p:txBody>
          </p:sp>
        </p:grpSp>
        <p:sp>
          <p:nvSpPr>
            <p:cNvPr id="65558" name="Rectangle 209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559" name="Rectangle 210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65560" name="Rectangle 211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561" name="Rectangle 212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562" name="Rectangle 213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563" name="Rectangle 214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65564" name="Rectangle 215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65565" name="Rectangle 216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65566" name="Rectangle 217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65567" name="Line 218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68" name="Line 219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5569" name="Group 220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5571" name="Rectangle 221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 sz="1800"/>
              </a:p>
            </p:txBody>
          </p:sp>
          <p:sp>
            <p:nvSpPr>
              <p:cNvPr id="65572" name="Oval 222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570" name="Rectangle 223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 to Failure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a link fails …</a:t>
            </a:r>
          </a:p>
          <a:p>
            <a:pPr lvl="1">
              <a:defRPr/>
            </a:pPr>
            <a:r>
              <a:rPr lang="en-US" dirty="0" smtClean="0"/>
              <a:t>router sets link distance to infinity &amp; floods the network with an update packet.</a:t>
            </a:r>
          </a:p>
          <a:p>
            <a:pPr lvl="1">
              <a:defRPr/>
            </a:pPr>
            <a:r>
              <a:rPr lang="en-US" dirty="0" smtClean="0"/>
              <a:t>all routers immediately update their link database and recalculate their shortest paths.</a:t>
            </a:r>
          </a:p>
          <a:p>
            <a:pPr lvl="1">
              <a:defRPr/>
            </a:pPr>
            <a:r>
              <a:rPr lang="en-US" dirty="0" smtClean="0"/>
              <a:t>recovery very quick.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But watch out for old update messages 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add time stamp or sequence no to each update message.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check whether each received update message is new.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if new, add it to database and broadcast.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if older, send update message on arriving link.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529513" cy="5181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mtClean="0"/>
              <a:t>Packet switching and the network layer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Structure of a packet switch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Routing in packet networks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Shortest path routing</a:t>
            </a:r>
          </a:p>
          <a:p>
            <a:pPr lvl="1">
              <a:buFont typeface="Wingdings" pitchFamily="2" charset="2"/>
              <a:buChar char="ü"/>
            </a:pPr>
            <a:r>
              <a:rPr lang="en-US" smtClean="0"/>
              <a:t>Distance Vector (Bellman-Ford)</a:t>
            </a:r>
          </a:p>
          <a:p>
            <a:pPr lvl="1">
              <a:buFont typeface="Wingdings" pitchFamily="2" charset="2"/>
              <a:buChar char="ü"/>
            </a:pPr>
            <a:r>
              <a:rPr lang="en-US" smtClean="0"/>
              <a:t>Link-State (Dijkstra)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Complexity at the Edge or in the Core?</a:t>
            </a:r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714375" y="1000125"/>
            <a:ext cx="78486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Complexity is best at the edge of the network.  </a:t>
            </a:r>
          </a:p>
          <a:p>
            <a:r>
              <a:rPr lang="en-US" sz="1800" dirty="0" smtClean="0"/>
              <a:t>Higher-level components at the ends are better positioned to check functionality and take corrective action.</a:t>
            </a:r>
          </a:p>
          <a:p>
            <a:r>
              <a:rPr lang="en-US" sz="1800" dirty="0" smtClean="0"/>
              <a:t>Keeping the core of the network simple and adding the necessary complexity at the edges enhances scalability.</a:t>
            </a:r>
          </a:p>
          <a:p>
            <a:endParaRPr lang="en-GB" dirty="0" smtClean="0"/>
          </a:p>
        </p:txBody>
      </p:sp>
      <p:pic>
        <p:nvPicPr>
          <p:cNvPr id="13316" name="Picture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85813"/>
            <a:ext cx="58578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9"/>
          <p:cNvSpPr>
            <a:spLocks noChangeArrowheads="1"/>
          </p:cNvSpPr>
          <p:nvPr/>
        </p:nvSpPr>
        <p:spPr bwMode="auto">
          <a:xfrm>
            <a:off x="428625" y="4929188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smtClean="0"/>
              <a:t>Thank You</a:t>
            </a:r>
          </a:p>
        </p:txBody>
      </p:sp>
      <p:sp>
        <p:nvSpPr>
          <p:cNvPr id="68611" name="Subtitle 8"/>
          <p:cNvSpPr>
            <a:spLocks noGrp="1"/>
          </p:cNvSpPr>
          <p:nvPr>
            <p:ph type="subTitle" idx="1"/>
          </p:nvPr>
        </p:nvSpPr>
        <p:spPr>
          <a:xfrm>
            <a:off x="142875" y="3730625"/>
            <a:ext cx="8761413" cy="3127375"/>
          </a:xfrm>
        </p:spPr>
        <p:txBody>
          <a:bodyPr/>
          <a:lstStyle/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1600" smtClean="0"/>
              <a:t>Private Study Recommendation</a:t>
            </a:r>
          </a:p>
          <a:p>
            <a:r>
              <a:rPr lang="en-US" sz="1600" smtClean="0"/>
              <a:t>Read Chapter 7</a:t>
            </a:r>
          </a:p>
          <a:p>
            <a:pPr lvl="1" algn="r"/>
            <a:r>
              <a:rPr lang="en-GB" sz="1600" smtClean="0"/>
              <a:t>Packet network topology (assessed)</a:t>
            </a:r>
          </a:p>
          <a:p>
            <a:pPr lvl="1" algn="r"/>
            <a:r>
              <a:rPr lang="en-GB" sz="1600" smtClean="0"/>
              <a:t>Details of virtual circuits (assessed)</a:t>
            </a:r>
          </a:p>
          <a:p>
            <a:pPr lvl="1" algn="r"/>
            <a:r>
              <a:rPr lang="en-GB" sz="1600" smtClean="0"/>
              <a:t>ATM networks (not assessed)</a:t>
            </a:r>
          </a:p>
          <a:p>
            <a:pPr lvl="1" algn="r"/>
            <a:r>
              <a:rPr lang="en-GB" sz="1600" smtClean="0"/>
              <a:t>Traffic management (not assessed)</a:t>
            </a:r>
          </a:p>
          <a:p>
            <a:pPr lvl="1" algn="r"/>
            <a:r>
              <a:rPr lang="en-GB" sz="1600" smtClean="0"/>
              <a:t>Congestion control (not assessed – except TCP congestion control which is assessed)</a:t>
            </a:r>
          </a:p>
          <a:p>
            <a:r>
              <a:rPr lang="en-US" sz="1600" smtClean="0"/>
              <a:t>   </a:t>
            </a:r>
          </a:p>
          <a:p>
            <a:endParaRPr lang="en-US" sz="1600" smtClean="0"/>
          </a:p>
          <a:p>
            <a:endParaRPr lang="en-US" sz="1600" smtClean="0"/>
          </a:p>
          <a:p>
            <a:endParaRPr lang="en-GB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Layer Functions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Essential</a:t>
            </a:r>
          </a:p>
          <a:p>
            <a:r>
              <a:rPr lang="en-US" b="1" smtClean="0">
                <a:solidFill>
                  <a:srgbClr val="0000CC"/>
                </a:solidFill>
              </a:rPr>
              <a:t>Routing</a:t>
            </a:r>
            <a:r>
              <a:rPr lang="en-US" smtClean="0"/>
              <a:t>:  mechanisms for determining the set of best paths for routing packets requires the collaboration of network elements.</a:t>
            </a:r>
          </a:p>
          <a:p>
            <a:r>
              <a:rPr lang="en-US" b="1" smtClean="0">
                <a:solidFill>
                  <a:srgbClr val="0000CC"/>
                </a:solidFill>
              </a:rPr>
              <a:t>Forwarding</a:t>
            </a:r>
            <a:r>
              <a:rPr lang="en-US" smtClean="0"/>
              <a:t>:  transfer of packets from NE (network element) inputs to outputs.</a:t>
            </a:r>
          </a:p>
          <a:p>
            <a:r>
              <a:rPr lang="en-US" smtClean="0">
                <a:solidFill>
                  <a:srgbClr val="0000CC"/>
                </a:solidFill>
              </a:rPr>
              <a:t>Priority and Scheduling</a:t>
            </a:r>
            <a:r>
              <a:rPr lang="en-US" smtClean="0"/>
              <a:t>:  determining order of packet transmission in each NE.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Optional</a:t>
            </a:r>
          </a:p>
          <a:p>
            <a:r>
              <a:rPr lang="en-US" smtClean="0"/>
              <a:t>Congestion control, segmentation &amp; reassembly, security.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Role of Routing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5614988" cy="5181600"/>
          </a:xfrm>
        </p:spPr>
        <p:txBody>
          <a:bodyPr/>
          <a:lstStyle/>
          <a:p>
            <a:r>
              <a:rPr lang="en-US" sz="1900" smtClean="0"/>
              <a:t>How to get packet from here to there?</a:t>
            </a:r>
          </a:p>
          <a:p>
            <a:endParaRPr lang="en-US" sz="1900" smtClean="0"/>
          </a:p>
          <a:p>
            <a:r>
              <a:rPr lang="en-US" sz="1900" smtClean="0"/>
              <a:t>The decentralized nature of the Internet makes routing a major challenge.</a:t>
            </a:r>
          </a:p>
          <a:p>
            <a:pPr lvl="1"/>
            <a:r>
              <a:rPr lang="en-US" sz="1900" smtClean="0"/>
              <a:t>Interior gateway protocols (IGPs) are used to determine routes within a domain. </a:t>
            </a:r>
          </a:p>
          <a:p>
            <a:pPr lvl="1"/>
            <a:r>
              <a:rPr lang="en-US" sz="1900" smtClean="0"/>
              <a:t>Exterior gateway protocols (EGPs) are used to determine routes across domains.</a:t>
            </a:r>
          </a:p>
          <a:p>
            <a:pPr lvl="1"/>
            <a:r>
              <a:rPr lang="en-US" sz="1900" smtClean="0"/>
              <a:t>Routes must be consistent and produce stable flows.</a:t>
            </a:r>
          </a:p>
          <a:p>
            <a:pPr lvl="1"/>
            <a:endParaRPr lang="en-US" sz="1900" smtClean="0"/>
          </a:p>
          <a:p>
            <a:r>
              <a:rPr lang="en-US" sz="1900" smtClean="0"/>
              <a:t>Scalability required to accommodate growth.</a:t>
            </a:r>
          </a:p>
          <a:p>
            <a:pPr lvl="1"/>
            <a:r>
              <a:rPr lang="en-US" sz="1900" smtClean="0"/>
              <a:t>The hierarchical structure of IP addresses is essential to keeping size of routing tables manageable.</a:t>
            </a:r>
          </a:p>
        </p:txBody>
      </p:sp>
      <p:pic>
        <p:nvPicPr>
          <p:cNvPr id="15364" name="Picture 6" descr="http://www.blog.rs/resserver.php?blogId=62&amp;resource=igp_egp.jpeg"/>
          <p:cNvPicPr>
            <a:picLocks noChangeAspect="1" noChangeArrowheads="1"/>
          </p:cNvPicPr>
          <p:nvPr/>
        </p:nvPicPr>
        <p:blipFill>
          <a:blip r:embed="rId2" cstate="print"/>
          <a:srcRect b="12312"/>
          <a:stretch>
            <a:fillRect/>
          </a:stretch>
        </p:blipFill>
        <p:spPr bwMode="auto">
          <a:xfrm>
            <a:off x="6215063" y="2714625"/>
            <a:ext cx="25638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46063" y="1809750"/>
            <a:ext cx="4248150" cy="4041775"/>
            <a:chOff x="185" y="1149"/>
            <a:chExt cx="3020" cy="2546"/>
          </a:xfrm>
        </p:grpSpPr>
        <p:sp>
          <p:nvSpPr>
            <p:cNvPr id="16389" name="Text Box 3"/>
            <p:cNvSpPr txBox="1">
              <a:spLocks noChangeArrowheads="1"/>
            </p:cNvSpPr>
            <p:nvPr/>
          </p:nvSpPr>
          <p:spPr bwMode="auto">
            <a:xfrm>
              <a:off x="2111" y="2399"/>
              <a:ext cx="6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Packet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switch</a:t>
              </a:r>
            </a:p>
          </p:txBody>
        </p:sp>
        <p:sp>
          <p:nvSpPr>
            <p:cNvPr id="16390" name="Text Box 4"/>
            <p:cNvSpPr txBox="1">
              <a:spLocks noChangeArrowheads="1"/>
            </p:cNvSpPr>
            <p:nvPr/>
          </p:nvSpPr>
          <p:spPr bwMode="auto">
            <a:xfrm>
              <a:off x="1350" y="2234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Network</a:t>
              </a:r>
            </a:p>
          </p:txBody>
        </p:sp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1966" y="1663"/>
              <a:ext cx="10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Transmission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line</a:t>
              </a: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272" y="1312"/>
              <a:ext cx="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User</a:t>
              </a:r>
            </a:p>
          </p:txBody>
        </p:sp>
        <p:grpSp>
          <p:nvGrpSpPr>
            <p:cNvPr id="16393" name="Group 7"/>
            <p:cNvGrpSpPr>
              <a:grpSpLocks/>
            </p:cNvGrpSpPr>
            <p:nvPr/>
          </p:nvGrpSpPr>
          <p:grpSpPr bwMode="auto">
            <a:xfrm>
              <a:off x="185" y="1149"/>
              <a:ext cx="3020" cy="2546"/>
              <a:chOff x="1008" y="725"/>
              <a:chExt cx="3020" cy="2546"/>
            </a:xfrm>
          </p:grpSpPr>
          <p:sp>
            <p:nvSpPr>
              <p:cNvPr id="16394" name="Line 8"/>
              <p:cNvSpPr>
                <a:spLocks noChangeShapeType="1"/>
              </p:cNvSpPr>
              <p:nvPr/>
            </p:nvSpPr>
            <p:spPr bwMode="auto">
              <a:xfrm flipH="1" flipV="1">
                <a:off x="1174" y="1677"/>
                <a:ext cx="627" cy="1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" name="Line 9"/>
              <p:cNvSpPr>
                <a:spLocks noChangeShapeType="1"/>
              </p:cNvSpPr>
              <p:nvPr/>
            </p:nvSpPr>
            <p:spPr bwMode="auto">
              <a:xfrm flipV="1">
                <a:off x="1856" y="1369"/>
                <a:ext cx="734" cy="3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6" name="Line 10"/>
              <p:cNvSpPr>
                <a:spLocks noChangeShapeType="1"/>
              </p:cNvSpPr>
              <p:nvPr/>
            </p:nvSpPr>
            <p:spPr bwMode="auto">
              <a:xfrm>
                <a:off x="2688" y="1392"/>
                <a:ext cx="582" cy="3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7" name="Line 11"/>
              <p:cNvSpPr>
                <a:spLocks noChangeShapeType="1"/>
              </p:cNvSpPr>
              <p:nvPr/>
            </p:nvSpPr>
            <p:spPr bwMode="auto">
              <a:xfrm>
                <a:off x="1829" y="1844"/>
                <a:ext cx="209" cy="5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8" name="Line 12"/>
              <p:cNvSpPr>
                <a:spLocks noChangeShapeType="1"/>
              </p:cNvSpPr>
              <p:nvPr/>
            </p:nvSpPr>
            <p:spPr bwMode="auto">
              <a:xfrm>
                <a:off x="2120" y="2457"/>
                <a:ext cx="375" cy="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9" name="Line 13"/>
              <p:cNvSpPr>
                <a:spLocks noChangeShapeType="1"/>
              </p:cNvSpPr>
              <p:nvPr/>
            </p:nvSpPr>
            <p:spPr bwMode="auto">
              <a:xfrm flipH="1">
                <a:off x="2551" y="1419"/>
                <a:ext cx="108" cy="11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0" name="Line 14"/>
              <p:cNvSpPr>
                <a:spLocks noChangeShapeType="1"/>
              </p:cNvSpPr>
              <p:nvPr/>
            </p:nvSpPr>
            <p:spPr bwMode="auto">
              <a:xfrm flipV="1">
                <a:off x="2632" y="1850"/>
                <a:ext cx="629" cy="7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1" name="Line 15"/>
              <p:cNvSpPr>
                <a:spLocks noChangeShapeType="1"/>
              </p:cNvSpPr>
              <p:nvPr/>
            </p:nvSpPr>
            <p:spPr bwMode="auto">
              <a:xfrm>
                <a:off x="3333" y="1838"/>
                <a:ext cx="366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2" name="Line 16"/>
              <p:cNvSpPr>
                <a:spLocks noChangeShapeType="1"/>
              </p:cNvSpPr>
              <p:nvPr/>
            </p:nvSpPr>
            <p:spPr bwMode="auto">
              <a:xfrm flipV="1">
                <a:off x="1249" y="2413"/>
                <a:ext cx="783" cy="1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3" name="Line 17"/>
              <p:cNvSpPr>
                <a:spLocks noChangeShapeType="1"/>
              </p:cNvSpPr>
              <p:nvPr/>
            </p:nvSpPr>
            <p:spPr bwMode="auto">
              <a:xfrm>
                <a:off x="3291" y="1877"/>
                <a:ext cx="584" cy="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4" name="Line 18"/>
              <p:cNvSpPr>
                <a:spLocks noChangeShapeType="1"/>
              </p:cNvSpPr>
              <p:nvPr/>
            </p:nvSpPr>
            <p:spPr bwMode="auto">
              <a:xfrm>
                <a:off x="2585" y="2590"/>
                <a:ext cx="369" cy="3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5" name="Line 19"/>
              <p:cNvSpPr>
                <a:spLocks noChangeShapeType="1"/>
              </p:cNvSpPr>
              <p:nvPr/>
            </p:nvSpPr>
            <p:spPr bwMode="auto">
              <a:xfrm flipV="1">
                <a:off x="2723" y="930"/>
                <a:ext cx="357" cy="38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6" name="Line 20"/>
              <p:cNvSpPr>
                <a:spLocks noChangeShapeType="1"/>
              </p:cNvSpPr>
              <p:nvPr/>
            </p:nvSpPr>
            <p:spPr bwMode="auto">
              <a:xfrm flipH="1" flipV="1">
                <a:off x="2084" y="813"/>
                <a:ext cx="537" cy="52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7" name="Rectangle 21"/>
              <p:cNvSpPr>
                <a:spLocks noChangeArrowheads="1"/>
              </p:cNvSpPr>
              <p:nvPr/>
            </p:nvSpPr>
            <p:spPr bwMode="auto">
              <a:xfrm>
                <a:off x="2543" y="1240"/>
                <a:ext cx="195" cy="193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8" name="Rectangle 22"/>
              <p:cNvSpPr>
                <a:spLocks noChangeArrowheads="1"/>
              </p:cNvSpPr>
              <p:nvPr/>
            </p:nvSpPr>
            <p:spPr bwMode="auto">
              <a:xfrm>
                <a:off x="3151" y="1738"/>
                <a:ext cx="196" cy="193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9" name="Line 23"/>
              <p:cNvSpPr>
                <a:spLocks noChangeShapeType="1"/>
              </p:cNvSpPr>
              <p:nvPr/>
            </p:nvSpPr>
            <p:spPr bwMode="auto">
              <a:xfrm flipH="1">
                <a:off x="2370" y="2632"/>
                <a:ext cx="194" cy="46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0" name="Rectangle 24"/>
              <p:cNvSpPr>
                <a:spLocks noChangeArrowheads="1"/>
              </p:cNvSpPr>
              <p:nvPr/>
            </p:nvSpPr>
            <p:spPr bwMode="auto">
              <a:xfrm>
                <a:off x="2467" y="2449"/>
                <a:ext cx="195" cy="193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1" name="Line 25"/>
              <p:cNvSpPr>
                <a:spLocks noChangeShapeType="1"/>
              </p:cNvSpPr>
              <p:nvPr/>
            </p:nvSpPr>
            <p:spPr bwMode="auto">
              <a:xfrm>
                <a:off x="1538" y="1318"/>
                <a:ext cx="254" cy="4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2" name="Line 26"/>
              <p:cNvSpPr>
                <a:spLocks noChangeShapeType="1"/>
              </p:cNvSpPr>
              <p:nvPr/>
            </p:nvSpPr>
            <p:spPr bwMode="auto">
              <a:xfrm flipH="1">
                <a:off x="1677" y="2469"/>
                <a:ext cx="333" cy="42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3" name="Rectangle 27"/>
              <p:cNvSpPr>
                <a:spLocks noChangeArrowheads="1"/>
              </p:cNvSpPr>
              <p:nvPr/>
            </p:nvSpPr>
            <p:spPr bwMode="auto">
              <a:xfrm>
                <a:off x="1956" y="2297"/>
                <a:ext cx="195" cy="193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4" name="Rectangle 28"/>
              <p:cNvSpPr>
                <a:spLocks noChangeArrowheads="1"/>
              </p:cNvSpPr>
              <p:nvPr/>
            </p:nvSpPr>
            <p:spPr bwMode="auto">
              <a:xfrm>
                <a:off x="1738" y="1697"/>
                <a:ext cx="196" cy="193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16415" name="Group 29"/>
              <p:cNvGrpSpPr>
                <a:grpSpLocks/>
              </p:cNvGrpSpPr>
              <p:nvPr/>
            </p:nvGrpSpPr>
            <p:grpSpPr bwMode="auto">
              <a:xfrm>
                <a:off x="1379" y="1143"/>
                <a:ext cx="245" cy="175"/>
                <a:chOff x="3840" y="1279"/>
                <a:chExt cx="266" cy="310"/>
              </a:xfrm>
            </p:grpSpPr>
            <p:sp>
              <p:nvSpPr>
                <p:cNvPr id="16930" name="Freeform 30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1" name="Freeform 31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2" name="Freeform 32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3" name="Freeform 33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4" name="Freeform 34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5" name="Freeform 35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6" name="Freeform 36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7" name="Freeform 37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8" name="Freeform 38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39" name="Freeform 39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0" name="Freeform 40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1" name="Freeform 41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2" name="Freeform 42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3" name="Freeform 43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4" name="Freeform 44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5" name="Freeform 45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6" name="Freeform 46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7" name="Freeform 47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8" name="Freeform 48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9" name="Freeform 49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0" name="Freeform 50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1" name="Freeform 51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2" name="Freeform 52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3" name="Freeform 53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4" name="Freeform 54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5" name="Freeform 55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6" name="Freeform 56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7" name="Freeform 57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8" name="Freeform 58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9" name="Freeform 59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0" name="Freeform 60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1" name="Freeform 61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2" name="Freeform 62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3" name="Freeform 63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4" name="Freeform 64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5" name="Freeform 65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6" name="Freeform 66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7" name="Freeform 67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8" name="Freeform 68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9" name="Freeform 69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0" name="Freeform 70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1" name="Freeform 71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2" name="Freeform 72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3" name="Freeform 73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4" name="Freeform 74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5" name="Freeform 75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6" name="Freeform 76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7" name="Freeform 77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8" name="Freeform 78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9" name="Freeform 79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0" name="Freeform 80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1" name="Freeform 81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2" name="Freeform 82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3" name="Freeform 83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4" name="Freeform 84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5" name="Freeform 85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16" name="Group 86"/>
              <p:cNvGrpSpPr>
                <a:grpSpLocks/>
              </p:cNvGrpSpPr>
              <p:nvPr/>
            </p:nvGrpSpPr>
            <p:grpSpPr bwMode="auto">
              <a:xfrm>
                <a:off x="1940" y="725"/>
                <a:ext cx="245" cy="175"/>
                <a:chOff x="3840" y="1279"/>
                <a:chExt cx="266" cy="310"/>
              </a:xfrm>
            </p:grpSpPr>
            <p:sp>
              <p:nvSpPr>
                <p:cNvPr id="16874" name="Freeform 87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5" name="Freeform 88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6" name="Freeform 89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7" name="Freeform 90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8" name="Freeform 91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9" name="Freeform 92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0" name="Freeform 93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1" name="Freeform 94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2" name="Freeform 95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3" name="Freeform 96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4" name="Freeform 97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5" name="Freeform 98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6" name="Freeform 99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7" name="Freeform 100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8" name="Freeform 101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9" name="Freeform 102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0" name="Freeform 103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1" name="Freeform 104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2" name="Freeform 105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3" name="Freeform 106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4" name="Freeform 107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5" name="Freeform 108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6" name="Freeform 109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7" name="Freeform 110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8" name="Freeform 111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9" name="Freeform 112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0" name="Freeform 113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1" name="Freeform 114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2" name="Freeform 115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3" name="Freeform 116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4" name="Freeform 117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5" name="Freeform 118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6" name="Freeform 119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7" name="Freeform 120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8" name="Freeform 121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9" name="Freeform 122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0" name="Freeform 123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1" name="Freeform 124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2" name="Freeform 125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3" name="Freeform 126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4" name="Freeform 127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5" name="Freeform 128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6" name="Freeform 129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7" name="Freeform 130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8" name="Freeform 131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9" name="Freeform 132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0" name="Freeform 133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1" name="Freeform 134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2" name="Freeform 135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3" name="Freeform 136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4" name="Freeform 137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5" name="Freeform 138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6" name="Freeform 139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7" name="Freeform 140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8" name="Freeform 141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9" name="Freeform 142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17" name="Group 143"/>
              <p:cNvGrpSpPr>
                <a:grpSpLocks/>
              </p:cNvGrpSpPr>
              <p:nvPr/>
            </p:nvGrpSpPr>
            <p:grpSpPr bwMode="auto">
              <a:xfrm>
                <a:off x="1008" y="1588"/>
                <a:ext cx="245" cy="176"/>
                <a:chOff x="3840" y="1279"/>
                <a:chExt cx="266" cy="310"/>
              </a:xfrm>
            </p:grpSpPr>
            <p:sp>
              <p:nvSpPr>
                <p:cNvPr id="16818" name="Freeform 144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9" name="Freeform 145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0" name="Freeform 146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1" name="Freeform 147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2" name="Freeform 148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3" name="Freeform 149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4" name="Freeform 150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5" name="Freeform 151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6" name="Freeform 152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7" name="Freeform 153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8" name="Freeform 154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9" name="Freeform 155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0" name="Freeform 156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1" name="Freeform 157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2" name="Freeform 158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3" name="Freeform 159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4" name="Freeform 160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5" name="Freeform 161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6" name="Freeform 162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7" name="Freeform 163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8" name="Freeform 164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9" name="Freeform 165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0" name="Freeform 166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1" name="Freeform 167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2" name="Freeform 168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3" name="Freeform 169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4" name="Freeform 170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5" name="Freeform 171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6" name="Freeform 172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7" name="Freeform 173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8" name="Freeform 174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9" name="Freeform 175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0" name="Freeform 176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1" name="Freeform 177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2" name="Freeform 178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3" name="Freeform 179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4" name="Freeform 180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5" name="Freeform 181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6" name="Freeform 182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7" name="Freeform 183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8" name="Freeform 184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9" name="Freeform 185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0" name="Freeform 186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1" name="Freeform 187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2" name="Freeform 188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3" name="Freeform 189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4" name="Freeform 190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5" name="Freeform 191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6" name="Freeform 192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7" name="Freeform 193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8" name="Freeform 194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9" name="Freeform 195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0" name="Freeform 196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1" name="Freeform 197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2" name="Freeform 198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3" name="Freeform 199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18" name="Group 200"/>
              <p:cNvGrpSpPr>
                <a:grpSpLocks/>
              </p:cNvGrpSpPr>
              <p:nvPr/>
            </p:nvGrpSpPr>
            <p:grpSpPr bwMode="auto">
              <a:xfrm>
                <a:off x="1123" y="2505"/>
                <a:ext cx="245" cy="175"/>
                <a:chOff x="3840" y="1279"/>
                <a:chExt cx="266" cy="310"/>
              </a:xfrm>
            </p:grpSpPr>
            <p:sp>
              <p:nvSpPr>
                <p:cNvPr id="16762" name="Freeform 201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3" name="Freeform 202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4" name="Freeform 203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5" name="Freeform 204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6" name="Freeform 205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7" name="Freeform 206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8" name="Freeform 207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9" name="Freeform 208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0" name="Freeform 209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1" name="Freeform 210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2" name="Freeform 211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3" name="Freeform 212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4" name="Freeform 213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5" name="Freeform 214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6" name="Freeform 215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7" name="Freeform 216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8" name="Freeform 217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9" name="Freeform 218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0" name="Freeform 219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1" name="Freeform 220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2" name="Freeform 221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3" name="Freeform 222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4" name="Freeform 223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5" name="Freeform 224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6" name="Freeform 225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7" name="Freeform 226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8" name="Freeform 227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9" name="Freeform 228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0" name="Freeform 229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1" name="Freeform 230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2" name="Freeform 231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3" name="Freeform 232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4" name="Freeform 233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5" name="Freeform 234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6" name="Freeform 235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7" name="Freeform 236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8" name="Freeform 237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9" name="Freeform 238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0" name="Freeform 239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1" name="Freeform 240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2" name="Freeform 241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3" name="Freeform 242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4" name="Freeform 243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5" name="Freeform 244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6" name="Freeform 245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7" name="Freeform 246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8" name="Freeform 247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9" name="Freeform 248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0" name="Freeform 249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1" name="Freeform 250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2" name="Freeform 251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3" name="Freeform 252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4" name="Freeform 253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5" name="Freeform 254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6" name="Freeform 255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7" name="Freeform 256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19" name="Group 257"/>
              <p:cNvGrpSpPr>
                <a:grpSpLocks/>
              </p:cNvGrpSpPr>
              <p:nvPr/>
            </p:nvGrpSpPr>
            <p:grpSpPr bwMode="auto">
              <a:xfrm>
                <a:off x="1510" y="2820"/>
                <a:ext cx="245" cy="176"/>
                <a:chOff x="3840" y="1279"/>
                <a:chExt cx="266" cy="310"/>
              </a:xfrm>
            </p:grpSpPr>
            <p:sp>
              <p:nvSpPr>
                <p:cNvPr id="16706" name="Freeform 258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7" name="Freeform 259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8" name="Freeform 260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9" name="Freeform 261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0" name="Freeform 262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1" name="Freeform 263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2" name="Freeform 264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3" name="Freeform 265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4" name="Freeform 266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5" name="Freeform 267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6" name="Freeform 268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7" name="Freeform 269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8" name="Freeform 270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9" name="Freeform 271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0" name="Freeform 272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1" name="Freeform 273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2" name="Freeform 274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3" name="Freeform 275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4" name="Freeform 276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5" name="Freeform 277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6" name="Freeform 278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7" name="Freeform 279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8" name="Freeform 280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9" name="Freeform 281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0" name="Freeform 282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1" name="Freeform 283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2" name="Freeform 284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3" name="Freeform 285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4" name="Freeform 286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5" name="Freeform 287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6" name="Freeform 288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7" name="Freeform 289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8" name="Freeform 290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9" name="Freeform 291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0" name="Freeform 292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1" name="Freeform 293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2" name="Freeform 294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3" name="Freeform 295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4" name="Freeform 296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5" name="Freeform 297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6" name="Freeform 298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7" name="Freeform 299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8" name="Freeform 300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9" name="Freeform 301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0" name="Freeform 302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1" name="Freeform 303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2" name="Freeform 304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3" name="Freeform 305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4" name="Freeform 306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5" name="Freeform 307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6" name="Freeform 308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7" name="Freeform 309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8" name="Freeform 310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9" name="Freeform 311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0" name="Freeform 312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1" name="Freeform 313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20" name="Group 314"/>
              <p:cNvGrpSpPr>
                <a:grpSpLocks/>
              </p:cNvGrpSpPr>
              <p:nvPr/>
            </p:nvGrpSpPr>
            <p:grpSpPr bwMode="auto">
              <a:xfrm>
                <a:off x="2239" y="3096"/>
                <a:ext cx="245" cy="175"/>
                <a:chOff x="3840" y="1279"/>
                <a:chExt cx="266" cy="310"/>
              </a:xfrm>
            </p:grpSpPr>
            <p:sp>
              <p:nvSpPr>
                <p:cNvPr id="16650" name="Freeform 315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1" name="Freeform 316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2" name="Freeform 317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3" name="Freeform 318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4" name="Freeform 319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5" name="Freeform 320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6" name="Freeform 321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7" name="Freeform 322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8" name="Freeform 323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9" name="Freeform 324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0" name="Freeform 325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1" name="Freeform 326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2" name="Freeform 327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3" name="Freeform 328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4" name="Freeform 329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5" name="Freeform 330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6" name="Freeform 331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7" name="Freeform 332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8" name="Freeform 333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9" name="Freeform 334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0" name="Freeform 335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1" name="Freeform 336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2" name="Freeform 337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3" name="Freeform 338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4" name="Freeform 339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5" name="Freeform 340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6" name="Freeform 341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7" name="Freeform 342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8" name="Freeform 343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9" name="Freeform 344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0" name="Freeform 345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1" name="Freeform 346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2" name="Freeform 347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3" name="Freeform 348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4" name="Freeform 349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5" name="Freeform 350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6" name="Freeform 351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7" name="Freeform 352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8" name="Freeform 353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9" name="Freeform 354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0" name="Freeform 355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1" name="Freeform 356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2" name="Freeform 357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3" name="Freeform 358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4" name="Freeform 359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5" name="Freeform 360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6" name="Freeform 361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7" name="Freeform 362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8" name="Freeform 363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9" name="Freeform 364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0" name="Freeform 365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1" name="Freeform 366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2" name="Freeform 367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3" name="Freeform 368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4" name="Freeform 369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5" name="Freeform 370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21" name="Group 371"/>
              <p:cNvGrpSpPr>
                <a:grpSpLocks/>
              </p:cNvGrpSpPr>
              <p:nvPr/>
            </p:nvGrpSpPr>
            <p:grpSpPr bwMode="auto">
              <a:xfrm>
                <a:off x="2900" y="2939"/>
                <a:ext cx="245" cy="175"/>
                <a:chOff x="3840" y="1279"/>
                <a:chExt cx="266" cy="310"/>
              </a:xfrm>
            </p:grpSpPr>
            <p:sp>
              <p:nvSpPr>
                <p:cNvPr id="16594" name="Freeform 372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5" name="Freeform 373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6" name="Freeform 374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7" name="Freeform 375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8" name="Freeform 376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9" name="Freeform 377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0" name="Freeform 378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1" name="Freeform 379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2" name="Freeform 380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3" name="Freeform 381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4" name="Freeform 382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5" name="Freeform 383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6" name="Freeform 384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7" name="Freeform 385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8" name="Freeform 386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9" name="Freeform 387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0" name="Freeform 388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1" name="Freeform 389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2" name="Freeform 390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3" name="Freeform 391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4" name="Freeform 392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5" name="Freeform 393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6" name="Freeform 394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7" name="Freeform 395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8" name="Freeform 396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9" name="Freeform 397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0" name="Freeform 398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1" name="Freeform 399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2" name="Freeform 400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3" name="Freeform 401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4" name="Freeform 402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5" name="Freeform 403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6" name="Freeform 404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7" name="Freeform 405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8" name="Freeform 406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29" name="Freeform 407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0" name="Freeform 408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1" name="Freeform 409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2" name="Freeform 410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3" name="Freeform 411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4" name="Freeform 412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5" name="Freeform 413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6" name="Freeform 414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7" name="Freeform 415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8" name="Freeform 416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9" name="Freeform 417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0" name="Freeform 418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1" name="Freeform 419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2" name="Freeform 420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3" name="Freeform 421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4" name="Freeform 422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5" name="Freeform 423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6" name="Freeform 424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7" name="Freeform 425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8" name="Freeform 426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9" name="Freeform 427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22" name="Group 428"/>
              <p:cNvGrpSpPr>
                <a:grpSpLocks/>
              </p:cNvGrpSpPr>
              <p:nvPr/>
            </p:nvGrpSpPr>
            <p:grpSpPr bwMode="auto">
              <a:xfrm>
                <a:off x="3737" y="1767"/>
                <a:ext cx="245" cy="175"/>
                <a:chOff x="3840" y="1279"/>
                <a:chExt cx="266" cy="310"/>
              </a:xfrm>
            </p:grpSpPr>
            <p:sp>
              <p:nvSpPr>
                <p:cNvPr id="16538" name="Freeform 429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9" name="Freeform 430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0" name="Freeform 431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1" name="Freeform 432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2" name="Freeform 433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3" name="Freeform 434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4" name="Freeform 435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5" name="Freeform 436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6" name="Freeform 437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7" name="Freeform 438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8" name="Freeform 439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9" name="Freeform 440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0" name="Freeform 441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1" name="Freeform 442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2" name="Freeform 443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3" name="Freeform 444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4" name="Freeform 445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5" name="Freeform 446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6" name="Freeform 447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7" name="Freeform 448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8" name="Freeform 449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9" name="Freeform 450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0" name="Freeform 451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1" name="Freeform 452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2" name="Freeform 453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3" name="Freeform 454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4" name="Freeform 455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5" name="Freeform 456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6" name="Freeform 457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7" name="Freeform 458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8" name="Freeform 459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9" name="Freeform 460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0" name="Freeform 461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1" name="Freeform 462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2" name="Freeform 463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3" name="Freeform 464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4" name="Freeform 465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5" name="Freeform 466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6" name="Freeform 467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7" name="Freeform 468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8" name="Freeform 469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9" name="Freeform 470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0" name="Freeform 471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1" name="Freeform 472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2" name="Freeform 473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3" name="Freeform 474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4" name="Freeform 475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5" name="Freeform 476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6" name="Freeform 477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7" name="Freeform 478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8" name="Freeform 479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9" name="Freeform 480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0" name="Freeform 481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1" name="Freeform 482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2" name="Freeform 483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3" name="Freeform 484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23" name="Group 485"/>
              <p:cNvGrpSpPr>
                <a:grpSpLocks/>
              </p:cNvGrpSpPr>
              <p:nvPr/>
            </p:nvGrpSpPr>
            <p:grpSpPr bwMode="auto">
              <a:xfrm>
                <a:off x="3084" y="778"/>
                <a:ext cx="245" cy="176"/>
                <a:chOff x="3840" y="1279"/>
                <a:chExt cx="266" cy="310"/>
              </a:xfrm>
            </p:grpSpPr>
            <p:sp>
              <p:nvSpPr>
                <p:cNvPr id="16482" name="Freeform 486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3" name="Freeform 487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4" name="Freeform 488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5" name="Freeform 489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6" name="Freeform 490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7" name="Freeform 491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8" name="Freeform 492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9" name="Freeform 493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0" name="Freeform 494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1" name="Freeform 495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2" name="Freeform 496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3" name="Freeform 497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4" name="Freeform 498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5" name="Freeform 499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6" name="Freeform 500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7" name="Freeform 501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8" name="Freeform 502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9" name="Freeform 503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0" name="Freeform 504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1" name="Freeform 505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2" name="Freeform 506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3" name="Freeform 507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4" name="Freeform 508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5" name="Freeform 509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6" name="Freeform 510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7" name="Freeform 511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8" name="Freeform 512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9" name="Freeform 513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0" name="Freeform 514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1" name="Freeform 515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2" name="Freeform 516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3" name="Freeform 517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4" name="Freeform 518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5" name="Freeform 519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6" name="Freeform 520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7" name="Freeform 521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8" name="Freeform 522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9" name="Freeform 523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0" name="Freeform 524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1" name="Freeform 525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2" name="Freeform 526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3" name="Freeform 527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4" name="Freeform 528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5" name="Freeform 529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6" name="Freeform 530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7" name="Freeform 531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8" name="Freeform 532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9" name="Freeform 533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0" name="Freeform 534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1" name="Freeform 535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2" name="Freeform 536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3" name="Freeform 537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4" name="Freeform 538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5" name="Freeform 539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6" name="Freeform 540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7" name="Freeform 541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24" name="Group 542"/>
              <p:cNvGrpSpPr>
                <a:grpSpLocks/>
              </p:cNvGrpSpPr>
              <p:nvPr/>
            </p:nvGrpSpPr>
            <p:grpSpPr bwMode="auto">
              <a:xfrm>
                <a:off x="3784" y="2186"/>
                <a:ext cx="244" cy="175"/>
                <a:chOff x="3840" y="1279"/>
                <a:chExt cx="266" cy="310"/>
              </a:xfrm>
            </p:grpSpPr>
            <p:sp>
              <p:nvSpPr>
                <p:cNvPr id="16426" name="Freeform 543"/>
                <p:cNvSpPr>
                  <a:spLocks/>
                </p:cNvSpPr>
                <p:nvPr/>
              </p:nvSpPr>
              <p:spPr bwMode="auto">
                <a:xfrm>
                  <a:off x="3848" y="1548"/>
                  <a:ext cx="206" cy="20"/>
                </a:xfrm>
                <a:custGeom>
                  <a:avLst/>
                  <a:gdLst>
                    <a:gd name="T0" fmla="*/ 0 w 206"/>
                    <a:gd name="T1" fmla="*/ 19 h 20"/>
                    <a:gd name="T2" fmla="*/ 0 w 206"/>
                    <a:gd name="T3" fmla="*/ 0 h 20"/>
                    <a:gd name="T4" fmla="*/ 205 w 206"/>
                    <a:gd name="T5" fmla="*/ 0 h 20"/>
                    <a:gd name="T6" fmla="*/ 205 w 206"/>
                    <a:gd name="T7" fmla="*/ 19 h 20"/>
                    <a:gd name="T8" fmla="*/ 0 w 206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0"/>
                    <a:gd name="T17" fmla="*/ 206 w 206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05" y="0"/>
                      </a:lnTo>
                      <a:lnTo>
                        <a:pt x="205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7" name="Freeform 544"/>
                <p:cNvSpPr>
                  <a:spLocks/>
                </p:cNvSpPr>
                <p:nvPr/>
              </p:nvSpPr>
              <p:spPr bwMode="auto">
                <a:xfrm>
                  <a:off x="3840" y="1453"/>
                  <a:ext cx="220" cy="34"/>
                </a:xfrm>
                <a:custGeom>
                  <a:avLst/>
                  <a:gdLst>
                    <a:gd name="T0" fmla="*/ 189 w 220"/>
                    <a:gd name="T1" fmla="*/ 0 h 34"/>
                    <a:gd name="T2" fmla="*/ 219 w 220"/>
                    <a:gd name="T3" fmla="*/ 33 h 34"/>
                    <a:gd name="T4" fmla="*/ 0 w 220"/>
                    <a:gd name="T5" fmla="*/ 33 h 34"/>
                    <a:gd name="T6" fmla="*/ 29 w 220"/>
                    <a:gd name="T7" fmla="*/ 0 h 34"/>
                    <a:gd name="T8" fmla="*/ 189 w 22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34"/>
                    <a:gd name="T17" fmla="*/ 220 w 2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34">
                      <a:moveTo>
                        <a:pt x="189" y="0"/>
                      </a:moveTo>
                      <a:lnTo>
                        <a:pt x="219" y="33"/>
                      </a:lnTo>
                      <a:lnTo>
                        <a:pt x="0" y="33"/>
                      </a:lnTo>
                      <a:lnTo>
                        <a:pt x="29" y="0"/>
                      </a:lnTo>
                      <a:lnTo>
                        <a:pt x="18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8" name="Freeform 545"/>
                <p:cNvSpPr>
                  <a:spLocks/>
                </p:cNvSpPr>
                <p:nvPr/>
              </p:nvSpPr>
              <p:spPr bwMode="auto">
                <a:xfrm>
                  <a:off x="3897" y="1449"/>
                  <a:ext cx="104" cy="24"/>
                </a:xfrm>
                <a:custGeom>
                  <a:avLst/>
                  <a:gdLst>
                    <a:gd name="T0" fmla="*/ 102 w 104"/>
                    <a:gd name="T1" fmla="*/ 10 h 24"/>
                    <a:gd name="T2" fmla="*/ 101 w 104"/>
                    <a:gd name="T3" fmla="*/ 8 h 24"/>
                    <a:gd name="T4" fmla="*/ 97 w 104"/>
                    <a:gd name="T5" fmla="*/ 6 h 24"/>
                    <a:gd name="T6" fmla="*/ 93 w 104"/>
                    <a:gd name="T7" fmla="*/ 4 h 24"/>
                    <a:gd name="T8" fmla="*/ 87 w 104"/>
                    <a:gd name="T9" fmla="*/ 3 h 24"/>
                    <a:gd name="T10" fmla="*/ 80 w 104"/>
                    <a:gd name="T11" fmla="*/ 2 h 24"/>
                    <a:gd name="T12" fmla="*/ 72 w 104"/>
                    <a:gd name="T13" fmla="*/ 1 h 24"/>
                    <a:gd name="T14" fmla="*/ 64 w 104"/>
                    <a:gd name="T15" fmla="*/ 0 h 24"/>
                    <a:gd name="T16" fmla="*/ 55 w 104"/>
                    <a:gd name="T17" fmla="*/ 0 h 24"/>
                    <a:gd name="T18" fmla="*/ 46 w 104"/>
                    <a:gd name="T19" fmla="*/ 0 h 24"/>
                    <a:gd name="T20" fmla="*/ 37 w 104"/>
                    <a:gd name="T21" fmla="*/ 0 h 24"/>
                    <a:gd name="T22" fmla="*/ 29 w 104"/>
                    <a:gd name="T23" fmla="*/ 1 h 24"/>
                    <a:gd name="T24" fmla="*/ 21 w 104"/>
                    <a:gd name="T25" fmla="*/ 2 h 24"/>
                    <a:gd name="T26" fmla="*/ 14 w 104"/>
                    <a:gd name="T27" fmla="*/ 3 h 24"/>
                    <a:gd name="T28" fmla="*/ 8 w 104"/>
                    <a:gd name="T29" fmla="*/ 4 h 24"/>
                    <a:gd name="T30" fmla="*/ 4 w 104"/>
                    <a:gd name="T31" fmla="*/ 6 h 24"/>
                    <a:gd name="T32" fmla="*/ 1 w 104"/>
                    <a:gd name="T33" fmla="*/ 8 h 24"/>
                    <a:gd name="T34" fmla="*/ 0 w 104"/>
                    <a:gd name="T35" fmla="*/ 10 h 24"/>
                    <a:gd name="T36" fmla="*/ 0 w 104"/>
                    <a:gd name="T37" fmla="*/ 12 h 24"/>
                    <a:gd name="T38" fmla="*/ 1 w 104"/>
                    <a:gd name="T39" fmla="*/ 14 h 24"/>
                    <a:gd name="T40" fmla="*/ 4 w 104"/>
                    <a:gd name="T41" fmla="*/ 16 h 24"/>
                    <a:gd name="T42" fmla="*/ 8 w 104"/>
                    <a:gd name="T43" fmla="*/ 17 h 24"/>
                    <a:gd name="T44" fmla="*/ 14 w 104"/>
                    <a:gd name="T45" fmla="*/ 19 h 24"/>
                    <a:gd name="T46" fmla="*/ 21 w 104"/>
                    <a:gd name="T47" fmla="*/ 20 h 24"/>
                    <a:gd name="T48" fmla="*/ 29 w 104"/>
                    <a:gd name="T49" fmla="*/ 21 h 24"/>
                    <a:gd name="T50" fmla="*/ 37 w 104"/>
                    <a:gd name="T51" fmla="*/ 22 h 24"/>
                    <a:gd name="T52" fmla="*/ 46 w 104"/>
                    <a:gd name="T53" fmla="*/ 23 h 24"/>
                    <a:gd name="T54" fmla="*/ 55 w 104"/>
                    <a:gd name="T55" fmla="*/ 23 h 24"/>
                    <a:gd name="T56" fmla="*/ 64 w 104"/>
                    <a:gd name="T57" fmla="*/ 22 h 24"/>
                    <a:gd name="T58" fmla="*/ 72 w 104"/>
                    <a:gd name="T59" fmla="*/ 21 h 24"/>
                    <a:gd name="T60" fmla="*/ 80 w 104"/>
                    <a:gd name="T61" fmla="*/ 20 h 24"/>
                    <a:gd name="T62" fmla="*/ 87 w 104"/>
                    <a:gd name="T63" fmla="*/ 19 h 24"/>
                    <a:gd name="T64" fmla="*/ 93 w 104"/>
                    <a:gd name="T65" fmla="*/ 17 h 24"/>
                    <a:gd name="T66" fmla="*/ 97 w 104"/>
                    <a:gd name="T67" fmla="*/ 16 h 24"/>
                    <a:gd name="T68" fmla="*/ 101 w 104"/>
                    <a:gd name="T69" fmla="*/ 14 h 24"/>
                    <a:gd name="T70" fmla="*/ 102 w 104"/>
                    <a:gd name="T71" fmla="*/ 12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4"/>
                    <a:gd name="T109" fmla="*/ 0 h 24"/>
                    <a:gd name="T110" fmla="*/ 104 w 104"/>
                    <a:gd name="T111" fmla="*/ 24 h 2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4" h="24">
                      <a:moveTo>
                        <a:pt x="103" y="11"/>
                      </a:moveTo>
                      <a:lnTo>
                        <a:pt x="102" y="10"/>
                      </a:lnTo>
                      <a:lnTo>
                        <a:pt x="102" y="9"/>
                      </a:lnTo>
                      <a:lnTo>
                        <a:pt x="101" y="8"/>
                      </a:lnTo>
                      <a:lnTo>
                        <a:pt x="99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3" y="4"/>
                      </a:lnTo>
                      <a:lnTo>
                        <a:pt x="90" y="4"/>
                      </a:lnTo>
                      <a:lnTo>
                        <a:pt x="87" y="3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6" y="1"/>
                      </a:lnTo>
                      <a:lnTo>
                        <a:pt x="72" y="1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2" y="18"/>
                      </a:lnTo>
                      <a:lnTo>
                        <a:pt x="14" y="19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3" y="22"/>
                      </a:lnTo>
                      <a:lnTo>
                        <a:pt x="37" y="22"/>
                      </a:lnTo>
                      <a:lnTo>
                        <a:pt x="42" y="22"/>
                      </a:lnTo>
                      <a:lnTo>
                        <a:pt x="46" y="23"/>
                      </a:lnTo>
                      <a:lnTo>
                        <a:pt x="51" y="23"/>
                      </a:lnTo>
                      <a:lnTo>
                        <a:pt x="55" y="23"/>
                      </a:lnTo>
                      <a:lnTo>
                        <a:pt x="60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2" y="21"/>
                      </a:lnTo>
                      <a:lnTo>
                        <a:pt x="76" y="21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19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5" y="17"/>
                      </a:lnTo>
                      <a:lnTo>
                        <a:pt x="97" y="16"/>
                      </a:lnTo>
                      <a:lnTo>
                        <a:pt x="99" y="15"/>
                      </a:lnTo>
                      <a:lnTo>
                        <a:pt x="101" y="14"/>
                      </a:lnTo>
                      <a:lnTo>
                        <a:pt x="102" y="13"/>
                      </a:lnTo>
                      <a:lnTo>
                        <a:pt x="102" y="12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9" name="Freeform 546"/>
                <p:cNvSpPr>
                  <a:spLocks/>
                </p:cNvSpPr>
                <p:nvPr/>
              </p:nvSpPr>
              <p:spPr bwMode="auto">
                <a:xfrm>
                  <a:off x="3897" y="1461"/>
                  <a:ext cx="104" cy="17"/>
                </a:xfrm>
                <a:custGeom>
                  <a:avLst/>
                  <a:gdLst>
                    <a:gd name="T0" fmla="*/ 102 w 104"/>
                    <a:gd name="T1" fmla="*/ 6 h 17"/>
                    <a:gd name="T2" fmla="*/ 101 w 104"/>
                    <a:gd name="T3" fmla="*/ 8 h 17"/>
                    <a:gd name="T4" fmla="*/ 97 w 104"/>
                    <a:gd name="T5" fmla="*/ 10 h 17"/>
                    <a:gd name="T6" fmla="*/ 93 w 104"/>
                    <a:gd name="T7" fmla="*/ 11 h 17"/>
                    <a:gd name="T8" fmla="*/ 87 w 104"/>
                    <a:gd name="T9" fmla="*/ 12 h 17"/>
                    <a:gd name="T10" fmla="*/ 80 w 104"/>
                    <a:gd name="T11" fmla="*/ 14 h 17"/>
                    <a:gd name="T12" fmla="*/ 72 w 104"/>
                    <a:gd name="T13" fmla="*/ 14 h 17"/>
                    <a:gd name="T14" fmla="*/ 64 w 104"/>
                    <a:gd name="T15" fmla="*/ 15 h 17"/>
                    <a:gd name="T16" fmla="*/ 55 w 104"/>
                    <a:gd name="T17" fmla="*/ 16 h 17"/>
                    <a:gd name="T18" fmla="*/ 46 w 104"/>
                    <a:gd name="T19" fmla="*/ 16 h 17"/>
                    <a:gd name="T20" fmla="*/ 37 w 104"/>
                    <a:gd name="T21" fmla="*/ 15 h 17"/>
                    <a:gd name="T22" fmla="*/ 29 w 104"/>
                    <a:gd name="T23" fmla="*/ 14 h 17"/>
                    <a:gd name="T24" fmla="*/ 21 w 104"/>
                    <a:gd name="T25" fmla="*/ 14 h 17"/>
                    <a:gd name="T26" fmla="*/ 14 w 104"/>
                    <a:gd name="T27" fmla="*/ 12 h 17"/>
                    <a:gd name="T28" fmla="*/ 8 w 104"/>
                    <a:gd name="T29" fmla="*/ 11 h 17"/>
                    <a:gd name="T30" fmla="*/ 4 w 104"/>
                    <a:gd name="T31" fmla="*/ 10 h 17"/>
                    <a:gd name="T32" fmla="*/ 1 w 104"/>
                    <a:gd name="T33" fmla="*/ 8 h 17"/>
                    <a:gd name="T34" fmla="*/ 0 w 104"/>
                    <a:gd name="T35" fmla="*/ 6 h 17"/>
                    <a:gd name="T36" fmla="*/ 0 w 104"/>
                    <a:gd name="T37" fmla="*/ 0 h 17"/>
                    <a:gd name="T38" fmla="*/ 0 w 104"/>
                    <a:gd name="T39" fmla="*/ 2 h 17"/>
                    <a:gd name="T40" fmla="*/ 3 w 104"/>
                    <a:gd name="T41" fmla="*/ 4 h 17"/>
                    <a:gd name="T42" fmla="*/ 6 w 104"/>
                    <a:gd name="T43" fmla="*/ 5 h 17"/>
                    <a:gd name="T44" fmla="*/ 12 w 104"/>
                    <a:gd name="T45" fmla="*/ 6 h 17"/>
                    <a:gd name="T46" fmla="*/ 17 w 104"/>
                    <a:gd name="T47" fmla="*/ 8 h 17"/>
                    <a:gd name="T48" fmla="*/ 25 w 104"/>
                    <a:gd name="T49" fmla="*/ 9 h 17"/>
                    <a:gd name="T50" fmla="*/ 33 w 104"/>
                    <a:gd name="T51" fmla="*/ 10 h 17"/>
                    <a:gd name="T52" fmla="*/ 42 w 104"/>
                    <a:gd name="T53" fmla="*/ 10 h 17"/>
                    <a:gd name="T54" fmla="*/ 51 w 104"/>
                    <a:gd name="T55" fmla="*/ 10 h 17"/>
                    <a:gd name="T56" fmla="*/ 60 w 104"/>
                    <a:gd name="T57" fmla="*/ 10 h 17"/>
                    <a:gd name="T58" fmla="*/ 69 w 104"/>
                    <a:gd name="T59" fmla="*/ 10 h 17"/>
                    <a:gd name="T60" fmla="*/ 76 w 104"/>
                    <a:gd name="T61" fmla="*/ 9 h 17"/>
                    <a:gd name="T62" fmla="*/ 84 w 104"/>
                    <a:gd name="T63" fmla="*/ 8 h 17"/>
                    <a:gd name="T64" fmla="*/ 90 w 104"/>
                    <a:gd name="T65" fmla="*/ 6 h 17"/>
                    <a:gd name="T66" fmla="*/ 95 w 104"/>
                    <a:gd name="T67" fmla="*/ 5 h 17"/>
                    <a:gd name="T68" fmla="*/ 99 w 104"/>
                    <a:gd name="T69" fmla="*/ 4 h 17"/>
                    <a:gd name="T70" fmla="*/ 102 w 104"/>
                    <a:gd name="T71" fmla="*/ 2 h 17"/>
                    <a:gd name="T72" fmla="*/ 103 w 104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4"/>
                    <a:gd name="T112" fmla="*/ 0 h 17"/>
                    <a:gd name="T113" fmla="*/ 104 w 104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4" h="17">
                      <a:moveTo>
                        <a:pt x="103" y="5"/>
                      </a:move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5" y="10"/>
                      </a:lnTo>
                      <a:lnTo>
                        <a:pt x="93" y="11"/>
                      </a:lnTo>
                      <a:lnTo>
                        <a:pt x="90" y="12"/>
                      </a:lnTo>
                      <a:lnTo>
                        <a:pt x="87" y="12"/>
                      </a:lnTo>
                      <a:lnTo>
                        <a:pt x="84" y="13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4"/>
                      </a:lnTo>
                      <a:lnTo>
                        <a:pt x="69" y="15"/>
                      </a:lnTo>
                      <a:lnTo>
                        <a:pt x="64" y="15"/>
                      </a:lnTo>
                      <a:lnTo>
                        <a:pt x="60" y="16"/>
                      </a:lnTo>
                      <a:lnTo>
                        <a:pt x="55" y="16"/>
                      </a:lnTo>
                      <a:lnTo>
                        <a:pt x="51" y="16"/>
                      </a:lnTo>
                      <a:lnTo>
                        <a:pt x="46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7" y="13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9"/>
                      </a:lnTo>
                      <a:lnTo>
                        <a:pt x="29" y="10"/>
                      </a:lnTo>
                      <a:lnTo>
                        <a:pt x="33" y="10"/>
                      </a:lnTo>
                      <a:lnTo>
                        <a:pt x="37" y="10"/>
                      </a:lnTo>
                      <a:lnTo>
                        <a:pt x="42" y="10"/>
                      </a:lnTo>
                      <a:lnTo>
                        <a:pt x="46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60" y="10"/>
                      </a:lnTo>
                      <a:lnTo>
                        <a:pt x="64" y="10"/>
                      </a:lnTo>
                      <a:lnTo>
                        <a:pt x="69" y="10"/>
                      </a:lnTo>
                      <a:lnTo>
                        <a:pt x="72" y="10"/>
                      </a:lnTo>
                      <a:lnTo>
                        <a:pt x="76" y="9"/>
                      </a:lnTo>
                      <a:lnTo>
                        <a:pt x="80" y="8"/>
                      </a:lnTo>
                      <a:lnTo>
                        <a:pt x="84" y="8"/>
                      </a:lnTo>
                      <a:lnTo>
                        <a:pt x="87" y="7"/>
                      </a:lnTo>
                      <a:lnTo>
                        <a:pt x="90" y="6"/>
                      </a:lnTo>
                      <a:lnTo>
                        <a:pt x="93" y="6"/>
                      </a:lnTo>
                      <a:lnTo>
                        <a:pt x="95" y="5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0" name="Freeform 547"/>
                <p:cNvSpPr>
                  <a:spLocks/>
                </p:cNvSpPr>
                <p:nvPr/>
              </p:nvSpPr>
              <p:spPr bwMode="auto">
                <a:xfrm>
                  <a:off x="3840" y="1486"/>
                  <a:ext cx="220" cy="77"/>
                </a:xfrm>
                <a:custGeom>
                  <a:avLst/>
                  <a:gdLst>
                    <a:gd name="T0" fmla="*/ 0 w 220"/>
                    <a:gd name="T1" fmla="*/ 76 h 77"/>
                    <a:gd name="T2" fmla="*/ 219 w 220"/>
                    <a:gd name="T3" fmla="*/ 76 h 77"/>
                    <a:gd name="T4" fmla="*/ 219 w 220"/>
                    <a:gd name="T5" fmla="*/ 0 h 77"/>
                    <a:gd name="T6" fmla="*/ 0 w 220"/>
                    <a:gd name="T7" fmla="*/ 0 h 77"/>
                    <a:gd name="T8" fmla="*/ 0 w 220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77"/>
                    <a:gd name="T17" fmla="*/ 220 w 2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77">
                      <a:moveTo>
                        <a:pt x="0" y="76"/>
                      </a:moveTo>
                      <a:lnTo>
                        <a:pt x="219" y="76"/>
                      </a:ln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1" name="Freeform 548"/>
                <p:cNvSpPr>
                  <a:spLocks/>
                </p:cNvSpPr>
                <p:nvPr/>
              </p:nvSpPr>
              <p:spPr bwMode="auto">
                <a:xfrm>
                  <a:off x="3875" y="144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0 h 17"/>
                    <a:gd name="T4" fmla="*/ 68 w 69"/>
                    <a:gd name="T5" fmla="*/ 0 h 17"/>
                    <a:gd name="T6" fmla="*/ 68 w 69"/>
                    <a:gd name="T7" fmla="*/ 16 h 17"/>
                    <a:gd name="T8" fmla="*/ 0 w 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7"/>
                    <a:gd name="T17" fmla="*/ 69 w 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2" name="Freeform 549"/>
                <p:cNvSpPr>
                  <a:spLocks/>
                </p:cNvSpPr>
                <p:nvPr/>
              </p:nvSpPr>
              <p:spPr bwMode="auto">
                <a:xfrm>
                  <a:off x="3931" y="1450"/>
                  <a:ext cx="94" cy="17"/>
                </a:xfrm>
                <a:custGeom>
                  <a:avLst/>
                  <a:gdLst>
                    <a:gd name="T0" fmla="*/ 0 w 94"/>
                    <a:gd name="T1" fmla="*/ 16 h 17"/>
                    <a:gd name="T2" fmla="*/ 0 w 94"/>
                    <a:gd name="T3" fmla="*/ 0 h 17"/>
                    <a:gd name="T4" fmla="*/ 93 w 94"/>
                    <a:gd name="T5" fmla="*/ 0 h 17"/>
                    <a:gd name="T6" fmla="*/ 93 w 94"/>
                    <a:gd name="T7" fmla="*/ 16 h 17"/>
                    <a:gd name="T8" fmla="*/ 0 w 9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7"/>
                    <a:gd name="T17" fmla="*/ 94 w 9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3" name="Freeform 550"/>
                <p:cNvSpPr>
                  <a:spLocks/>
                </p:cNvSpPr>
                <p:nvPr/>
              </p:nvSpPr>
              <p:spPr bwMode="auto">
                <a:xfrm>
                  <a:off x="3877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4" name="Freeform 551"/>
                <p:cNvSpPr>
                  <a:spLocks/>
                </p:cNvSpPr>
                <p:nvPr/>
              </p:nvSpPr>
              <p:spPr bwMode="auto">
                <a:xfrm>
                  <a:off x="388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4 w 17"/>
                    <a:gd name="T7" fmla="*/ 16 h 17"/>
                    <a:gd name="T8" fmla="*/ 8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5" name="Freeform 552"/>
                <p:cNvSpPr>
                  <a:spLocks/>
                </p:cNvSpPr>
                <p:nvPr/>
              </p:nvSpPr>
              <p:spPr bwMode="auto">
                <a:xfrm>
                  <a:off x="388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6" name="Freeform 553"/>
                <p:cNvSpPr>
                  <a:spLocks/>
                </p:cNvSpPr>
                <p:nvPr/>
              </p:nvSpPr>
              <p:spPr bwMode="auto">
                <a:xfrm>
                  <a:off x="388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7" name="Freeform 554"/>
                <p:cNvSpPr>
                  <a:spLocks/>
                </p:cNvSpPr>
                <p:nvPr/>
              </p:nvSpPr>
              <p:spPr bwMode="auto">
                <a:xfrm>
                  <a:off x="388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8" name="Freeform 555"/>
                <p:cNvSpPr>
                  <a:spLocks/>
                </p:cNvSpPr>
                <p:nvPr/>
              </p:nvSpPr>
              <p:spPr bwMode="auto">
                <a:xfrm>
                  <a:off x="389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9" name="Freeform 556"/>
                <p:cNvSpPr>
                  <a:spLocks/>
                </p:cNvSpPr>
                <p:nvPr/>
              </p:nvSpPr>
              <p:spPr bwMode="auto">
                <a:xfrm>
                  <a:off x="389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0" name="Freeform 557"/>
                <p:cNvSpPr>
                  <a:spLocks/>
                </p:cNvSpPr>
                <p:nvPr/>
              </p:nvSpPr>
              <p:spPr bwMode="auto">
                <a:xfrm>
                  <a:off x="3894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1" name="Freeform 558"/>
                <p:cNvSpPr>
                  <a:spLocks/>
                </p:cNvSpPr>
                <p:nvPr/>
              </p:nvSpPr>
              <p:spPr bwMode="auto">
                <a:xfrm>
                  <a:off x="389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2" name="Freeform 559"/>
                <p:cNvSpPr>
                  <a:spLocks/>
                </p:cNvSpPr>
                <p:nvPr/>
              </p:nvSpPr>
              <p:spPr bwMode="auto">
                <a:xfrm>
                  <a:off x="390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3" name="Freeform 560"/>
                <p:cNvSpPr>
                  <a:spLocks/>
                </p:cNvSpPr>
                <p:nvPr/>
              </p:nvSpPr>
              <p:spPr bwMode="auto">
                <a:xfrm>
                  <a:off x="390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0 w 17"/>
                    <a:gd name="T5" fmla="*/ 16 h 17"/>
                    <a:gd name="T6" fmla="*/ 8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4" name="Freeform 561"/>
                <p:cNvSpPr>
                  <a:spLocks/>
                </p:cNvSpPr>
                <p:nvPr/>
              </p:nvSpPr>
              <p:spPr bwMode="auto">
                <a:xfrm>
                  <a:off x="390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6 h 17"/>
                    <a:gd name="T6" fmla="*/ 8 w 17"/>
                    <a:gd name="T7" fmla="*/ 16 h 17"/>
                    <a:gd name="T8" fmla="*/ 12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5" name="Freeform 562"/>
                <p:cNvSpPr>
                  <a:spLocks/>
                </p:cNvSpPr>
                <p:nvPr/>
              </p:nvSpPr>
              <p:spPr bwMode="auto">
                <a:xfrm>
                  <a:off x="390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0 w 17"/>
                    <a:gd name="T9" fmla="*/ 14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6" name="Freeform 563"/>
                <p:cNvSpPr>
                  <a:spLocks/>
                </p:cNvSpPr>
                <p:nvPr/>
              </p:nvSpPr>
              <p:spPr bwMode="auto">
                <a:xfrm>
                  <a:off x="3910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4 h 17"/>
                    <a:gd name="T6" fmla="*/ 8 w 17"/>
                    <a:gd name="T7" fmla="*/ 16 h 17"/>
                    <a:gd name="T8" fmla="*/ 16 w 17"/>
                    <a:gd name="T9" fmla="*/ 16 h 17"/>
                    <a:gd name="T10" fmla="*/ 16 w 17"/>
                    <a:gd name="T11" fmla="*/ 14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7" name="Freeform 564"/>
                <p:cNvSpPr>
                  <a:spLocks/>
                </p:cNvSpPr>
                <p:nvPr/>
              </p:nvSpPr>
              <p:spPr bwMode="auto">
                <a:xfrm>
                  <a:off x="3912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8" name="Freeform 565"/>
                <p:cNvSpPr>
                  <a:spLocks/>
                </p:cNvSpPr>
                <p:nvPr/>
              </p:nvSpPr>
              <p:spPr bwMode="auto">
                <a:xfrm>
                  <a:off x="3916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9" name="Freeform 566"/>
                <p:cNvSpPr>
                  <a:spLocks/>
                </p:cNvSpPr>
                <p:nvPr/>
              </p:nvSpPr>
              <p:spPr bwMode="auto">
                <a:xfrm>
                  <a:off x="3918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4 h 17"/>
                    <a:gd name="T6" fmla="*/ 5 w 17"/>
                    <a:gd name="T7" fmla="*/ 16 h 17"/>
                    <a:gd name="T8" fmla="*/ 10 w 17"/>
                    <a:gd name="T9" fmla="*/ 16 h 17"/>
                    <a:gd name="T10" fmla="*/ 10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0" name="Freeform 567"/>
                <p:cNvSpPr>
                  <a:spLocks/>
                </p:cNvSpPr>
                <p:nvPr/>
              </p:nvSpPr>
              <p:spPr bwMode="auto">
                <a:xfrm>
                  <a:off x="3921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8 w 17"/>
                    <a:gd name="T5" fmla="*/ 16 h 17"/>
                    <a:gd name="T6" fmla="*/ 16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1" name="Freeform 568"/>
                <p:cNvSpPr>
                  <a:spLocks/>
                </p:cNvSpPr>
                <p:nvPr/>
              </p:nvSpPr>
              <p:spPr bwMode="auto">
                <a:xfrm>
                  <a:off x="3923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5 w 17"/>
                    <a:gd name="T5" fmla="*/ 16 h 17"/>
                    <a:gd name="T6" fmla="*/ 10 w 17"/>
                    <a:gd name="T7" fmla="*/ 16 h 17"/>
                    <a:gd name="T8" fmla="*/ 16 w 17"/>
                    <a:gd name="T9" fmla="*/ 14 h 17"/>
                    <a:gd name="T10" fmla="*/ 16 w 17"/>
                    <a:gd name="T11" fmla="*/ 0 h 17"/>
                    <a:gd name="T12" fmla="*/ 0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2" name="Freeform 569"/>
                <p:cNvSpPr>
                  <a:spLocks/>
                </p:cNvSpPr>
                <p:nvPr/>
              </p:nvSpPr>
              <p:spPr bwMode="auto">
                <a:xfrm>
                  <a:off x="3925" y="1452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4 h 17"/>
                    <a:gd name="T4" fmla="*/ 4 w 17"/>
                    <a:gd name="T5" fmla="*/ 14 h 17"/>
                    <a:gd name="T6" fmla="*/ 8 w 17"/>
                    <a:gd name="T7" fmla="*/ 16 h 17"/>
                    <a:gd name="T8" fmla="*/ 12 w 17"/>
                    <a:gd name="T9" fmla="*/ 16 h 17"/>
                    <a:gd name="T10" fmla="*/ 12 w 17"/>
                    <a:gd name="T11" fmla="*/ 14 h 17"/>
                    <a:gd name="T12" fmla="*/ 16 w 17"/>
                    <a:gd name="T13" fmla="*/ 14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3" name="Freeform 570"/>
                <p:cNvSpPr>
                  <a:spLocks/>
                </p:cNvSpPr>
                <p:nvPr/>
              </p:nvSpPr>
              <p:spPr bwMode="auto">
                <a:xfrm>
                  <a:off x="3855" y="1279"/>
                  <a:ext cx="187" cy="174"/>
                </a:xfrm>
                <a:custGeom>
                  <a:avLst/>
                  <a:gdLst>
                    <a:gd name="T0" fmla="*/ 180 w 187"/>
                    <a:gd name="T1" fmla="*/ 173 h 174"/>
                    <a:gd name="T2" fmla="*/ 180 w 187"/>
                    <a:gd name="T3" fmla="*/ 173 h 174"/>
                    <a:gd name="T4" fmla="*/ 180 w 187"/>
                    <a:gd name="T5" fmla="*/ 172 h 174"/>
                    <a:gd name="T6" fmla="*/ 182 w 187"/>
                    <a:gd name="T7" fmla="*/ 172 h 174"/>
                    <a:gd name="T8" fmla="*/ 182 w 187"/>
                    <a:gd name="T9" fmla="*/ 172 h 174"/>
                    <a:gd name="T10" fmla="*/ 183 w 187"/>
                    <a:gd name="T11" fmla="*/ 171 h 174"/>
                    <a:gd name="T12" fmla="*/ 183 w 187"/>
                    <a:gd name="T13" fmla="*/ 171 h 174"/>
                    <a:gd name="T14" fmla="*/ 184 w 187"/>
                    <a:gd name="T15" fmla="*/ 171 h 174"/>
                    <a:gd name="T16" fmla="*/ 184 w 187"/>
                    <a:gd name="T17" fmla="*/ 170 h 174"/>
                    <a:gd name="T18" fmla="*/ 184 w 187"/>
                    <a:gd name="T19" fmla="*/ 170 h 174"/>
                    <a:gd name="T20" fmla="*/ 184 w 187"/>
                    <a:gd name="T21" fmla="*/ 169 h 174"/>
                    <a:gd name="T22" fmla="*/ 185 w 187"/>
                    <a:gd name="T23" fmla="*/ 169 h 174"/>
                    <a:gd name="T24" fmla="*/ 185 w 187"/>
                    <a:gd name="T25" fmla="*/ 168 h 174"/>
                    <a:gd name="T26" fmla="*/ 186 w 187"/>
                    <a:gd name="T27" fmla="*/ 167 h 174"/>
                    <a:gd name="T28" fmla="*/ 186 w 187"/>
                    <a:gd name="T29" fmla="*/ 167 h 174"/>
                    <a:gd name="T30" fmla="*/ 186 w 187"/>
                    <a:gd name="T31" fmla="*/ 6 h 174"/>
                    <a:gd name="T32" fmla="*/ 186 w 187"/>
                    <a:gd name="T33" fmla="*/ 5 h 174"/>
                    <a:gd name="T34" fmla="*/ 186 w 187"/>
                    <a:gd name="T35" fmla="*/ 5 h 174"/>
                    <a:gd name="T36" fmla="*/ 185 w 187"/>
                    <a:gd name="T37" fmla="*/ 5 h 174"/>
                    <a:gd name="T38" fmla="*/ 185 w 187"/>
                    <a:gd name="T39" fmla="*/ 3 h 174"/>
                    <a:gd name="T40" fmla="*/ 184 w 187"/>
                    <a:gd name="T41" fmla="*/ 3 h 174"/>
                    <a:gd name="T42" fmla="*/ 184 w 187"/>
                    <a:gd name="T43" fmla="*/ 2 h 174"/>
                    <a:gd name="T44" fmla="*/ 184 w 187"/>
                    <a:gd name="T45" fmla="*/ 1 h 174"/>
                    <a:gd name="T46" fmla="*/ 183 w 187"/>
                    <a:gd name="T47" fmla="*/ 1 h 174"/>
                    <a:gd name="T48" fmla="*/ 183 w 187"/>
                    <a:gd name="T49" fmla="*/ 1 h 174"/>
                    <a:gd name="T50" fmla="*/ 182 w 187"/>
                    <a:gd name="T51" fmla="*/ 1 h 174"/>
                    <a:gd name="T52" fmla="*/ 182 w 187"/>
                    <a:gd name="T53" fmla="*/ 0 h 174"/>
                    <a:gd name="T54" fmla="*/ 180 w 187"/>
                    <a:gd name="T55" fmla="*/ 0 h 174"/>
                    <a:gd name="T56" fmla="*/ 180 w 187"/>
                    <a:gd name="T57" fmla="*/ 0 h 174"/>
                    <a:gd name="T58" fmla="*/ 180 w 187"/>
                    <a:gd name="T59" fmla="*/ 0 h 174"/>
                    <a:gd name="T60" fmla="*/ 5 w 187"/>
                    <a:gd name="T61" fmla="*/ 0 h 174"/>
                    <a:gd name="T62" fmla="*/ 4 w 187"/>
                    <a:gd name="T63" fmla="*/ 0 h 174"/>
                    <a:gd name="T64" fmla="*/ 3 w 187"/>
                    <a:gd name="T65" fmla="*/ 0 h 174"/>
                    <a:gd name="T66" fmla="*/ 3 w 187"/>
                    <a:gd name="T67" fmla="*/ 0 h 174"/>
                    <a:gd name="T68" fmla="*/ 2 w 187"/>
                    <a:gd name="T69" fmla="*/ 0 h 174"/>
                    <a:gd name="T70" fmla="*/ 2 w 187"/>
                    <a:gd name="T71" fmla="*/ 1 h 174"/>
                    <a:gd name="T72" fmla="*/ 1 w 187"/>
                    <a:gd name="T73" fmla="*/ 1 h 174"/>
                    <a:gd name="T74" fmla="*/ 1 w 187"/>
                    <a:gd name="T75" fmla="*/ 1 h 174"/>
                    <a:gd name="T76" fmla="*/ 1 w 187"/>
                    <a:gd name="T77" fmla="*/ 2 h 174"/>
                    <a:gd name="T78" fmla="*/ 0 w 187"/>
                    <a:gd name="T79" fmla="*/ 3 h 174"/>
                    <a:gd name="T80" fmla="*/ 0 w 187"/>
                    <a:gd name="T81" fmla="*/ 3 h 174"/>
                    <a:gd name="T82" fmla="*/ 0 w 187"/>
                    <a:gd name="T83" fmla="*/ 3 h 174"/>
                    <a:gd name="T84" fmla="*/ 0 w 187"/>
                    <a:gd name="T85" fmla="*/ 5 h 174"/>
                    <a:gd name="T86" fmla="*/ 0 w 187"/>
                    <a:gd name="T87" fmla="*/ 5 h 174"/>
                    <a:gd name="T88" fmla="*/ 0 w 187"/>
                    <a:gd name="T89" fmla="*/ 6 h 174"/>
                    <a:gd name="T90" fmla="*/ 0 w 187"/>
                    <a:gd name="T91" fmla="*/ 167 h 174"/>
                    <a:gd name="T92" fmla="*/ 0 w 187"/>
                    <a:gd name="T93" fmla="*/ 167 h 174"/>
                    <a:gd name="T94" fmla="*/ 0 w 187"/>
                    <a:gd name="T95" fmla="*/ 168 h 174"/>
                    <a:gd name="T96" fmla="*/ 0 w 187"/>
                    <a:gd name="T97" fmla="*/ 169 h 174"/>
                    <a:gd name="T98" fmla="*/ 0 w 187"/>
                    <a:gd name="T99" fmla="*/ 169 h 174"/>
                    <a:gd name="T100" fmla="*/ 0 w 187"/>
                    <a:gd name="T101" fmla="*/ 170 h 174"/>
                    <a:gd name="T102" fmla="*/ 1 w 187"/>
                    <a:gd name="T103" fmla="*/ 170 h 174"/>
                    <a:gd name="T104" fmla="*/ 1 w 187"/>
                    <a:gd name="T105" fmla="*/ 171 h 174"/>
                    <a:gd name="T106" fmla="*/ 1 w 187"/>
                    <a:gd name="T107" fmla="*/ 171 h 174"/>
                    <a:gd name="T108" fmla="*/ 2 w 187"/>
                    <a:gd name="T109" fmla="*/ 171 h 174"/>
                    <a:gd name="T110" fmla="*/ 2 w 187"/>
                    <a:gd name="T111" fmla="*/ 172 h 174"/>
                    <a:gd name="T112" fmla="*/ 2 w 187"/>
                    <a:gd name="T113" fmla="*/ 172 h 174"/>
                    <a:gd name="T114" fmla="*/ 3 w 187"/>
                    <a:gd name="T115" fmla="*/ 172 h 174"/>
                    <a:gd name="T116" fmla="*/ 3 w 187"/>
                    <a:gd name="T117" fmla="*/ 172 h 174"/>
                    <a:gd name="T118" fmla="*/ 4 w 187"/>
                    <a:gd name="T119" fmla="*/ 173 h 174"/>
                    <a:gd name="T120" fmla="*/ 5 w 187"/>
                    <a:gd name="T121" fmla="*/ 173 h 174"/>
                    <a:gd name="T122" fmla="*/ 180 w 187"/>
                    <a:gd name="T123" fmla="*/ 173 h 1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7"/>
                    <a:gd name="T187" fmla="*/ 0 h 174"/>
                    <a:gd name="T188" fmla="*/ 187 w 187"/>
                    <a:gd name="T189" fmla="*/ 174 h 1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7" h="174">
                      <a:moveTo>
                        <a:pt x="180" y="173"/>
                      </a:moveTo>
                      <a:lnTo>
                        <a:pt x="180" y="173"/>
                      </a:lnTo>
                      <a:lnTo>
                        <a:pt x="180" y="172"/>
                      </a:lnTo>
                      <a:lnTo>
                        <a:pt x="182" y="172"/>
                      </a:lnTo>
                      <a:lnTo>
                        <a:pt x="183" y="171"/>
                      </a:lnTo>
                      <a:lnTo>
                        <a:pt x="184" y="171"/>
                      </a:lnTo>
                      <a:lnTo>
                        <a:pt x="184" y="170"/>
                      </a:lnTo>
                      <a:lnTo>
                        <a:pt x="184" y="169"/>
                      </a:lnTo>
                      <a:lnTo>
                        <a:pt x="185" y="169"/>
                      </a:lnTo>
                      <a:lnTo>
                        <a:pt x="185" y="168"/>
                      </a:lnTo>
                      <a:lnTo>
                        <a:pt x="186" y="16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5" y="5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4" y="2"/>
                      </a:lnTo>
                      <a:lnTo>
                        <a:pt x="184" y="1"/>
                      </a:lnTo>
                      <a:lnTo>
                        <a:pt x="183" y="1"/>
                      </a:lnTo>
                      <a:lnTo>
                        <a:pt x="182" y="1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1" y="170"/>
                      </a:lnTo>
                      <a:lnTo>
                        <a:pt x="1" y="171"/>
                      </a:lnTo>
                      <a:lnTo>
                        <a:pt x="2" y="171"/>
                      </a:lnTo>
                      <a:lnTo>
                        <a:pt x="2" y="172"/>
                      </a:lnTo>
                      <a:lnTo>
                        <a:pt x="3" y="172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180" y="17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4" name="Freeform 571"/>
                <p:cNvSpPr>
                  <a:spLocks/>
                </p:cNvSpPr>
                <p:nvPr/>
              </p:nvSpPr>
              <p:spPr bwMode="auto">
                <a:xfrm>
                  <a:off x="3855" y="1281"/>
                  <a:ext cx="186" cy="172"/>
                </a:xfrm>
                <a:custGeom>
                  <a:avLst/>
                  <a:gdLst>
                    <a:gd name="T0" fmla="*/ 185 w 186"/>
                    <a:gd name="T1" fmla="*/ 165 h 172"/>
                    <a:gd name="T2" fmla="*/ 185 w 186"/>
                    <a:gd name="T3" fmla="*/ 166 h 172"/>
                    <a:gd name="T4" fmla="*/ 185 w 186"/>
                    <a:gd name="T5" fmla="*/ 167 h 172"/>
                    <a:gd name="T6" fmla="*/ 184 w 186"/>
                    <a:gd name="T7" fmla="*/ 167 h 172"/>
                    <a:gd name="T8" fmla="*/ 184 w 186"/>
                    <a:gd name="T9" fmla="*/ 168 h 172"/>
                    <a:gd name="T10" fmla="*/ 183 w 186"/>
                    <a:gd name="T11" fmla="*/ 169 h 172"/>
                    <a:gd name="T12" fmla="*/ 183 w 186"/>
                    <a:gd name="T13" fmla="*/ 169 h 172"/>
                    <a:gd name="T14" fmla="*/ 182 w 186"/>
                    <a:gd name="T15" fmla="*/ 170 h 172"/>
                    <a:gd name="T16" fmla="*/ 182 w 186"/>
                    <a:gd name="T17" fmla="*/ 170 h 172"/>
                    <a:gd name="T18" fmla="*/ 181 w 186"/>
                    <a:gd name="T19" fmla="*/ 170 h 172"/>
                    <a:gd name="T20" fmla="*/ 181 w 186"/>
                    <a:gd name="T21" fmla="*/ 171 h 172"/>
                    <a:gd name="T22" fmla="*/ 180 w 186"/>
                    <a:gd name="T23" fmla="*/ 171 h 172"/>
                    <a:gd name="T24" fmla="*/ 179 w 186"/>
                    <a:gd name="T25" fmla="*/ 171 h 172"/>
                    <a:gd name="T26" fmla="*/ 4 w 186"/>
                    <a:gd name="T27" fmla="*/ 171 h 172"/>
                    <a:gd name="T28" fmla="*/ 3 w 186"/>
                    <a:gd name="T29" fmla="*/ 171 h 172"/>
                    <a:gd name="T30" fmla="*/ 3 w 186"/>
                    <a:gd name="T31" fmla="*/ 171 h 172"/>
                    <a:gd name="T32" fmla="*/ 3 w 186"/>
                    <a:gd name="T33" fmla="*/ 170 h 172"/>
                    <a:gd name="T34" fmla="*/ 2 w 186"/>
                    <a:gd name="T35" fmla="*/ 170 h 172"/>
                    <a:gd name="T36" fmla="*/ 2 w 186"/>
                    <a:gd name="T37" fmla="*/ 170 h 172"/>
                    <a:gd name="T38" fmla="*/ 1 w 186"/>
                    <a:gd name="T39" fmla="*/ 169 h 172"/>
                    <a:gd name="T40" fmla="*/ 1 w 186"/>
                    <a:gd name="T41" fmla="*/ 169 h 172"/>
                    <a:gd name="T42" fmla="*/ 0 w 186"/>
                    <a:gd name="T43" fmla="*/ 169 h 172"/>
                    <a:gd name="T44" fmla="*/ 0 w 186"/>
                    <a:gd name="T45" fmla="*/ 168 h 172"/>
                    <a:gd name="T46" fmla="*/ 0 w 186"/>
                    <a:gd name="T47" fmla="*/ 167 h 172"/>
                    <a:gd name="T48" fmla="*/ 0 w 186"/>
                    <a:gd name="T49" fmla="*/ 167 h 172"/>
                    <a:gd name="T50" fmla="*/ 0 w 186"/>
                    <a:gd name="T51" fmla="*/ 166 h 172"/>
                    <a:gd name="T52" fmla="*/ 0 w 186"/>
                    <a:gd name="T53" fmla="*/ 165 h 172"/>
                    <a:gd name="T54" fmla="*/ 0 w 186"/>
                    <a:gd name="T55" fmla="*/ 5 h 172"/>
                    <a:gd name="T56" fmla="*/ 0 w 186"/>
                    <a:gd name="T57" fmla="*/ 4 h 172"/>
                    <a:gd name="T58" fmla="*/ 0 w 186"/>
                    <a:gd name="T59" fmla="*/ 3 h 172"/>
                    <a:gd name="T60" fmla="*/ 0 w 186"/>
                    <a:gd name="T61" fmla="*/ 3 h 172"/>
                    <a:gd name="T62" fmla="*/ 0 w 186"/>
                    <a:gd name="T63" fmla="*/ 2 h 172"/>
                    <a:gd name="T64" fmla="*/ 0 w 186"/>
                    <a:gd name="T65" fmla="*/ 2 h 172"/>
                    <a:gd name="T66" fmla="*/ 1 w 186"/>
                    <a:gd name="T67" fmla="*/ 1 h 172"/>
                    <a:gd name="T68" fmla="*/ 1 w 186"/>
                    <a:gd name="T69" fmla="*/ 1 h 172"/>
                    <a:gd name="T70" fmla="*/ 2 w 186"/>
                    <a:gd name="T71" fmla="*/ 1 h 172"/>
                    <a:gd name="T72" fmla="*/ 2 w 186"/>
                    <a:gd name="T73" fmla="*/ 0 h 172"/>
                    <a:gd name="T74" fmla="*/ 2 w 186"/>
                    <a:gd name="T75" fmla="*/ 0 h 172"/>
                    <a:gd name="T76" fmla="*/ 3 w 186"/>
                    <a:gd name="T77" fmla="*/ 0 h 172"/>
                    <a:gd name="T78" fmla="*/ 3 w 186"/>
                    <a:gd name="T79" fmla="*/ 0 h 172"/>
                    <a:gd name="T80" fmla="*/ 4 w 186"/>
                    <a:gd name="T81" fmla="*/ 0 h 172"/>
                    <a:gd name="T82" fmla="*/ 179 w 186"/>
                    <a:gd name="T83" fmla="*/ 0 h 172"/>
                    <a:gd name="T84" fmla="*/ 180 w 186"/>
                    <a:gd name="T85" fmla="*/ 0 h 172"/>
                    <a:gd name="T86" fmla="*/ 181 w 186"/>
                    <a:gd name="T87" fmla="*/ 0 h 172"/>
                    <a:gd name="T88" fmla="*/ 181 w 186"/>
                    <a:gd name="T89" fmla="*/ 0 h 172"/>
                    <a:gd name="T90" fmla="*/ 182 w 186"/>
                    <a:gd name="T91" fmla="*/ 0 h 172"/>
                    <a:gd name="T92" fmla="*/ 182 w 186"/>
                    <a:gd name="T93" fmla="*/ 1 h 172"/>
                    <a:gd name="T94" fmla="*/ 183 w 186"/>
                    <a:gd name="T95" fmla="*/ 1 h 172"/>
                    <a:gd name="T96" fmla="*/ 183 w 186"/>
                    <a:gd name="T97" fmla="*/ 1 h 172"/>
                    <a:gd name="T98" fmla="*/ 183 w 186"/>
                    <a:gd name="T99" fmla="*/ 2 h 172"/>
                    <a:gd name="T100" fmla="*/ 184 w 186"/>
                    <a:gd name="T101" fmla="*/ 2 h 172"/>
                    <a:gd name="T102" fmla="*/ 184 w 186"/>
                    <a:gd name="T103" fmla="*/ 3 h 172"/>
                    <a:gd name="T104" fmla="*/ 185 w 186"/>
                    <a:gd name="T105" fmla="*/ 3 h 172"/>
                    <a:gd name="T106" fmla="*/ 185 w 186"/>
                    <a:gd name="T107" fmla="*/ 4 h 172"/>
                    <a:gd name="T108" fmla="*/ 185 w 186"/>
                    <a:gd name="T109" fmla="*/ 5 h 172"/>
                    <a:gd name="T110" fmla="*/ 185 w 186"/>
                    <a:gd name="T111" fmla="*/ 165 h 1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"/>
                    <a:gd name="T169" fmla="*/ 0 h 172"/>
                    <a:gd name="T170" fmla="*/ 186 w 186"/>
                    <a:gd name="T171" fmla="*/ 172 h 1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" h="172">
                      <a:moveTo>
                        <a:pt x="185" y="165"/>
                      </a:moveTo>
                      <a:lnTo>
                        <a:pt x="185" y="166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4" y="168"/>
                      </a:lnTo>
                      <a:lnTo>
                        <a:pt x="183" y="169"/>
                      </a:lnTo>
                      <a:lnTo>
                        <a:pt x="182" y="170"/>
                      </a:lnTo>
                      <a:lnTo>
                        <a:pt x="181" y="170"/>
                      </a:lnTo>
                      <a:lnTo>
                        <a:pt x="181" y="171"/>
                      </a:lnTo>
                      <a:lnTo>
                        <a:pt x="180" y="171"/>
                      </a:lnTo>
                      <a:lnTo>
                        <a:pt x="179" y="171"/>
                      </a:lnTo>
                      <a:lnTo>
                        <a:pt x="4" y="171"/>
                      </a:lnTo>
                      <a:lnTo>
                        <a:pt x="3" y="171"/>
                      </a:lnTo>
                      <a:lnTo>
                        <a:pt x="3" y="170"/>
                      </a:lnTo>
                      <a:lnTo>
                        <a:pt x="2" y="170"/>
                      </a:lnTo>
                      <a:lnTo>
                        <a:pt x="1" y="169"/>
                      </a:lnTo>
                      <a:lnTo>
                        <a:pt x="0" y="169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3" y="2"/>
                      </a:lnTo>
                      <a:lnTo>
                        <a:pt x="184" y="2"/>
                      </a:lnTo>
                      <a:lnTo>
                        <a:pt x="184" y="3"/>
                      </a:lnTo>
                      <a:lnTo>
                        <a:pt x="185" y="3"/>
                      </a:lnTo>
                      <a:lnTo>
                        <a:pt x="185" y="4"/>
                      </a:lnTo>
                      <a:lnTo>
                        <a:pt x="185" y="5"/>
                      </a:lnTo>
                      <a:lnTo>
                        <a:pt x="185" y="165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5" name="Freeform 572"/>
                <p:cNvSpPr>
                  <a:spLocks/>
                </p:cNvSpPr>
                <p:nvPr/>
              </p:nvSpPr>
              <p:spPr bwMode="auto">
                <a:xfrm>
                  <a:off x="3857" y="1281"/>
                  <a:ext cx="181" cy="171"/>
                </a:xfrm>
                <a:custGeom>
                  <a:avLst/>
                  <a:gdLst>
                    <a:gd name="T0" fmla="*/ 180 w 181"/>
                    <a:gd name="T1" fmla="*/ 3 h 171"/>
                    <a:gd name="T2" fmla="*/ 180 w 181"/>
                    <a:gd name="T3" fmla="*/ 3 h 171"/>
                    <a:gd name="T4" fmla="*/ 180 w 181"/>
                    <a:gd name="T5" fmla="*/ 2 h 171"/>
                    <a:gd name="T6" fmla="*/ 179 w 181"/>
                    <a:gd name="T7" fmla="*/ 2 h 171"/>
                    <a:gd name="T8" fmla="*/ 179 w 181"/>
                    <a:gd name="T9" fmla="*/ 1 h 171"/>
                    <a:gd name="T10" fmla="*/ 178 w 181"/>
                    <a:gd name="T11" fmla="*/ 1 h 171"/>
                    <a:gd name="T12" fmla="*/ 178 w 181"/>
                    <a:gd name="T13" fmla="*/ 0 h 171"/>
                    <a:gd name="T14" fmla="*/ 177 w 181"/>
                    <a:gd name="T15" fmla="*/ 0 h 171"/>
                    <a:gd name="T16" fmla="*/ 177 w 181"/>
                    <a:gd name="T17" fmla="*/ 0 h 171"/>
                    <a:gd name="T18" fmla="*/ 177 w 181"/>
                    <a:gd name="T19" fmla="*/ 0 h 171"/>
                    <a:gd name="T20" fmla="*/ 176 w 181"/>
                    <a:gd name="T21" fmla="*/ 0 h 171"/>
                    <a:gd name="T22" fmla="*/ 176 w 181"/>
                    <a:gd name="T23" fmla="*/ 0 h 171"/>
                    <a:gd name="T24" fmla="*/ 3 w 181"/>
                    <a:gd name="T25" fmla="*/ 0 h 171"/>
                    <a:gd name="T26" fmla="*/ 3 w 181"/>
                    <a:gd name="T27" fmla="*/ 0 h 171"/>
                    <a:gd name="T28" fmla="*/ 2 w 181"/>
                    <a:gd name="T29" fmla="*/ 0 h 171"/>
                    <a:gd name="T30" fmla="*/ 2 w 181"/>
                    <a:gd name="T31" fmla="*/ 0 h 171"/>
                    <a:gd name="T32" fmla="*/ 1 w 181"/>
                    <a:gd name="T33" fmla="*/ 0 h 171"/>
                    <a:gd name="T34" fmla="*/ 1 w 181"/>
                    <a:gd name="T35" fmla="*/ 0 h 171"/>
                    <a:gd name="T36" fmla="*/ 1 w 181"/>
                    <a:gd name="T37" fmla="*/ 1 h 171"/>
                    <a:gd name="T38" fmla="*/ 0 w 181"/>
                    <a:gd name="T39" fmla="*/ 1 h 171"/>
                    <a:gd name="T40" fmla="*/ 0 w 181"/>
                    <a:gd name="T41" fmla="*/ 1 h 171"/>
                    <a:gd name="T42" fmla="*/ 0 w 181"/>
                    <a:gd name="T43" fmla="*/ 2 h 171"/>
                    <a:gd name="T44" fmla="*/ 0 w 181"/>
                    <a:gd name="T45" fmla="*/ 3 h 171"/>
                    <a:gd name="T46" fmla="*/ 0 w 181"/>
                    <a:gd name="T47" fmla="*/ 3 h 171"/>
                    <a:gd name="T48" fmla="*/ 0 w 181"/>
                    <a:gd name="T49" fmla="*/ 166 h 171"/>
                    <a:gd name="T50" fmla="*/ 0 w 181"/>
                    <a:gd name="T51" fmla="*/ 166 h 171"/>
                    <a:gd name="T52" fmla="*/ 0 w 181"/>
                    <a:gd name="T53" fmla="*/ 167 h 171"/>
                    <a:gd name="T54" fmla="*/ 0 w 181"/>
                    <a:gd name="T55" fmla="*/ 168 h 171"/>
                    <a:gd name="T56" fmla="*/ 0 w 181"/>
                    <a:gd name="T57" fmla="*/ 168 h 171"/>
                    <a:gd name="T58" fmla="*/ 1 w 181"/>
                    <a:gd name="T59" fmla="*/ 168 h 171"/>
                    <a:gd name="T60" fmla="*/ 1 w 181"/>
                    <a:gd name="T61" fmla="*/ 169 h 171"/>
                    <a:gd name="T62" fmla="*/ 2 w 181"/>
                    <a:gd name="T63" fmla="*/ 169 h 171"/>
                    <a:gd name="T64" fmla="*/ 2 w 181"/>
                    <a:gd name="T65" fmla="*/ 169 h 171"/>
                    <a:gd name="T66" fmla="*/ 3 w 181"/>
                    <a:gd name="T67" fmla="*/ 170 h 171"/>
                    <a:gd name="T68" fmla="*/ 3 w 181"/>
                    <a:gd name="T69" fmla="*/ 170 h 171"/>
                    <a:gd name="T70" fmla="*/ 176 w 181"/>
                    <a:gd name="T71" fmla="*/ 170 h 171"/>
                    <a:gd name="T72" fmla="*/ 176 w 181"/>
                    <a:gd name="T73" fmla="*/ 169 h 171"/>
                    <a:gd name="T74" fmla="*/ 177 w 181"/>
                    <a:gd name="T75" fmla="*/ 169 h 171"/>
                    <a:gd name="T76" fmla="*/ 177 w 181"/>
                    <a:gd name="T77" fmla="*/ 169 h 171"/>
                    <a:gd name="T78" fmla="*/ 178 w 181"/>
                    <a:gd name="T79" fmla="*/ 169 h 171"/>
                    <a:gd name="T80" fmla="*/ 178 w 181"/>
                    <a:gd name="T81" fmla="*/ 168 h 171"/>
                    <a:gd name="T82" fmla="*/ 178 w 181"/>
                    <a:gd name="T83" fmla="*/ 168 h 171"/>
                    <a:gd name="T84" fmla="*/ 179 w 181"/>
                    <a:gd name="T85" fmla="*/ 168 h 171"/>
                    <a:gd name="T86" fmla="*/ 179 w 181"/>
                    <a:gd name="T87" fmla="*/ 167 h 171"/>
                    <a:gd name="T88" fmla="*/ 180 w 181"/>
                    <a:gd name="T89" fmla="*/ 166 h 171"/>
                    <a:gd name="T90" fmla="*/ 180 w 181"/>
                    <a:gd name="T91" fmla="*/ 166 h 171"/>
                    <a:gd name="T92" fmla="*/ 180 w 181"/>
                    <a:gd name="T93" fmla="*/ 3 h 1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1"/>
                    <a:gd name="T142" fmla="*/ 0 h 171"/>
                    <a:gd name="T143" fmla="*/ 181 w 181"/>
                    <a:gd name="T144" fmla="*/ 171 h 1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1" h="171">
                      <a:moveTo>
                        <a:pt x="180" y="3"/>
                      </a:moveTo>
                      <a:lnTo>
                        <a:pt x="180" y="3"/>
                      </a:lnTo>
                      <a:lnTo>
                        <a:pt x="180" y="2"/>
                      </a:lnTo>
                      <a:lnTo>
                        <a:pt x="179" y="2"/>
                      </a:lnTo>
                      <a:lnTo>
                        <a:pt x="179" y="1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166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1" y="168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3" y="170"/>
                      </a:lnTo>
                      <a:lnTo>
                        <a:pt x="176" y="170"/>
                      </a:lnTo>
                      <a:lnTo>
                        <a:pt x="176" y="169"/>
                      </a:lnTo>
                      <a:lnTo>
                        <a:pt x="177" y="169"/>
                      </a:lnTo>
                      <a:lnTo>
                        <a:pt x="178" y="169"/>
                      </a:lnTo>
                      <a:lnTo>
                        <a:pt x="178" y="168"/>
                      </a:lnTo>
                      <a:lnTo>
                        <a:pt x="179" y="168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0" y="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6" name="Freeform 573"/>
                <p:cNvSpPr>
                  <a:spLocks/>
                </p:cNvSpPr>
                <p:nvPr/>
              </p:nvSpPr>
              <p:spPr bwMode="auto">
                <a:xfrm>
                  <a:off x="3858" y="1282"/>
                  <a:ext cx="180" cy="168"/>
                </a:xfrm>
                <a:custGeom>
                  <a:avLst/>
                  <a:gdLst>
                    <a:gd name="T0" fmla="*/ 179 w 180"/>
                    <a:gd name="T1" fmla="*/ 163 h 168"/>
                    <a:gd name="T2" fmla="*/ 179 w 180"/>
                    <a:gd name="T3" fmla="*/ 164 h 168"/>
                    <a:gd name="T4" fmla="*/ 178 w 180"/>
                    <a:gd name="T5" fmla="*/ 165 h 168"/>
                    <a:gd name="T6" fmla="*/ 178 w 180"/>
                    <a:gd name="T7" fmla="*/ 165 h 168"/>
                    <a:gd name="T8" fmla="*/ 177 w 180"/>
                    <a:gd name="T9" fmla="*/ 166 h 168"/>
                    <a:gd name="T10" fmla="*/ 177 w 180"/>
                    <a:gd name="T11" fmla="*/ 166 h 168"/>
                    <a:gd name="T12" fmla="*/ 176 w 180"/>
                    <a:gd name="T13" fmla="*/ 167 h 168"/>
                    <a:gd name="T14" fmla="*/ 176 w 180"/>
                    <a:gd name="T15" fmla="*/ 167 h 168"/>
                    <a:gd name="T16" fmla="*/ 2 w 180"/>
                    <a:gd name="T17" fmla="*/ 167 h 168"/>
                    <a:gd name="T18" fmla="*/ 2 w 180"/>
                    <a:gd name="T19" fmla="*/ 167 h 168"/>
                    <a:gd name="T20" fmla="*/ 1 w 180"/>
                    <a:gd name="T21" fmla="*/ 167 h 168"/>
                    <a:gd name="T22" fmla="*/ 1 w 180"/>
                    <a:gd name="T23" fmla="*/ 166 h 168"/>
                    <a:gd name="T24" fmla="*/ 1 w 180"/>
                    <a:gd name="T25" fmla="*/ 166 h 168"/>
                    <a:gd name="T26" fmla="*/ 0 w 180"/>
                    <a:gd name="T27" fmla="*/ 166 h 168"/>
                    <a:gd name="T28" fmla="*/ 0 w 180"/>
                    <a:gd name="T29" fmla="*/ 165 h 168"/>
                    <a:gd name="T30" fmla="*/ 0 w 180"/>
                    <a:gd name="T31" fmla="*/ 165 h 168"/>
                    <a:gd name="T32" fmla="*/ 0 w 180"/>
                    <a:gd name="T33" fmla="*/ 165 h 168"/>
                    <a:gd name="T34" fmla="*/ 0 w 180"/>
                    <a:gd name="T35" fmla="*/ 164 h 168"/>
                    <a:gd name="T36" fmla="*/ 0 w 180"/>
                    <a:gd name="T37" fmla="*/ 163 h 168"/>
                    <a:gd name="T38" fmla="*/ 0 w 180"/>
                    <a:gd name="T39" fmla="*/ 3 h 168"/>
                    <a:gd name="T40" fmla="*/ 0 w 180"/>
                    <a:gd name="T41" fmla="*/ 2 h 168"/>
                    <a:gd name="T42" fmla="*/ 0 w 180"/>
                    <a:gd name="T43" fmla="*/ 1 h 168"/>
                    <a:gd name="T44" fmla="*/ 0 w 180"/>
                    <a:gd name="T45" fmla="*/ 1 h 168"/>
                    <a:gd name="T46" fmla="*/ 0 w 180"/>
                    <a:gd name="T47" fmla="*/ 1 h 168"/>
                    <a:gd name="T48" fmla="*/ 1 w 180"/>
                    <a:gd name="T49" fmla="*/ 0 h 168"/>
                    <a:gd name="T50" fmla="*/ 1 w 180"/>
                    <a:gd name="T51" fmla="*/ 0 h 168"/>
                    <a:gd name="T52" fmla="*/ 2 w 180"/>
                    <a:gd name="T53" fmla="*/ 0 h 168"/>
                    <a:gd name="T54" fmla="*/ 2 w 180"/>
                    <a:gd name="T55" fmla="*/ 0 h 168"/>
                    <a:gd name="T56" fmla="*/ 176 w 180"/>
                    <a:gd name="T57" fmla="*/ 0 h 168"/>
                    <a:gd name="T58" fmla="*/ 176 w 180"/>
                    <a:gd name="T59" fmla="*/ 0 h 168"/>
                    <a:gd name="T60" fmla="*/ 176 w 180"/>
                    <a:gd name="T61" fmla="*/ 0 h 168"/>
                    <a:gd name="T62" fmla="*/ 177 w 180"/>
                    <a:gd name="T63" fmla="*/ 0 h 168"/>
                    <a:gd name="T64" fmla="*/ 177 w 180"/>
                    <a:gd name="T65" fmla="*/ 0 h 168"/>
                    <a:gd name="T66" fmla="*/ 177 w 180"/>
                    <a:gd name="T67" fmla="*/ 1 h 168"/>
                    <a:gd name="T68" fmla="*/ 178 w 180"/>
                    <a:gd name="T69" fmla="*/ 1 h 168"/>
                    <a:gd name="T70" fmla="*/ 178 w 180"/>
                    <a:gd name="T71" fmla="*/ 1 h 168"/>
                    <a:gd name="T72" fmla="*/ 179 w 180"/>
                    <a:gd name="T73" fmla="*/ 2 h 168"/>
                    <a:gd name="T74" fmla="*/ 179 w 180"/>
                    <a:gd name="T75" fmla="*/ 3 h 168"/>
                    <a:gd name="T76" fmla="*/ 179 w 180"/>
                    <a:gd name="T77" fmla="*/ 163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0"/>
                    <a:gd name="T118" fmla="*/ 0 h 168"/>
                    <a:gd name="T119" fmla="*/ 180 w 180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0" h="168">
                      <a:moveTo>
                        <a:pt x="179" y="163"/>
                      </a:moveTo>
                      <a:lnTo>
                        <a:pt x="179" y="164"/>
                      </a:lnTo>
                      <a:lnTo>
                        <a:pt x="178" y="165"/>
                      </a:lnTo>
                      <a:lnTo>
                        <a:pt x="177" y="166"/>
                      </a:lnTo>
                      <a:lnTo>
                        <a:pt x="176" y="167"/>
                      </a:lnTo>
                      <a:lnTo>
                        <a:pt x="2" y="167"/>
                      </a:lnTo>
                      <a:lnTo>
                        <a:pt x="1" y="167"/>
                      </a:lnTo>
                      <a:lnTo>
                        <a:pt x="1" y="166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2"/>
                      </a:lnTo>
                      <a:lnTo>
                        <a:pt x="179" y="3"/>
                      </a:lnTo>
                      <a:lnTo>
                        <a:pt x="179" y="163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7" name="Freeform 574"/>
                <p:cNvSpPr>
                  <a:spLocks/>
                </p:cNvSpPr>
                <p:nvPr/>
              </p:nvSpPr>
              <p:spPr bwMode="auto">
                <a:xfrm>
                  <a:off x="3877" y="1304"/>
                  <a:ext cx="142" cy="124"/>
                </a:xfrm>
                <a:custGeom>
                  <a:avLst/>
                  <a:gdLst>
                    <a:gd name="T0" fmla="*/ 0 w 142"/>
                    <a:gd name="T1" fmla="*/ 1 h 124"/>
                    <a:gd name="T2" fmla="*/ 1 w 142"/>
                    <a:gd name="T3" fmla="*/ 1 h 124"/>
                    <a:gd name="T4" fmla="*/ 1 w 142"/>
                    <a:gd name="T5" fmla="*/ 1 h 124"/>
                    <a:gd name="T6" fmla="*/ 2 w 142"/>
                    <a:gd name="T7" fmla="*/ 0 h 124"/>
                    <a:gd name="T8" fmla="*/ 2 w 142"/>
                    <a:gd name="T9" fmla="*/ 0 h 124"/>
                    <a:gd name="T10" fmla="*/ 3 w 142"/>
                    <a:gd name="T11" fmla="*/ 0 h 124"/>
                    <a:gd name="T12" fmla="*/ 3 w 142"/>
                    <a:gd name="T13" fmla="*/ 0 h 124"/>
                    <a:gd name="T14" fmla="*/ 4 w 142"/>
                    <a:gd name="T15" fmla="*/ 0 h 124"/>
                    <a:gd name="T16" fmla="*/ 135 w 142"/>
                    <a:gd name="T17" fmla="*/ 0 h 124"/>
                    <a:gd name="T18" fmla="*/ 136 w 142"/>
                    <a:gd name="T19" fmla="*/ 0 h 124"/>
                    <a:gd name="T20" fmla="*/ 137 w 142"/>
                    <a:gd name="T21" fmla="*/ 0 h 124"/>
                    <a:gd name="T22" fmla="*/ 137 w 142"/>
                    <a:gd name="T23" fmla="*/ 0 h 124"/>
                    <a:gd name="T24" fmla="*/ 138 w 142"/>
                    <a:gd name="T25" fmla="*/ 0 h 124"/>
                    <a:gd name="T26" fmla="*/ 138 w 142"/>
                    <a:gd name="T27" fmla="*/ 1 h 124"/>
                    <a:gd name="T28" fmla="*/ 139 w 142"/>
                    <a:gd name="T29" fmla="*/ 1 h 124"/>
                    <a:gd name="T30" fmla="*/ 139 w 142"/>
                    <a:gd name="T31" fmla="*/ 1 h 124"/>
                    <a:gd name="T32" fmla="*/ 140 w 142"/>
                    <a:gd name="T33" fmla="*/ 2 h 124"/>
                    <a:gd name="T34" fmla="*/ 140 w 142"/>
                    <a:gd name="T35" fmla="*/ 3 h 124"/>
                    <a:gd name="T36" fmla="*/ 141 w 142"/>
                    <a:gd name="T37" fmla="*/ 3 h 124"/>
                    <a:gd name="T38" fmla="*/ 141 w 142"/>
                    <a:gd name="T39" fmla="*/ 4 h 124"/>
                    <a:gd name="T40" fmla="*/ 141 w 142"/>
                    <a:gd name="T41" fmla="*/ 5 h 124"/>
                    <a:gd name="T42" fmla="*/ 141 w 142"/>
                    <a:gd name="T43" fmla="*/ 117 h 124"/>
                    <a:gd name="T44" fmla="*/ 141 w 142"/>
                    <a:gd name="T45" fmla="*/ 119 h 124"/>
                    <a:gd name="T46" fmla="*/ 140 w 142"/>
                    <a:gd name="T47" fmla="*/ 119 h 124"/>
                    <a:gd name="T48" fmla="*/ 140 w 142"/>
                    <a:gd name="T49" fmla="*/ 120 h 124"/>
                    <a:gd name="T50" fmla="*/ 139 w 142"/>
                    <a:gd name="T51" fmla="*/ 121 h 124"/>
                    <a:gd name="T52" fmla="*/ 139 w 142"/>
                    <a:gd name="T53" fmla="*/ 121 h 124"/>
                    <a:gd name="T54" fmla="*/ 138 w 142"/>
                    <a:gd name="T55" fmla="*/ 122 h 124"/>
                    <a:gd name="T56" fmla="*/ 138 w 142"/>
                    <a:gd name="T57" fmla="*/ 122 h 124"/>
                    <a:gd name="T58" fmla="*/ 137 w 142"/>
                    <a:gd name="T59" fmla="*/ 122 h 124"/>
                    <a:gd name="T60" fmla="*/ 137 w 142"/>
                    <a:gd name="T61" fmla="*/ 123 h 124"/>
                    <a:gd name="T62" fmla="*/ 136 w 142"/>
                    <a:gd name="T63" fmla="*/ 123 h 124"/>
                    <a:gd name="T64" fmla="*/ 135 w 142"/>
                    <a:gd name="T65" fmla="*/ 123 h 124"/>
                    <a:gd name="T66" fmla="*/ 4 w 142"/>
                    <a:gd name="T67" fmla="*/ 123 h 124"/>
                    <a:gd name="T68" fmla="*/ 3 w 142"/>
                    <a:gd name="T69" fmla="*/ 123 h 124"/>
                    <a:gd name="T70" fmla="*/ 3 w 142"/>
                    <a:gd name="T71" fmla="*/ 123 h 124"/>
                    <a:gd name="T72" fmla="*/ 2 w 142"/>
                    <a:gd name="T73" fmla="*/ 122 h 124"/>
                    <a:gd name="T74" fmla="*/ 2 w 142"/>
                    <a:gd name="T75" fmla="*/ 122 h 124"/>
                    <a:gd name="T76" fmla="*/ 1 w 142"/>
                    <a:gd name="T77" fmla="*/ 122 h 124"/>
                    <a:gd name="T78" fmla="*/ 1 w 142"/>
                    <a:gd name="T79" fmla="*/ 121 h 124"/>
                    <a:gd name="T80" fmla="*/ 0 w 142"/>
                    <a:gd name="T81" fmla="*/ 121 h 124"/>
                    <a:gd name="T82" fmla="*/ 0 w 142"/>
                    <a:gd name="T83" fmla="*/ 120 h 124"/>
                    <a:gd name="T84" fmla="*/ 0 w 142"/>
                    <a:gd name="T85" fmla="*/ 119 h 124"/>
                    <a:gd name="T86" fmla="*/ 0 w 142"/>
                    <a:gd name="T87" fmla="*/ 119 h 124"/>
                    <a:gd name="T88" fmla="*/ 0 w 142"/>
                    <a:gd name="T89" fmla="*/ 117 h 124"/>
                    <a:gd name="T90" fmla="*/ 0 w 142"/>
                    <a:gd name="T91" fmla="*/ 5 h 124"/>
                    <a:gd name="T92" fmla="*/ 0 w 142"/>
                    <a:gd name="T93" fmla="*/ 4 h 124"/>
                    <a:gd name="T94" fmla="*/ 0 w 142"/>
                    <a:gd name="T95" fmla="*/ 3 h 124"/>
                    <a:gd name="T96" fmla="*/ 0 w 142"/>
                    <a:gd name="T97" fmla="*/ 3 h 124"/>
                    <a:gd name="T98" fmla="*/ 0 w 142"/>
                    <a:gd name="T99" fmla="*/ 2 h 124"/>
                    <a:gd name="T100" fmla="*/ 0 w 142"/>
                    <a:gd name="T101" fmla="*/ 1 h 1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24"/>
                    <a:gd name="T155" fmla="*/ 142 w 142"/>
                    <a:gd name="T156" fmla="*/ 124 h 1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1" y="4"/>
                      </a:lnTo>
                      <a:lnTo>
                        <a:pt x="141" y="5"/>
                      </a:lnTo>
                      <a:lnTo>
                        <a:pt x="141" y="117"/>
                      </a:lnTo>
                      <a:lnTo>
                        <a:pt x="141" y="119"/>
                      </a:lnTo>
                      <a:lnTo>
                        <a:pt x="140" y="119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8" y="122"/>
                      </a:lnTo>
                      <a:lnTo>
                        <a:pt x="137" y="122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5" y="123"/>
                      </a:lnTo>
                      <a:lnTo>
                        <a:pt x="4" y="123"/>
                      </a:lnTo>
                      <a:lnTo>
                        <a:pt x="3" y="123"/>
                      </a:lnTo>
                      <a:lnTo>
                        <a:pt x="2" y="122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1D2B4B"/>
                    </a:gs>
                    <a:gs pos="50000">
                      <a:srgbClr val="618FFD"/>
                    </a:gs>
                    <a:gs pos="100000">
                      <a:srgbClr val="1D2B4B"/>
                    </a:gs>
                  </a:gsLst>
                  <a:lin ang="27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8" name="Freeform 575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4 h 17"/>
                    <a:gd name="T2" fmla="*/ 151 w 153"/>
                    <a:gd name="T3" fmla="*/ 3 h 17"/>
                    <a:gd name="T4" fmla="*/ 151 w 153"/>
                    <a:gd name="T5" fmla="*/ 2 h 17"/>
                    <a:gd name="T6" fmla="*/ 150 w 153"/>
                    <a:gd name="T7" fmla="*/ 2 h 17"/>
                    <a:gd name="T8" fmla="*/ 150 w 153"/>
                    <a:gd name="T9" fmla="*/ 2 h 17"/>
                    <a:gd name="T10" fmla="*/ 150 w 153"/>
                    <a:gd name="T11" fmla="*/ 1 h 17"/>
                    <a:gd name="T12" fmla="*/ 149 w 153"/>
                    <a:gd name="T13" fmla="*/ 1 h 17"/>
                    <a:gd name="T14" fmla="*/ 149 w 153"/>
                    <a:gd name="T15" fmla="*/ 1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1 h 17"/>
                    <a:gd name="T32" fmla="*/ 1 w 153"/>
                    <a:gd name="T33" fmla="*/ 1 h 17"/>
                    <a:gd name="T34" fmla="*/ 0 w 153"/>
                    <a:gd name="T35" fmla="*/ 2 h 17"/>
                    <a:gd name="T36" fmla="*/ 0 w 153"/>
                    <a:gd name="T37" fmla="*/ 2 h 17"/>
                    <a:gd name="T38" fmla="*/ 0 w 153"/>
                    <a:gd name="T39" fmla="*/ 3 h 17"/>
                    <a:gd name="T40" fmla="*/ 6 w 153"/>
                    <a:gd name="T41" fmla="*/ 16 h 17"/>
                    <a:gd name="T42" fmla="*/ 7 w 153"/>
                    <a:gd name="T43" fmla="*/ 14 h 17"/>
                    <a:gd name="T44" fmla="*/ 7 w 153"/>
                    <a:gd name="T45" fmla="*/ 14 h 17"/>
                    <a:gd name="T46" fmla="*/ 8 w 153"/>
                    <a:gd name="T47" fmla="*/ 13 h 17"/>
                    <a:gd name="T48" fmla="*/ 8 w 153"/>
                    <a:gd name="T49" fmla="*/ 13 h 17"/>
                    <a:gd name="T50" fmla="*/ 8 w 153"/>
                    <a:gd name="T51" fmla="*/ 12 h 17"/>
                    <a:gd name="T52" fmla="*/ 9 w 153"/>
                    <a:gd name="T53" fmla="*/ 12 h 17"/>
                    <a:gd name="T54" fmla="*/ 10 w 153"/>
                    <a:gd name="T55" fmla="*/ 12 h 17"/>
                    <a:gd name="T56" fmla="*/ 140 w 153"/>
                    <a:gd name="T57" fmla="*/ 12 h 17"/>
                    <a:gd name="T58" fmla="*/ 141 w 153"/>
                    <a:gd name="T59" fmla="*/ 12 h 17"/>
                    <a:gd name="T60" fmla="*/ 142 w 153"/>
                    <a:gd name="T61" fmla="*/ 12 h 17"/>
                    <a:gd name="T62" fmla="*/ 142 w 153"/>
                    <a:gd name="T63" fmla="*/ 13 h 17"/>
                    <a:gd name="T64" fmla="*/ 143 w 153"/>
                    <a:gd name="T65" fmla="*/ 13 h 17"/>
                    <a:gd name="T66" fmla="*/ 143 w 153"/>
                    <a:gd name="T67" fmla="*/ 14 h 17"/>
                    <a:gd name="T68" fmla="*/ 143 w 153"/>
                    <a:gd name="T69" fmla="*/ 14 h 17"/>
                    <a:gd name="T70" fmla="*/ 144 w 153"/>
                    <a:gd name="T71" fmla="*/ 14 h 17"/>
                    <a:gd name="T72" fmla="*/ 152 w 153"/>
                    <a:gd name="T73" fmla="*/ 4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3"/>
                    <a:gd name="T112" fmla="*/ 0 h 17"/>
                    <a:gd name="T113" fmla="*/ 153 w 1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3" h="17">
                      <a:moveTo>
                        <a:pt x="152" y="4"/>
                      </a:moveTo>
                      <a:lnTo>
                        <a:pt x="151" y="3"/>
                      </a:lnTo>
                      <a:lnTo>
                        <a:pt x="151" y="2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40" y="12"/>
                      </a:lnTo>
                      <a:lnTo>
                        <a:pt x="141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3" y="14"/>
                      </a:lnTo>
                      <a:lnTo>
                        <a:pt x="144" y="14"/>
                      </a:lnTo>
                      <a:lnTo>
                        <a:pt x="152" y="4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9" name="Freeform 576"/>
                <p:cNvSpPr>
                  <a:spLocks/>
                </p:cNvSpPr>
                <p:nvPr/>
              </p:nvSpPr>
              <p:spPr bwMode="auto">
                <a:xfrm>
                  <a:off x="3870" y="1299"/>
                  <a:ext cx="17" cy="135"/>
                </a:xfrm>
                <a:custGeom>
                  <a:avLst/>
                  <a:gdLst>
                    <a:gd name="T0" fmla="*/ 2 w 17"/>
                    <a:gd name="T1" fmla="*/ 0 h 135"/>
                    <a:gd name="T2" fmla="*/ 1 w 17"/>
                    <a:gd name="T3" fmla="*/ 0 h 135"/>
                    <a:gd name="T4" fmla="*/ 0 w 17"/>
                    <a:gd name="T5" fmla="*/ 1 h 135"/>
                    <a:gd name="T6" fmla="*/ 0 w 17"/>
                    <a:gd name="T7" fmla="*/ 2 h 135"/>
                    <a:gd name="T8" fmla="*/ 0 w 17"/>
                    <a:gd name="T9" fmla="*/ 2 h 135"/>
                    <a:gd name="T10" fmla="*/ 0 w 17"/>
                    <a:gd name="T11" fmla="*/ 3 h 135"/>
                    <a:gd name="T12" fmla="*/ 0 w 17"/>
                    <a:gd name="T13" fmla="*/ 4 h 135"/>
                    <a:gd name="T14" fmla="*/ 0 w 17"/>
                    <a:gd name="T15" fmla="*/ 130 h 135"/>
                    <a:gd name="T16" fmla="*/ 0 w 17"/>
                    <a:gd name="T17" fmla="*/ 130 h 135"/>
                    <a:gd name="T18" fmla="*/ 0 w 17"/>
                    <a:gd name="T19" fmla="*/ 131 h 135"/>
                    <a:gd name="T20" fmla="*/ 0 w 17"/>
                    <a:gd name="T21" fmla="*/ 132 h 135"/>
                    <a:gd name="T22" fmla="*/ 0 w 17"/>
                    <a:gd name="T23" fmla="*/ 132 h 135"/>
                    <a:gd name="T24" fmla="*/ 1 w 17"/>
                    <a:gd name="T25" fmla="*/ 133 h 135"/>
                    <a:gd name="T26" fmla="*/ 2 w 17"/>
                    <a:gd name="T27" fmla="*/ 133 h 135"/>
                    <a:gd name="T28" fmla="*/ 2 w 17"/>
                    <a:gd name="T29" fmla="*/ 134 h 135"/>
                    <a:gd name="T30" fmla="*/ 3 w 17"/>
                    <a:gd name="T31" fmla="*/ 134 h 135"/>
                    <a:gd name="T32" fmla="*/ 16 w 17"/>
                    <a:gd name="T33" fmla="*/ 127 h 135"/>
                    <a:gd name="T34" fmla="*/ 15 w 17"/>
                    <a:gd name="T35" fmla="*/ 126 h 135"/>
                    <a:gd name="T36" fmla="*/ 15 w 17"/>
                    <a:gd name="T37" fmla="*/ 126 h 135"/>
                    <a:gd name="T38" fmla="*/ 14 w 17"/>
                    <a:gd name="T39" fmla="*/ 126 h 135"/>
                    <a:gd name="T40" fmla="*/ 14 w 17"/>
                    <a:gd name="T41" fmla="*/ 125 h 135"/>
                    <a:gd name="T42" fmla="*/ 13 w 17"/>
                    <a:gd name="T43" fmla="*/ 124 h 135"/>
                    <a:gd name="T44" fmla="*/ 13 w 17"/>
                    <a:gd name="T45" fmla="*/ 124 h 135"/>
                    <a:gd name="T46" fmla="*/ 13 w 17"/>
                    <a:gd name="T47" fmla="*/ 10 h 135"/>
                    <a:gd name="T48" fmla="*/ 13 w 17"/>
                    <a:gd name="T49" fmla="*/ 9 h 135"/>
                    <a:gd name="T50" fmla="*/ 13 w 17"/>
                    <a:gd name="T51" fmla="*/ 8 h 135"/>
                    <a:gd name="T52" fmla="*/ 14 w 17"/>
                    <a:gd name="T53" fmla="*/ 8 h 135"/>
                    <a:gd name="T54" fmla="*/ 15 w 17"/>
                    <a:gd name="T55" fmla="*/ 7 h 135"/>
                    <a:gd name="T56" fmla="*/ 15 w 17"/>
                    <a:gd name="T57" fmla="*/ 6 h 135"/>
                    <a:gd name="T58" fmla="*/ 2 w 17"/>
                    <a:gd name="T59" fmla="*/ 0 h 1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135"/>
                    <a:gd name="T92" fmla="*/ 17 w 17"/>
                    <a:gd name="T93" fmla="*/ 135 h 1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135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130"/>
                      </a:lnTo>
                      <a:lnTo>
                        <a:pt x="0" y="131"/>
                      </a:lnTo>
                      <a:lnTo>
                        <a:pt x="0" y="132"/>
                      </a:lnTo>
                      <a:lnTo>
                        <a:pt x="1" y="133"/>
                      </a:lnTo>
                      <a:lnTo>
                        <a:pt x="2" y="133"/>
                      </a:lnTo>
                      <a:lnTo>
                        <a:pt x="2" y="134"/>
                      </a:lnTo>
                      <a:lnTo>
                        <a:pt x="3" y="134"/>
                      </a:lnTo>
                      <a:lnTo>
                        <a:pt x="16" y="127"/>
                      </a:lnTo>
                      <a:lnTo>
                        <a:pt x="15" y="126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0" name="Freeform 577"/>
                <p:cNvSpPr>
                  <a:spLocks/>
                </p:cNvSpPr>
                <p:nvPr/>
              </p:nvSpPr>
              <p:spPr bwMode="auto">
                <a:xfrm>
                  <a:off x="3872" y="1300"/>
                  <a:ext cx="155" cy="136"/>
                </a:xfrm>
                <a:custGeom>
                  <a:avLst/>
                  <a:gdLst>
                    <a:gd name="T0" fmla="*/ 0 w 155"/>
                    <a:gd name="T1" fmla="*/ 133 h 136"/>
                    <a:gd name="T2" fmla="*/ 0 w 155"/>
                    <a:gd name="T3" fmla="*/ 134 h 136"/>
                    <a:gd name="T4" fmla="*/ 0 w 155"/>
                    <a:gd name="T5" fmla="*/ 134 h 136"/>
                    <a:gd name="T6" fmla="*/ 1 w 155"/>
                    <a:gd name="T7" fmla="*/ 134 h 136"/>
                    <a:gd name="T8" fmla="*/ 1 w 155"/>
                    <a:gd name="T9" fmla="*/ 134 h 136"/>
                    <a:gd name="T10" fmla="*/ 2 w 155"/>
                    <a:gd name="T11" fmla="*/ 135 h 136"/>
                    <a:gd name="T12" fmla="*/ 2 w 155"/>
                    <a:gd name="T13" fmla="*/ 135 h 136"/>
                    <a:gd name="T14" fmla="*/ 3 w 155"/>
                    <a:gd name="T15" fmla="*/ 135 h 136"/>
                    <a:gd name="T16" fmla="*/ 148 w 155"/>
                    <a:gd name="T17" fmla="*/ 135 h 136"/>
                    <a:gd name="T18" fmla="*/ 150 w 155"/>
                    <a:gd name="T19" fmla="*/ 134 h 136"/>
                    <a:gd name="T20" fmla="*/ 151 w 155"/>
                    <a:gd name="T21" fmla="*/ 134 h 136"/>
                    <a:gd name="T22" fmla="*/ 151 w 155"/>
                    <a:gd name="T23" fmla="*/ 133 h 136"/>
                    <a:gd name="T24" fmla="*/ 152 w 155"/>
                    <a:gd name="T25" fmla="*/ 133 h 136"/>
                    <a:gd name="T26" fmla="*/ 152 w 155"/>
                    <a:gd name="T27" fmla="*/ 133 h 136"/>
                    <a:gd name="T28" fmla="*/ 153 w 155"/>
                    <a:gd name="T29" fmla="*/ 132 h 136"/>
                    <a:gd name="T30" fmla="*/ 153 w 155"/>
                    <a:gd name="T31" fmla="*/ 131 h 136"/>
                    <a:gd name="T32" fmla="*/ 154 w 155"/>
                    <a:gd name="T33" fmla="*/ 131 h 136"/>
                    <a:gd name="T34" fmla="*/ 154 w 155"/>
                    <a:gd name="T35" fmla="*/ 129 h 136"/>
                    <a:gd name="T36" fmla="*/ 154 w 155"/>
                    <a:gd name="T37" fmla="*/ 129 h 136"/>
                    <a:gd name="T38" fmla="*/ 154 w 155"/>
                    <a:gd name="T39" fmla="*/ 3 h 136"/>
                    <a:gd name="T40" fmla="*/ 154 w 155"/>
                    <a:gd name="T41" fmla="*/ 2 h 136"/>
                    <a:gd name="T42" fmla="*/ 154 w 155"/>
                    <a:gd name="T43" fmla="*/ 1 h 136"/>
                    <a:gd name="T44" fmla="*/ 154 w 155"/>
                    <a:gd name="T45" fmla="*/ 1 h 136"/>
                    <a:gd name="T46" fmla="*/ 153 w 155"/>
                    <a:gd name="T47" fmla="*/ 1 h 136"/>
                    <a:gd name="T48" fmla="*/ 153 w 155"/>
                    <a:gd name="T49" fmla="*/ 0 h 136"/>
                    <a:gd name="T50" fmla="*/ 153 w 155"/>
                    <a:gd name="T51" fmla="*/ 0 h 136"/>
                    <a:gd name="T52" fmla="*/ 145 w 155"/>
                    <a:gd name="T53" fmla="*/ 5 h 136"/>
                    <a:gd name="T54" fmla="*/ 145 w 155"/>
                    <a:gd name="T55" fmla="*/ 5 h 136"/>
                    <a:gd name="T56" fmla="*/ 146 w 155"/>
                    <a:gd name="T57" fmla="*/ 6 h 136"/>
                    <a:gd name="T58" fmla="*/ 146 w 155"/>
                    <a:gd name="T59" fmla="*/ 7 h 136"/>
                    <a:gd name="T60" fmla="*/ 146 w 155"/>
                    <a:gd name="T61" fmla="*/ 7 h 136"/>
                    <a:gd name="T62" fmla="*/ 146 w 155"/>
                    <a:gd name="T63" fmla="*/ 7 h 136"/>
                    <a:gd name="T64" fmla="*/ 146 w 155"/>
                    <a:gd name="T65" fmla="*/ 8 h 136"/>
                    <a:gd name="T66" fmla="*/ 146 w 155"/>
                    <a:gd name="T67" fmla="*/ 9 h 136"/>
                    <a:gd name="T68" fmla="*/ 146 w 155"/>
                    <a:gd name="T69" fmla="*/ 9 h 136"/>
                    <a:gd name="T70" fmla="*/ 146 w 155"/>
                    <a:gd name="T71" fmla="*/ 123 h 136"/>
                    <a:gd name="T72" fmla="*/ 146 w 155"/>
                    <a:gd name="T73" fmla="*/ 123 h 136"/>
                    <a:gd name="T74" fmla="*/ 146 w 155"/>
                    <a:gd name="T75" fmla="*/ 124 h 136"/>
                    <a:gd name="T76" fmla="*/ 146 w 155"/>
                    <a:gd name="T77" fmla="*/ 125 h 136"/>
                    <a:gd name="T78" fmla="*/ 146 w 155"/>
                    <a:gd name="T79" fmla="*/ 125 h 136"/>
                    <a:gd name="T80" fmla="*/ 145 w 155"/>
                    <a:gd name="T81" fmla="*/ 126 h 136"/>
                    <a:gd name="T82" fmla="*/ 145 w 155"/>
                    <a:gd name="T83" fmla="*/ 127 h 136"/>
                    <a:gd name="T84" fmla="*/ 144 w 155"/>
                    <a:gd name="T85" fmla="*/ 127 h 136"/>
                    <a:gd name="T86" fmla="*/ 143 w 155"/>
                    <a:gd name="T87" fmla="*/ 127 h 136"/>
                    <a:gd name="T88" fmla="*/ 143 w 155"/>
                    <a:gd name="T89" fmla="*/ 128 h 136"/>
                    <a:gd name="T90" fmla="*/ 142 w 155"/>
                    <a:gd name="T91" fmla="*/ 128 h 136"/>
                    <a:gd name="T92" fmla="*/ 142 w 155"/>
                    <a:gd name="T93" fmla="*/ 128 h 136"/>
                    <a:gd name="T94" fmla="*/ 9 w 155"/>
                    <a:gd name="T95" fmla="*/ 128 h 136"/>
                    <a:gd name="T96" fmla="*/ 8 w 155"/>
                    <a:gd name="T97" fmla="*/ 128 h 136"/>
                    <a:gd name="T98" fmla="*/ 8 w 155"/>
                    <a:gd name="T99" fmla="*/ 128 h 136"/>
                    <a:gd name="T100" fmla="*/ 8 w 155"/>
                    <a:gd name="T101" fmla="*/ 127 h 136"/>
                    <a:gd name="T102" fmla="*/ 7 w 155"/>
                    <a:gd name="T103" fmla="*/ 127 h 136"/>
                    <a:gd name="T104" fmla="*/ 7 w 155"/>
                    <a:gd name="T105" fmla="*/ 127 h 136"/>
                    <a:gd name="T106" fmla="*/ 6 w 155"/>
                    <a:gd name="T107" fmla="*/ 127 h 136"/>
                    <a:gd name="T108" fmla="*/ 6 w 155"/>
                    <a:gd name="T109" fmla="*/ 127 h 136"/>
                    <a:gd name="T110" fmla="*/ 0 w 155"/>
                    <a:gd name="T111" fmla="*/ 133 h 1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36"/>
                    <a:gd name="T170" fmla="*/ 155 w 155"/>
                    <a:gd name="T171" fmla="*/ 136 h 1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36">
                      <a:moveTo>
                        <a:pt x="0" y="133"/>
                      </a:move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5"/>
                      </a:lnTo>
                      <a:lnTo>
                        <a:pt x="3" y="135"/>
                      </a:lnTo>
                      <a:lnTo>
                        <a:pt x="148" y="135"/>
                      </a:lnTo>
                      <a:lnTo>
                        <a:pt x="150" y="134"/>
                      </a:lnTo>
                      <a:lnTo>
                        <a:pt x="151" y="134"/>
                      </a:lnTo>
                      <a:lnTo>
                        <a:pt x="151" y="133"/>
                      </a:lnTo>
                      <a:lnTo>
                        <a:pt x="152" y="133"/>
                      </a:lnTo>
                      <a:lnTo>
                        <a:pt x="153" y="132"/>
                      </a:lnTo>
                      <a:lnTo>
                        <a:pt x="153" y="131"/>
                      </a:lnTo>
                      <a:lnTo>
                        <a:pt x="154" y="131"/>
                      </a:lnTo>
                      <a:lnTo>
                        <a:pt x="154" y="129"/>
                      </a:lnTo>
                      <a:lnTo>
                        <a:pt x="154" y="3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45" y="5"/>
                      </a:lnTo>
                      <a:lnTo>
                        <a:pt x="146" y="6"/>
                      </a:lnTo>
                      <a:lnTo>
                        <a:pt x="146" y="7"/>
                      </a:lnTo>
                      <a:lnTo>
                        <a:pt x="146" y="8"/>
                      </a:lnTo>
                      <a:lnTo>
                        <a:pt x="146" y="9"/>
                      </a:lnTo>
                      <a:lnTo>
                        <a:pt x="146" y="123"/>
                      </a:lnTo>
                      <a:lnTo>
                        <a:pt x="146" y="124"/>
                      </a:lnTo>
                      <a:lnTo>
                        <a:pt x="146" y="125"/>
                      </a:lnTo>
                      <a:lnTo>
                        <a:pt x="145" y="126"/>
                      </a:lnTo>
                      <a:lnTo>
                        <a:pt x="145" y="127"/>
                      </a:lnTo>
                      <a:lnTo>
                        <a:pt x="144" y="127"/>
                      </a:lnTo>
                      <a:lnTo>
                        <a:pt x="143" y="127"/>
                      </a:lnTo>
                      <a:lnTo>
                        <a:pt x="143" y="128"/>
                      </a:lnTo>
                      <a:lnTo>
                        <a:pt x="142" y="128"/>
                      </a:lnTo>
                      <a:lnTo>
                        <a:pt x="9" y="128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1" name="Freeform 578"/>
                <p:cNvSpPr>
                  <a:spLocks/>
                </p:cNvSpPr>
                <p:nvPr/>
              </p:nvSpPr>
              <p:spPr bwMode="auto">
                <a:xfrm>
                  <a:off x="3872" y="1298"/>
                  <a:ext cx="153" cy="17"/>
                </a:xfrm>
                <a:custGeom>
                  <a:avLst/>
                  <a:gdLst>
                    <a:gd name="T0" fmla="*/ 152 w 153"/>
                    <a:gd name="T1" fmla="*/ 16 h 17"/>
                    <a:gd name="T2" fmla="*/ 151 w 153"/>
                    <a:gd name="T3" fmla="*/ 16 h 17"/>
                    <a:gd name="T4" fmla="*/ 151 w 153"/>
                    <a:gd name="T5" fmla="*/ 10 h 17"/>
                    <a:gd name="T6" fmla="*/ 150 w 153"/>
                    <a:gd name="T7" fmla="*/ 10 h 17"/>
                    <a:gd name="T8" fmla="*/ 150 w 153"/>
                    <a:gd name="T9" fmla="*/ 10 h 17"/>
                    <a:gd name="T10" fmla="*/ 150 w 153"/>
                    <a:gd name="T11" fmla="*/ 5 h 17"/>
                    <a:gd name="T12" fmla="*/ 149 w 153"/>
                    <a:gd name="T13" fmla="*/ 5 h 17"/>
                    <a:gd name="T14" fmla="*/ 149 w 153"/>
                    <a:gd name="T15" fmla="*/ 5 h 17"/>
                    <a:gd name="T16" fmla="*/ 148 w 153"/>
                    <a:gd name="T17" fmla="*/ 0 h 17"/>
                    <a:gd name="T18" fmla="*/ 148 w 153"/>
                    <a:gd name="T19" fmla="*/ 0 h 17"/>
                    <a:gd name="T20" fmla="*/ 147 w 153"/>
                    <a:gd name="T21" fmla="*/ 0 h 17"/>
                    <a:gd name="T22" fmla="*/ 146 w 153"/>
                    <a:gd name="T23" fmla="*/ 0 h 17"/>
                    <a:gd name="T24" fmla="*/ 3 w 153"/>
                    <a:gd name="T25" fmla="*/ 0 h 17"/>
                    <a:gd name="T26" fmla="*/ 3 w 153"/>
                    <a:gd name="T27" fmla="*/ 0 h 17"/>
                    <a:gd name="T28" fmla="*/ 2 w 153"/>
                    <a:gd name="T29" fmla="*/ 0 h 17"/>
                    <a:gd name="T30" fmla="*/ 1 w 153"/>
                    <a:gd name="T31" fmla="*/ 5 h 17"/>
                    <a:gd name="T32" fmla="*/ 1 w 153"/>
                    <a:gd name="T33" fmla="*/ 5 h 17"/>
                    <a:gd name="T34" fmla="*/ 0 w 153"/>
                    <a:gd name="T35" fmla="*/ 10 h 17"/>
                    <a:gd name="T36" fmla="*/ 0 w 153"/>
                    <a:gd name="T37" fmla="*/ 10 h 17"/>
                    <a:gd name="T38" fmla="*/ 0 w 153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3"/>
                    <a:gd name="T61" fmla="*/ 0 h 17"/>
                    <a:gd name="T62" fmla="*/ 153 w 153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3" h="17">
                      <a:moveTo>
                        <a:pt x="152" y="16"/>
                      </a:moveTo>
                      <a:lnTo>
                        <a:pt x="151" y="16"/>
                      </a:lnTo>
                      <a:lnTo>
                        <a:pt x="151" y="10"/>
                      </a:lnTo>
                      <a:lnTo>
                        <a:pt x="150" y="10"/>
                      </a:lnTo>
                      <a:lnTo>
                        <a:pt x="150" y="5"/>
                      </a:lnTo>
                      <a:lnTo>
                        <a:pt x="149" y="5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2" name="Freeform 579"/>
                <p:cNvSpPr>
                  <a:spLocks/>
                </p:cNvSpPr>
                <p:nvPr/>
              </p:nvSpPr>
              <p:spPr bwMode="auto">
                <a:xfrm>
                  <a:off x="3843" y="1489"/>
                  <a:ext cx="215" cy="72"/>
                </a:xfrm>
                <a:custGeom>
                  <a:avLst/>
                  <a:gdLst>
                    <a:gd name="T0" fmla="*/ 0 w 215"/>
                    <a:gd name="T1" fmla="*/ 71 h 72"/>
                    <a:gd name="T2" fmla="*/ 0 w 215"/>
                    <a:gd name="T3" fmla="*/ 0 h 72"/>
                    <a:gd name="T4" fmla="*/ 214 w 215"/>
                    <a:gd name="T5" fmla="*/ 0 h 72"/>
                    <a:gd name="T6" fmla="*/ 214 w 215"/>
                    <a:gd name="T7" fmla="*/ 71 h 72"/>
                    <a:gd name="T8" fmla="*/ 0 w 215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72"/>
                    <a:gd name="T17" fmla="*/ 215 w 215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72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214" y="0"/>
                      </a:lnTo>
                      <a:lnTo>
                        <a:pt x="214" y="71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3" name="Freeform 580"/>
                <p:cNvSpPr>
                  <a:spLocks/>
                </p:cNvSpPr>
                <p:nvPr/>
              </p:nvSpPr>
              <p:spPr bwMode="auto">
                <a:xfrm>
                  <a:off x="3841" y="1489"/>
                  <a:ext cx="219" cy="23"/>
                </a:xfrm>
                <a:custGeom>
                  <a:avLst/>
                  <a:gdLst>
                    <a:gd name="T0" fmla="*/ 79 w 219"/>
                    <a:gd name="T1" fmla="*/ 0 h 23"/>
                    <a:gd name="T2" fmla="*/ 0 w 219"/>
                    <a:gd name="T3" fmla="*/ 0 h 23"/>
                    <a:gd name="T4" fmla="*/ 0 w 219"/>
                    <a:gd name="T5" fmla="*/ 22 h 23"/>
                    <a:gd name="T6" fmla="*/ 218 w 219"/>
                    <a:gd name="T7" fmla="*/ 22 h 23"/>
                    <a:gd name="T8" fmla="*/ 215 w 219"/>
                    <a:gd name="T9" fmla="*/ 0 h 23"/>
                    <a:gd name="T10" fmla="*/ 137 w 219"/>
                    <a:gd name="T11" fmla="*/ 0 h 23"/>
                    <a:gd name="T12" fmla="*/ 79 w 219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3"/>
                    <a:gd name="T23" fmla="*/ 219 w 21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3">
                      <a:moveTo>
                        <a:pt x="79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18" y="22"/>
                      </a:lnTo>
                      <a:lnTo>
                        <a:pt x="215" y="0"/>
                      </a:lnTo>
                      <a:lnTo>
                        <a:pt x="137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4" name="Freeform 581"/>
                <p:cNvSpPr>
                  <a:spLocks/>
                </p:cNvSpPr>
                <p:nvPr/>
              </p:nvSpPr>
              <p:spPr bwMode="auto">
                <a:xfrm>
                  <a:off x="3991" y="1495"/>
                  <a:ext cx="56" cy="17"/>
                </a:xfrm>
                <a:custGeom>
                  <a:avLst/>
                  <a:gdLst>
                    <a:gd name="T0" fmla="*/ 0 w 56"/>
                    <a:gd name="T1" fmla="*/ 6 h 17"/>
                    <a:gd name="T2" fmla="*/ 18 w 56"/>
                    <a:gd name="T3" fmla="*/ 6 h 17"/>
                    <a:gd name="T4" fmla="*/ 18 w 56"/>
                    <a:gd name="T5" fmla="*/ 0 h 17"/>
                    <a:gd name="T6" fmla="*/ 35 w 56"/>
                    <a:gd name="T7" fmla="*/ 0 h 17"/>
                    <a:gd name="T8" fmla="*/ 35 w 56"/>
                    <a:gd name="T9" fmla="*/ 6 h 17"/>
                    <a:gd name="T10" fmla="*/ 55 w 56"/>
                    <a:gd name="T11" fmla="*/ 6 h 17"/>
                    <a:gd name="T12" fmla="*/ 55 w 56"/>
                    <a:gd name="T13" fmla="*/ 10 h 17"/>
                    <a:gd name="T14" fmla="*/ 35 w 56"/>
                    <a:gd name="T15" fmla="*/ 10 h 17"/>
                    <a:gd name="T16" fmla="*/ 35 w 56"/>
                    <a:gd name="T17" fmla="*/ 16 h 17"/>
                    <a:gd name="T18" fmla="*/ 18 w 56"/>
                    <a:gd name="T19" fmla="*/ 16 h 17"/>
                    <a:gd name="T20" fmla="*/ 18 w 56"/>
                    <a:gd name="T21" fmla="*/ 10 h 17"/>
                    <a:gd name="T22" fmla="*/ 0 w 56"/>
                    <a:gd name="T23" fmla="*/ 10 h 17"/>
                    <a:gd name="T24" fmla="*/ 0 w 56"/>
                    <a:gd name="T25" fmla="*/ 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17"/>
                    <a:gd name="T41" fmla="*/ 56 w 5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17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18" y="16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5" name="Freeform 582"/>
                <p:cNvSpPr>
                  <a:spLocks/>
                </p:cNvSpPr>
                <p:nvPr/>
              </p:nvSpPr>
              <p:spPr bwMode="auto">
                <a:xfrm>
                  <a:off x="3991" y="15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0 h 17"/>
                    <a:gd name="T4" fmla="*/ 16 w 17"/>
                    <a:gd name="T5" fmla="*/ 5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6" name="Freeform 583"/>
                <p:cNvSpPr>
                  <a:spLocks/>
                </p:cNvSpPr>
                <p:nvPr/>
              </p:nvSpPr>
              <p:spPr bwMode="auto">
                <a:xfrm>
                  <a:off x="4010" y="149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7" name="Freeform 584"/>
                <p:cNvSpPr>
                  <a:spLocks/>
                </p:cNvSpPr>
                <p:nvPr/>
              </p:nvSpPr>
              <p:spPr bwMode="auto">
                <a:xfrm>
                  <a:off x="4046" y="150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16 h 17"/>
                    <a:gd name="T4" fmla="*/ 0 w 1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8" name="Freeform 585"/>
                <p:cNvSpPr>
                  <a:spLocks/>
                </p:cNvSpPr>
                <p:nvPr/>
              </p:nvSpPr>
              <p:spPr bwMode="auto">
                <a:xfrm>
                  <a:off x="4027" y="14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0 h 17"/>
                    <a:gd name="T4" fmla="*/ 0 w 17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>
                  <a:solidFill>
                    <a:srgbClr val="EFEF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9" name="Freeform 586"/>
                <p:cNvSpPr>
                  <a:spLocks/>
                </p:cNvSpPr>
                <p:nvPr/>
              </p:nvSpPr>
              <p:spPr bwMode="auto">
                <a:xfrm>
                  <a:off x="4011" y="149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6 w 17"/>
                    <a:gd name="T3" fmla="*/ 16 h 17"/>
                    <a:gd name="T4" fmla="*/ 16 w 17"/>
                    <a:gd name="T5" fmla="*/ 0 h 17"/>
                    <a:gd name="T6" fmla="*/ 0 w 17"/>
                    <a:gd name="T7" fmla="*/ 0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A2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0" name="Freeform 587"/>
                <p:cNvSpPr>
                  <a:spLocks/>
                </p:cNvSpPr>
                <p:nvPr/>
              </p:nvSpPr>
              <p:spPr bwMode="auto">
                <a:xfrm>
                  <a:off x="3993" y="1502"/>
                  <a:ext cx="54" cy="17"/>
                </a:xfrm>
                <a:custGeom>
                  <a:avLst/>
                  <a:gdLst>
                    <a:gd name="T0" fmla="*/ 0 w 54"/>
                    <a:gd name="T1" fmla="*/ 0 h 17"/>
                    <a:gd name="T2" fmla="*/ 53 w 54"/>
                    <a:gd name="T3" fmla="*/ 0 h 17"/>
                    <a:gd name="T4" fmla="*/ 53 w 54"/>
                    <a:gd name="T5" fmla="*/ 16 h 17"/>
                    <a:gd name="T6" fmla="*/ 0 w 54"/>
                    <a:gd name="T7" fmla="*/ 16 h 17"/>
                    <a:gd name="T8" fmla="*/ 0 w 5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7"/>
                    <a:gd name="T17" fmla="*/ 54 w 5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7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1" name="Freeform 588"/>
                <p:cNvSpPr>
                  <a:spLocks/>
                </p:cNvSpPr>
                <p:nvPr/>
              </p:nvSpPr>
              <p:spPr bwMode="auto">
                <a:xfrm>
                  <a:off x="4010" y="1496"/>
                  <a:ext cx="19" cy="17"/>
                </a:xfrm>
                <a:custGeom>
                  <a:avLst/>
                  <a:gdLst>
                    <a:gd name="T0" fmla="*/ 18 w 19"/>
                    <a:gd name="T1" fmla="*/ 12 h 17"/>
                    <a:gd name="T2" fmla="*/ 17 w 19"/>
                    <a:gd name="T3" fmla="*/ 16 h 17"/>
                    <a:gd name="T4" fmla="*/ 17 w 19"/>
                    <a:gd name="T5" fmla="*/ 0 h 17"/>
                    <a:gd name="T6" fmla="*/ 0 w 19"/>
                    <a:gd name="T7" fmla="*/ 0 h 17"/>
                    <a:gd name="T8" fmla="*/ 0 w 19"/>
                    <a:gd name="T9" fmla="*/ 16 h 17"/>
                    <a:gd name="T10" fmla="*/ 0 w 19"/>
                    <a:gd name="T11" fmla="*/ 1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7"/>
                    <a:gd name="T20" fmla="*/ 19 w 19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7">
                      <a:moveTo>
                        <a:pt x="18" y="12"/>
                      </a:move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2" name="Freeform 589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6 w 17"/>
                    <a:gd name="T3" fmla="*/ 16 h 17"/>
                    <a:gd name="T4" fmla="*/ 0 w 17"/>
                    <a:gd name="T5" fmla="*/ 16 h 17"/>
                    <a:gd name="T6" fmla="*/ 0 w 17"/>
                    <a:gd name="T7" fmla="*/ 0 h 17"/>
                    <a:gd name="T8" fmla="*/ 16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3" name="Freeform 590"/>
                <p:cNvSpPr>
                  <a:spLocks/>
                </p:cNvSpPr>
                <p:nvPr/>
              </p:nvSpPr>
              <p:spPr bwMode="auto">
                <a:xfrm>
                  <a:off x="3945" y="15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591"/>
                <p:cNvSpPr>
                  <a:spLocks/>
                </p:cNvSpPr>
                <p:nvPr/>
              </p:nvSpPr>
              <p:spPr bwMode="auto">
                <a:xfrm>
                  <a:off x="3930" y="1497"/>
                  <a:ext cx="44" cy="17"/>
                </a:xfrm>
                <a:custGeom>
                  <a:avLst/>
                  <a:gdLst>
                    <a:gd name="T0" fmla="*/ 14 w 44"/>
                    <a:gd name="T1" fmla="*/ 16 h 17"/>
                    <a:gd name="T2" fmla="*/ 0 w 44"/>
                    <a:gd name="T3" fmla="*/ 16 h 17"/>
                    <a:gd name="T4" fmla="*/ 0 w 44"/>
                    <a:gd name="T5" fmla="*/ 8 h 17"/>
                    <a:gd name="T6" fmla="*/ 14 w 44"/>
                    <a:gd name="T7" fmla="*/ 8 h 17"/>
                    <a:gd name="T8" fmla="*/ 14 w 44"/>
                    <a:gd name="T9" fmla="*/ 0 h 17"/>
                    <a:gd name="T10" fmla="*/ 28 w 44"/>
                    <a:gd name="T11" fmla="*/ 0 h 17"/>
                    <a:gd name="T12" fmla="*/ 28 w 44"/>
                    <a:gd name="T13" fmla="*/ 8 h 17"/>
                    <a:gd name="T14" fmla="*/ 43 w 44"/>
                    <a:gd name="T15" fmla="*/ 8 h 17"/>
                    <a:gd name="T16" fmla="*/ 43 w 44"/>
                    <a:gd name="T17" fmla="*/ 16 h 17"/>
                    <a:gd name="T18" fmla="*/ 28 w 44"/>
                    <a:gd name="T19" fmla="*/ 16 h 17"/>
                    <a:gd name="T20" fmla="*/ 14 w 4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7"/>
                    <a:gd name="T35" fmla="*/ 44 w 4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7">
                      <a:moveTo>
                        <a:pt x="14" y="16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43" y="8"/>
                      </a:lnTo>
                      <a:lnTo>
                        <a:pt x="43" y="16"/>
                      </a:lnTo>
                      <a:lnTo>
                        <a:pt x="2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5" name="Freeform 592"/>
                <p:cNvSpPr>
                  <a:spLocks/>
                </p:cNvSpPr>
                <p:nvPr/>
              </p:nvSpPr>
              <p:spPr bwMode="auto">
                <a:xfrm>
                  <a:off x="3945" y="149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16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6" name="Freeform 593"/>
                <p:cNvSpPr>
                  <a:spLocks/>
                </p:cNvSpPr>
                <p:nvPr/>
              </p:nvSpPr>
              <p:spPr bwMode="auto">
                <a:xfrm>
                  <a:off x="3897" y="1494"/>
                  <a:ext cx="20" cy="17"/>
                </a:xfrm>
                <a:custGeom>
                  <a:avLst/>
                  <a:gdLst>
                    <a:gd name="T0" fmla="*/ 5 w 20"/>
                    <a:gd name="T1" fmla="*/ 16 h 17"/>
                    <a:gd name="T2" fmla="*/ 3 w 20"/>
                    <a:gd name="T3" fmla="*/ 15 h 17"/>
                    <a:gd name="T4" fmla="*/ 2 w 20"/>
                    <a:gd name="T5" fmla="*/ 15 h 17"/>
                    <a:gd name="T6" fmla="*/ 1 w 20"/>
                    <a:gd name="T7" fmla="*/ 14 h 17"/>
                    <a:gd name="T8" fmla="*/ 1 w 20"/>
                    <a:gd name="T9" fmla="*/ 12 h 17"/>
                    <a:gd name="T10" fmla="*/ 0 w 20"/>
                    <a:gd name="T11" fmla="*/ 12 h 17"/>
                    <a:gd name="T12" fmla="*/ 0 w 20"/>
                    <a:gd name="T13" fmla="*/ 10 h 17"/>
                    <a:gd name="T14" fmla="*/ 0 w 20"/>
                    <a:gd name="T15" fmla="*/ 8 h 17"/>
                    <a:gd name="T16" fmla="*/ 0 w 20"/>
                    <a:gd name="T17" fmla="*/ 6 h 17"/>
                    <a:gd name="T18" fmla="*/ 0 w 20"/>
                    <a:gd name="T19" fmla="*/ 4 h 17"/>
                    <a:gd name="T20" fmla="*/ 0 w 20"/>
                    <a:gd name="T21" fmla="*/ 3 h 17"/>
                    <a:gd name="T22" fmla="*/ 1 w 20"/>
                    <a:gd name="T23" fmla="*/ 2 h 17"/>
                    <a:gd name="T24" fmla="*/ 2 w 20"/>
                    <a:gd name="T25" fmla="*/ 1 h 17"/>
                    <a:gd name="T26" fmla="*/ 3 w 20"/>
                    <a:gd name="T27" fmla="*/ 0 h 17"/>
                    <a:gd name="T28" fmla="*/ 4 w 20"/>
                    <a:gd name="T29" fmla="*/ 0 h 17"/>
                    <a:gd name="T30" fmla="*/ 5 w 20"/>
                    <a:gd name="T31" fmla="*/ 0 h 17"/>
                    <a:gd name="T32" fmla="*/ 12 w 20"/>
                    <a:gd name="T33" fmla="*/ 0 h 17"/>
                    <a:gd name="T34" fmla="*/ 13 w 20"/>
                    <a:gd name="T35" fmla="*/ 0 h 17"/>
                    <a:gd name="T36" fmla="*/ 15 w 20"/>
                    <a:gd name="T37" fmla="*/ 0 h 17"/>
                    <a:gd name="T38" fmla="*/ 16 w 20"/>
                    <a:gd name="T39" fmla="*/ 1 h 17"/>
                    <a:gd name="T40" fmla="*/ 17 w 20"/>
                    <a:gd name="T41" fmla="*/ 3 h 17"/>
                    <a:gd name="T42" fmla="*/ 17 w 20"/>
                    <a:gd name="T43" fmla="*/ 3 h 17"/>
                    <a:gd name="T44" fmla="*/ 18 w 20"/>
                    <a:gd name="T45" fmla="*/ 5 h 17"/>
                    <a:gd name="T46" fmla="*/ 18 w 20"/>
                    <a:gd name="T47" fmla="*/ 7 h 17"/>
                    <a:gd name="T48" fmla="*/ 18 w 20"/>
                    <a:gd name="T49" fmla="*/ 8 h 17"/>
                    <a:gd name="T50" fmla="*/ 18 w 20"/>
                    <a:gd name="T51" fmla="*/ 10 h 17"/>
                    <a:gd name="T52" fmla="*/ 17 w 20"/>
                    <a:gd name="T53" fmla="*/ 12 h 17"/>
                    <a:gd name="T54" fmla="*/ 16 w 20"/>
                    <a:gd name="T55" fmla="*/ 13 h 17"/>
                    <a:gd name="T56" fmla="*/ 15 w 20"/>
                    <a:gd name="T57" fmla="*/ 15 h 17"/>
                    <a:gd name="T58" fmla="*/ 13 w 20"/>
                    <a:gd name="T59" fmla="*/ 15 h 17"/>
                    <a:gd name="T60" fmla="*/ 13 w 20"/>
                    <a:gd name="T61" fmla="*/ 16 h 17"/>
                    <a:gd name="T62" fmla="*/ 12 w 20"/>
                    <a:gd name="T63" fmla="*/ 16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"/>
                    <a:gd name="T97" fmla="*/ 0 h 17"/>
                    <a:gd name="T98" fmla="*/ 20 w 2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" h="17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666666"/>
                </a:soli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7" name="Freeform 594"/>
                <p:cNvSpPr>
                  <a:spLocks/>
                </p:cNvSpPr>
                <p:nvPr/>
              </p:nvSpPr>
              <p:spPr bwMode="auto">
                <a:xfrm>
                  <a:off x="3921" y="1489"/>
                  <a:ext cx="17" cy="38"/>
                </a:xfrm>
                <a:custGeom>
                  <a:avLst/>
                  <a:gdLst>
                    <a:gd name="T0" fmla="*/ 8 w 17"/>
                    <a:gd name="T1" fmla="*/ 0 h 38"/>
                    <a:gd name="T2" fmla="*/ 0 w 17"/>
                    <a:gd name="T3" fmla="*/ 22 h 38"/>
                    <a:gd name="T4" fmla="*/ 16 w 17"/>
                    <a:gd name="T5" fmla="*/ 22 h 38"/>
                    <a:gd name="T6" fmla="*/ 16 w 17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8"/>
                    <a:gd name="T14" fmla="*/ 17 w 1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8">
                      <a:moveTo>
                        <a:pt x="8" y="0"/>
                      </a:moveTo>
                      <a:lnTo>
                        <a:pt x="0" y="22"/>
                      </a:lnTo>
                      <a:lnTo>
                        <a:pt x="16" y="22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8" name="Freeform 595"/>
                <p:cNvSpPr>
                  <a:spLocks/>
                </p:cNvSpPr>
                <p:nvPr/>
              </p:nvSpPr>
              <p:spPr bwMode="auto">
                <a:xfrm>
                  <a:off x="3979" y="1489"/>
                  <a:ext cx="17" cy="72"/>
                </a:xfrm>
                <a:custGeom>
                  <a:avLst/>
                  <a:gdLst>
                    <a:gd name="T0" fmla="*/ 0 w 17"/>
                    <a:gd name="T1" fmla="*/ 0 h 72"/>
                    <a:gd name="T2" fmla="*/ 16 w 17"/>
                    <a:gd name="T3" fmla="*/ 22 h 72"/>
                    <a:gd name="T4" fmla="*/ 0 w 17"/>
                    <a:gd name="T5" fmla="*/ 22 h 72"/>
                    <a:gd name="T6" fmla="*/ 0 w 17"/>
                    <a:gd name="T7" fmla="*/ 7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2"/>
                    <a:gd name="T14" fmla="*/ 17 w 17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2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0" y="22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9F9FA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9" name="Freeform 596"/>
                <p:cNvSpPr>
                  <a:spLocks/>
                </p:cNvSpPr>
                <p:nvPr/>
              </p:nvSpPr>
              <p:spPr bwMode="auto">
                <a:xfrm>
                  <a:off x="3855" y="1532"/>
                  <a:ext cx="250" cy="41"/>
                </a:xfrm>
                <a:custGeom>
                  <a:avLst/>
                  <a:gdLst>
                    <a:gd name="T0" fmla="*/ 0 w 250"/>
                    <a:gd name="T1" fmla="*/ 40 h 41"/>
                    <a:gd name="T2" fmla="*/ 249 w 250"/>
                    <a:gd name="T3" fmla="*/ 40 h 41"/>
                    <a:gd name="T4" fmla="*/ 240 w 250"/>
                    <a:gd name="T5" fmla="*/ 0 h 41"/>
                    <a:gd name="T6" fmla="*/ 10 w 250"/>
                    <a:gd name="T7" fmla="*/ 0 h 41"/>
                    <a:gd name="T8" fmla="*/ 0 w 250"/>
                    <a:gd name="T9" fmla="*/ 4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41"/>
                    <a:gd name="T17" fmla="*/ 250 w 250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41">
                      <a:moveTo>
                        <a:pt x="0" y="40"/>
                      </a:moveTo>
                      <a:lnTo>
                        <a:pt x="249" y="40"/>
                      </a:lnTo>
                      <a:lnTo>
                        <a:pt x="240" y="0"/>
                      </a:lnTo>
                      <a:lnTo>
                        <a:pt x="10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EFEFD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0" name="Freeform 597"/>
                <p:cNvSpPr>
                  <a:spLocks/>
                </p:cNvSpPr>
                <p:nvPr/>
              </p:nvSpPr>
              <p:spPr bwMode="auto">
                <a:xfrm>
                  <a:off x="3855" y="1572"/>
                  <a:ext cx="251" cy="17"/>
                </a:xfrm>
                <a:custGeom>
                  <a:avLst/>
                  <a:gdLst>
                    <a:gd name="T0" fmla="*/ 0 w 251"/>
                    <a:gd name="T1" fmla="*/ 16 h 17"/>
                    <a:gd name="T2" fmla="*/ 0 w 251"/>
                    <a:gd name="T3" fmla="*/ 0 h 17"/>
                    <a:gd name="T4" fmla="*/ 249 w 251"/>
                    <a:gd name="T5" fmla="*/ 0 h 17"/>
                    <a:gd name="T6" fmla="*/ 250 w 251"/>
                    <a:gd name="T7" fmla="*/ 16 h 17"/>
                    <a:gd name="T8" fmla="*/ 0 w 25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7"/>
                    <a:gd name="T17" fmla="*/ 251 w 25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49" y="0"/>
                      </a:lnTo>
                      <a:lnTo>
                        <a:pt x="2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6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1" name="Freeform 598"/>
                <p:cNvSpPr>
                  <a:spLocks/>
                </p:cNvSpPr>
                <p:nvPr/>
              </p:nvSpPr>
              <p:spPr bwMode="auto">
                <a:xfrm>
                  <a:off x="3872" y="1538"/>
                  <a:ext cx="223" cy="28"/>
                </a:xfrm>
                <a:custGeom>
                  <a:avLst/>
                  <a:gdLst>
                    <a:gd name="T0" fmla="*/ 0 w 223"/>
                    <a:gd name="T1" fmla="*/ 27 h 28"/>
                    <a:gd name="T2" fmla="*/ 222 w 223"/>
                    <a:gd name="T3" fmla="*/ 27 h 28"/>
                    <a:gd name="T4" fmla="*/ 214 w 223"/>
                    <a:gd name="T5" fmla="*/ 0 h 28"/>
                    <a:gd name="T6" fmla="*/ 8 w 223"/>
                    <a:gd name="T7" fmla="*/ 0 h 28"/>
                    <a:gd name="T8" fmla="*/ 0 w 223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8"/>
                    <a:gd name="T17" fmla="*/ 223 w 22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8">
                      <a:moveTo>
                        <a:pt x="0" y="27"/>
                      </a:moveTo>
                      <a:lnTo>
                        <a:pt x="222" y="27"/>
                      </a:lnTo>
                      <a:lnTo>
                        <a:pt x="214" y="0"/>
                      </a:lnTo>
                      <a:lnTo>
                        <a:pt x="8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99999"/>
                </a:solidFill>
                <a:ln w="12700">
                  <a:solidFill>
                    <a:srgbClr val="9F9F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425" name="Freeform 599"/>
              <p:cNvSpPr>
                <a:spLocks/>
              </p:cNvSpPr>
              <p:nvPr/>
            </p:nvSpPr>
            <p:spPr bwMode="auto">
              <a:xfrm rot="388125">
                <a:off x="1519" y="977"/>
                <a:ext cx="2138" cy="1864"/>
              </a:xfrm>
              <a:custGeom>
                <a:avLst/>
                <a:gdLst>
                  <a:gd name="T0" fmla="*/ 38111 w 1082"/>
                  <a:gd name="T1" fmla="*/ 6718429 h 670"/>
                  <a:gd name="T2" fmla="*/ 1889 w 1082"/>
                  <a:gd name="T3" fmla="*/ 8247109 h 670"/>
                  <a:gd name="T4" fmla="*/ 7376 w 1082"/>
                  <a:gd name="T5" fmla="*/ 9693473 h 670"/>
                  <a:gd name="T6" fmla="*/ 38111 w 1082"/>
                  <a:gd name="T7" fmla="*/ 10752519 h 670"/>
                  <a:gd name="T8" fmla="*/ 28112 w 1082"/>
                  <a:gd name="T9" fmla="*/ 11721156 h 670"/>
                  <a:gd name="T10" fmla="*/ 23524 w 1082"/>
                  <a:gd name="T11" fmla="*/ 13171047 h 670"/>
                  <a:gd name="T12" fmla="*/ 50935 w 1082"/>
                  <a:gd name="T13" fmla="*/ 14449361 h 670"/>
                  <a:gd name="T14" fmla="*/ 120886 w 1082"/>
                  <a:gd name="T15" fmla="*/ 15195039 h 670"/>
                  <a:gd name="T16" fmla="*/ 144109 w 1082"/>
                  <a:gd name="T17" fmla="*/ 15694379 h 670"/>
                  <a:gd name="T18" fmla="*/ 216884 w 1082"/>
                  <a:gd name="T19" fmla="*/ 17144437 h 670"/>
                  <a:gd name="T20" fmla="*/ 307686 w 1082"/>
                  <a:gd name="T21" fmla="*/ 17474615 h 670"/>
                  <a:gd name="T22" fmla="*/ 373680 w 1082"/>
                  <a:gd name="T23" fmla="*/ 16836104 h 670"/>
                  <a:gd name="T24" fmla="*/ 429523 w 1082"/>
                  <a:gd name="T25" fmla="*/ 18141805 h 670"/>
                  <a:gd name="T26" fmla="*/ 501954 w 1082"/>
                  <a:gd name="T27" fmla="*/ 18612445 h 670"/>
                  <a:gd name="T28" fmla="*/ 593376 w 1082"/>
                  <a:gd name="T29" fmla="*/ 17833438 h 670"/>
                  <a:gd name="T30" fmla="*/ 644158 w 1082"/>
                  <a:gd name="T31" fmla="*/ 16085396 h 670"/>
                  <a:gd name="T32" fmla="*/ 682324 w 1082"/>
                  <a:gd name="T33" fmla="*/ 16197614 h 670"/>
                  <a:gd name="T34" fmla="*/ 744862 w 1082"/>
                  <a:gd name="T35" fmla="*/ 16276448 h 670"/>
                  <a:gd name="T36" fmla="*/ 791313 w 1082"/>
                  <a:gd name="T37" fmla="*/ 15744579 h 670"/>
                  <a:gd name="T38" fmla="*/ 833911 w 1082"/>
                  <a:gd name="T39" fmla="*/ 14589066 h 670"/>
                  <a:gd name="T40" fmla="*/ 848725 w 1082"/>
                  <a:gd name="T41" fmla="*/ 13311531 h 670"/>
                  <a:gd name="T42" fmla="*/ 876590 w 1082"/>
                  <a:gd name="T43" fmla="*/ 12780219 h 670"/>
                  <a:gd name="T44" fmla="*/ 944692 w 1082"/>
                  <a:gd name="T45" fmla="*/ 11613993 h 670"/>
                  <a:gd name="T46" fmla="*/ 971715 w 1082"/>
                  <a:gd name="T47" fmla="*/ 10444169 h 670"/>
                  <a:gd name="T48" fmla="*/ 981838 w 1082"/>
                  <a:gd name="T49" fmla="*/ 9026150 h 670"/>
                  <a:gd name="T50" fmla="*/ 973491 w 1082"/>
                  <a:gd name="T51" fmla="*/ 7749082 h 670"/>
                  <a:gd name="T52" fmla="*/ 949157 w 1082"/>
                  <a:gd name="T53" fmla="*/ 6611263 h 670"/>
                  <a:gd name="T54" fmla="*/ 959403 w 1082"/>
                  <a:gd name="T55" fmla="*/ 5361220 h 670"/>
                  <a:gd name="T56" fmla="*/ 934458 w 1082"/>
                  <a:gd name="T57" fmla="*/ 3473884 h 670"/>
                  <a:gd name="T58" fmla="*/ 870109 w 1082"/>
                  <a:gd name="T59" fmla="*/ 2336054 h 670"/>
                  <a:gd name="T60" fmla="*/ 845982 w 1082"/>
                  <a:gd name="T61" fmla="*/ 997340 h 670"/>
                  <a:gd name="T62" fmla="*/ 781067 w 1082"/>
                  <a:gd name="T63" fmla="*/ 60683 h 670"/>
                  <a:gd name="T64" fmla="*/ 726963 w 1082"/>
                  <a:gd name="T65" fmla="*/ 140482 h 670"/>
                  <a:gd name="T66" fmla="*/ 686065 w 1082"/>
                  <a:gd name="T67" fmla="*/ 778993 h 670"/>
                  <a:gd name="T68" fmla="*/ 661243 w 1082"/>
                  <a:gd name="T69" fmla="*/ 577701 h 670"/>
                  <a:gd name="T70" fmla="*/ 621715 w 1082"/>
                  <a:gd name="T71" fmla="*/ 60683 h 670"/>
                  <a:gd name="T72" fmla="*/ 571709 w 1082"/>
                  <a:gd name="T73" fmla="*/ 110830 h 670"/>
                  <a:gd name="T74" fmla="*/ 525537 w 1082"/>
                  <a:gd name="T75" fmla="*/ 829491 h 670"/>
                  <a:gd name="T76" fmla="*/ 491766 w 1082"/>
                  <a:gd name="T77" fmla="*/ 1087335 h 670"/>
                  <a:gd name="T78" fmla="*/ 437205 w 1082"/>
                  <a:gd name="T79" fmla="*/ 577701 h 670"/>
                  <a:gd name="T80" fmla="*/ 377444 w 1082"/>
                  <a:gd name="T81" fmla="*/ 807680 h 670"/>
                  <a:gd name="T82" fmla="*/ 327444 w 1082"/>
                  <a:gd name="T83" fmla="*/ 1855167 h 670"/>
                  <a:gd name="T84" fmla="*/ 280534 w 1082"/>
                  <a:gd name="T85" fmla="*/ 1837186 h 670"/>
                  <a:gd name="T86" fmla="*/ 209326 w 1082"/>
                  <a:gd name="T87" fmla="*/ 1776398 h 670"/>
                  <a:gd name="T88" fmla="*/ 154292 w 1082"/>
                  <a:gd name="T89" fmla="*/ 2358408 h 670"/>
                  <a:gd name="T90" fmla="*/ 113389 w 1082"/>
                  <a:gd name="T91" fmla="*/ 3445718 h 670"/>
                  <a:gd name="T92" fmla="*/ 90005 w 1082"/>
                  <a:gd name="T93" fmla="*/ 4863265 h 670"/>
                  <a:gd name="T94" fmla="*/ 88085 w 1082"/>
                  <a:gd name="T95" fmla="*/ 6190779 h 6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82"/>
                  <a:gd name="T145" fmla="*/ 0 h 670"/>
                  <a:gd name="T146" fmla="*/ 1082 w 1082"/>
                  <a:gd name="T147" fmla="*/ 670 h 6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82" h="670">
                    <a:moveTo>
                      <a:pt x="98" y="223"/>
                    </a:moveTo>
                    <a:lnTo>
                      <a:pt x="78" y="226"/>
                    </a:lnTo>
                    <a:lnTo>
                      <a:pt x="59" y="233"/>
                    </a:lnTo>
                    <a:lnTo>
                      <a:pt x="42" y="242"/>
                    </a:lnTo>
                    <a:lnTo>
                      <a:pt x="28" y="253"/>
                    </a:lnTo>
                    <a:lnTo>
                      <a:pt x="16" y="266"/>
                    </a:lnTo>
                    <a:lnTo>
                      <a:pt x="7" y="281"/>
                    </a:lnTo>
                    <a:lnTo>
                      <a:pt x="2" y="297"/>
                    </a:lnTo>
                    <a:lnTo>
                      <a:pt x="0" y="314"/>
                    </a:lnTo>
                    <a:lnTo>
                      <a:pt x="1" y="326"/>
                    </a:lnTo>
                    <a:lnTo>
                      <a:pt x="4" y="338"/>
                    </a:lnTo>
                    <a:lnTo>
                      <a:pt x="8" y="349"/>
                    </a:lnTo>
                    <a:lnTo>
                      <a:pt x="14" y="360"/>
                    </a:lnTo>
                    <a:lnTo>
                      <a:pt x="22" y="370"/>
                    </a:lnTo>
                    <a:lnTo>
                      <a:pt x="31" y="379"/>
                    </a:lnTo>
                    <a:lnTo>
                      <a:pt x="42" y="387"/>
                    </a:lnTo>
                    <a:lnTo>
                      <a:pt x="54" y="394"/>
                    </a:lnTo>
                    <a:lnTo>
                      <a:pt x="53" y="393"/>
                    </a:lnTo>
                    <a:lnTo>
                      <a:pt x="40" y="407"/>
                    </a:lnTo>
                    <a:lnTo>
                      <a:pt x="31" y="422"/>
                    </a:lnTo>
                    <a:lnTo>
                      <a:pt x="26" y="438"/>
                    </a:lnTo>
                    <a:lnTo>
                      <a:pt x="24" y="456"/>
                    </a:lnTo>
                    <a:lnTo>
                      <a:pt x="25" y="465"/>
                    </a:lnTo>
                    <a:lnTo>
                      <a:pt x="26" y="474"/>
                    </a:lnTo>
                    <a:lnTo>
                      <a:pt x="29" y="483"/>
                    </a:lnTo>
                    <a:lnTo>
                      <a:pt x="33" y="491"/>
                    </a:lnTo>
                    <a:lnTo>
                      <a:pt x="43" y="507"/>
                    </a:lnTo>
                    <a:lnTo>
                      <a:pt x="56" y="520"/>
                    </a:lnTo>
                    <a:lnTo>
                      <a:pt x="72" y="531"/>
                    </a:lnTo>
                    <a:lnTo>
                      <a:pt x="91" y="540"/>
                    </a:lnTo>
                    <a:lnTo>
                      <a:pt x="111" y="545"/>
                    </a:lnTo>
                    <a:lnTo>
                      <a:pt x="133" y="547"/>
                    </a:lnTo>
                    <a:lnTo>
                      <a:pt x="139" y="547"/>
                    </a:lnTo>
                    <a:lnTo>
                      <a:pt x="146" y="547"/>
                    </a:lnTo>
                    <a:lnTo>
                      <a:pt x="145" y="547"/>
                    </a:lnTo>
                    <a:lnTo>
                      <a:pt x="159" y="565"/>
                    </a:lnTo>
                    <a:lnTo>
                      <a:pt x="176" y="582"/>
                    </a:lnTo>
                    <a:lnTo>
                      <a:pt x="195" y="596"/>
                    </a:lnTo>
                    <a:lnTo>
                      <a:pt x="216" y="608"/>
                    </a:lnTo>
                    <a:lnTo>
                      <a:pt x="239" y="617"/>
                    </a:lnTo>
                    <a:lnTo>
                      <a:pt x="263" y="624"/>
                    </a:lnTo>
                    <a:lnTo>
                      <a:pt x="287" y="629"/>
                    </a:lnTo>
                    <a:lnTo>
                      <a:pt x="313" y="630"/>
                    </a:lnTo>
                    <a:lnTo>
                      <a:pt x="339" y="629"/>
                    </a:lnTo>
                    <a:lnTo>
                      <a:pt x="365" y="624"/>
                    </a:lnTo>
                    <a:lnTo>
                      <a:pt x="389" y="617"/>
                    </a:lnTo>
                    <a:lnTo>
                      <a:pt x="413" y="606"/>
                    </a:lnTo>
                    <a:lnTo>
                      <a:pt x="412" y="606"/>
                    </a:lnTo>
                    <a:lnTo>
                      <a:pt x="425" y="620"/>
                    </a:lnTo>
                    <a:lnTo>
                      <a:pt x="440" y="633"/>
                    </a:lnTo>
                    <a:lnTo>
                      <a:pt x="456" y="644"/>
                    </a:lnTo>
                    <a:lnTo>
                      <a:pt x="473" y="653"/>
                    </a:lnTo>
                    <a:lnTo>
                      <a:pt x="492" y="660"/>
                    </a:lnTo>
                    <a:lnTo>
                      <a:pt x="511" y="666"/>
                    </a:lnTo>
                    <a:lnTo>
                      <a:pt x="532" y="669"/>
                    </a:lnTo>
                    <a:lnTo>
                      <a:pt x="553" y="670"/>
                    </a:lnTo>
                    <a:lnTo>
                      <a:pt x="580" y="668"/>
                    </a:lnTo>
                    <a:lnTo>
                      <a:pt x="606" y="663"/>
                    </a:lnTo>
                    <a:lnTo>
                      <a:pt x="631" y="654"/>
                    </a:lnTo>
                    <a:lnTo>
                      <a:pt x="654" y="642"/>
                    </a:lnTo>
                    <a:lnTo>
                      <a:pt x="674" y="627"/>
                    </a:lnTo>
                    <a:lnTo>
                      <a:pt x="691" y="610"/>
                    </a:lnTo>
                    <a:lnTo>
                      <a:pt x="705" y="590"/>
                    </a:lnTo>
                    <a:lnTo>
                      <a:pt x="710" y="579"/>
                    </a:lnTo>
                    <a:lnTo>
                      <a:pt x="715" y="568"/>
                    </a:lnTo>
                    <a:lnTo>
                      <a:pt x="715" y="569"/>
                    </a:lnTo>
                    <a:lnTo>
                      <a:pt x="733" y="577"/>
                    </a:lnTo>
                    <a:lnTo>
                      <a:pt x="752" y="583"/>
                    </a:lnTo>
                    <a:lnTo>
                      <a:pt x="771" y="587"/>
                    </a:lnTo>
                    <a:lnTo>
                      <a:pt x="792" y="588"/>
                    </a:lnTo>
                    <a:lnTo>
                      <a:pt x="807" y="587"/>
                    </a:lnTo>
                    <a:lnTo>
                      <a:pt x="821" y="586"/>
                    </a:lnTo>
                    <a:lnTo>
                      <a:pt x="835" y="583"/>
                    </a:lnTo>
                    <a:lnTo>
                      <a:pt x="848" y="579"/>
                    </a:lnTo>
                    <a:lnTo>
                      <a:pt x="860" y="573"/>
                    </a:lnTo>
                    <a:lnTo>
                      <a:pt x="872" y="567"/>
                    </a:lnTo>
                    <a:lnTo>
                      <a:pt x="894" y="553"/>
                    </a:lnTo>
                    <a:lnTo>
                      <a:pt x="903" y="544"/>
                    </a:lnTo>
                    <a:lnTo>
                      <a:pt x="911" y="535"/>
                    </a:lnTo>
                    <a:lnTo>
                      <a:pt x="919" y="525"/>
                    </a:lnTo>
                    <a:lnTo>
                      <a:pt x="925" y="514"/>
                    </a:lnTo>
                    <a:lnTo>
                      <a:pt x="930" y="503"/>
                    </a:lnTo>
                    <a:lnTo>
                      <a:pt x="933" y="491"/>
                    </a:lnTo>
                    <a:lnTo>
                      <a:pt x="935" y="479"/>
                    </a:lnTo>
                    <a:lnTo>
                      <a:pt x="936" y="467"/>
                    </a:lnTo>
                    <a:lnTo>
                      <a:pt x="936" y="466"/>
                    </a:lnTo>
                    <a:lnTo>
                      <a:pt x="952" y="464"/>
                    </a:lnTo>
                    <a:lnTo>
                      <a:pt x="966" y="460"/>
                    </a:lnTo>
                    <a:lnTo>
                      <a:pt x="981" y="455"/>
                    </a:lnTo>
                    <a:lnTo>
                      <a:pt x="994" y="450"/>
                    </a:lnTo>
                    <a:lnTo>
                      <a:pt x="1019" y="436"/>
                    </a:lnTo>
                    <a:lnTo>
                      <a:pt x="1041" y="418"/>
                    </a:lnTo>
                    <a:lnTo>
                      <a:pt x="1050" y="409"/>
                    </a:lnTo>
                    <a:lnTo>
                      <a:pt x="1058" y="398"/>
                    </a:lnTo>
                    <a:lnTo>
                      <a:pt x="1065" y="387"/>
                    </a:lnTo>
                    <a:lnTo>
                      <a:pt x="1071" y="376"/>
                    </a:lnTo>
                    <a:lnTo>
                      <a:pt x="1076" y="364"/>
                    </a:lnTo>
                    <a:lnTo>
                      <a:pt x="1079" y="351"/>
                    </a:lnTo>
                    <a:lnTo>
                      <a:pt x="1081" y="338"/>
                    </a:lnTo>
                    <a:lnTo>
                      <a:pt x="1082" y="325"/>
                    </a:lnTo>
                    <a:lnTo>
                      <a:pt x="1081" y="313"/>
                    </a:lnTo>
                    <a:lnTo>
                      <a:pt x="1080" y="301"/>
                    </a:lnTo>
                    <a:lnTo>
                      <a:pt x="1077" y="290"/>
                    </a:lnTo>
                    <a:lnTo>
                      <a:pt x="1073" y="279"/>
                    </a:lnTo>
                    <a:lnTo>
                      <a:pt x="1068" y="268"/>
                    </a:lnTo>
                    <a:lnTo>
                      <a:pt x="1062" y="258"/>
                    </a:lnTo>
                    <a:lnTo>
                      <a:pt x="1047" y="238"/>
                    </a:lnTo>
                    <a:lnTo>
                      <a:pt x="1046" y="238"/>
                    </a:lnTo>
                    <a:lnTo>
                      <a:pt x="1051" y="227"/>
                    </a:lnTo>
                    <a:lnTo>
                      <a:pt x="1054" y="216"/>
                    </a:lnTo>
                    <a:lnTo>
                      <a:pt x="1056" y="204"/>
                    </a:lnTo>
                    <a:lnTo>
                      <a:pt x="1057" y="193"/>
                    </a:lnTo>
                    <a:lnTo>
                      <a:pt x="1055" y="174"/>
                    </a:lnTo>
                    <a:lnTo>
                      <a:pt x="1050" y="156"/>
                    </a:lnTo>
                    <a:lnTo>
                      <a:pt x="1041" y="140"/>
                    </a:lnTo>
                    <a:lnTo>
                      <a:pt x="1030" y="125"/>
                    </a:lnTo>
                    <a:lnTo>
                      <a:pt x="1016" y="111"/>
                    </a:lnTo>
                    <a:lnTo>
                      <a:pt x="999" y="100"/>
                    </a:lnTo>
                    <a:lnTo>
                      <a:pt x="980" y="91"/>
                    </a:lnTo>
                    <a:lnTo>
                      <a:pt x="959" y="84"/>
                    </a:lnTo>
                    <a:lnTo>
                      <a:pt x="953" y="66"/>
                    </a:lnTo>
                    <a:lnTo>
                      <a:pt x="944" y="50"/>
                    </a:lnTo>
                    <a:lnTo>
                      <a:pt x="932" y="36"/>
                    </a:lnTo>
                    <a:lnTo>
                      <a:pt x="917" y="24"/>
                    </a:lnTo>
                    <a:lnTo>
                      <a:pt x="900" y="14"/>
                    </a:lnTo>
                    <a:lnTo>
                      <a:pt x="881" y="6"/>
                    </a:lnTo>
                    <a:lnTo>
                      <a:pt x="861" y="2"/>
                    </a:lnTo>
                    <a:lnTo>
                      <a:pt x="839" y="0"/>
                    </a:lnTo>
                    <a:lnTo>
                      <a:pt x="826" y="1"/>
                    </a:lnTo>
                    <a:lnTo>
                      <a:pt x="813" y="2"/>
                    </a:lnTo>
                    <a:lnTo>
                      <a:pt x="801" y="5"/>
                    </a:lnTo>
                    <a:lnTo>
                      <a:pt x="789" y="9"/>
                    </a:lnTo>
                    <a:lnTo>
                      <a:pt x="777" y="15"/>
                    </a:lnTo>
                    <a:lnTo>
                      <a:pt x="766" y="21"/>
                    </a:lnTo>
                    <a:lnTo>
                      <a:pt x="756" y="28"/>
                    </a:lnTo>
                    <a:lnTo>
                      <a:pt x="747" y="36"/>
                    </a:lnTo>
                    <a:lnTo>
                      <a:pt x="739" y="28"/>
                    </a:lnTo>
                    <a:lnTo>
                      <a:pt x="729" y="21"/>
                    </a:lnTo>
                    <a:lnTo>
                      <a:pt x="719" y="15"/>
                    </a:lnTo>
                    <a:lnTo>
                      <a:pt x="708" y="9"/>
                    </a:lnTo>
                    <a:lnTo>
                      <a:pt x="697" y="5"/>
                    </a:lnTo>
                    <a:lnTo>
                      <a:pt x="685" y="2"/>
                    </a:lnTo>
                    <a:lnTo>
                      <a:pt x="673" y="1"/>
                    </a:lnTo>
                    <a:lnTo>
                      <a:pt x="660" y="0"/>
                    </a:lnTo>
                    <a:lnTo>
                      <a:pt x="645" y="1"/>
                    </a:lnTo>
                    <a:lnTo>
                      <a:pt x="630" y="4"/>
                    </a:lnTo>
                    <a:lnTo>
                      <a:pt x="616" y="8"/>
                    </a:lnTo>
                    <a:lnTo>
                      <a:pt x="602" y="14"/>
                    </a:lnTo>
                    <a:lnTo>
                      <a:pt x="590" y="21"/>
                    </a:lnTo>
                    <a:lnTo>
                      <a:pt x="579" y="30"/>
                    </a:lnTo>
                    <a:lnTo>
                      <a:pt x="570" y="40"/>
                    </a:lnTo>
                    <a:lnTo>
                      <a:pt x="562" y="51"/>
                    </a:lnTo>
                    <a:lnTo>
                      <a:pt x="562" y="53"/>
                    </a:lnTo>
                    <a:lnTo>
                      <a:pt x="542" y="39"/>
                    </a:lnTo>
                    <a:lnTo>
                      <a:pt x="519" y="29"/>
                    </a:lnTo>
                    <a:lnTo>
                      <a:pt x="507" y="25"/>
                    </a:lnTo>
                    <a:lnTo>
                      <a:pt x="495" y="22"/>
                    </a:lnTo>
                    <a:lnTo>
                      <a:pt x="482" y="21"/>
                    </a:lnTo>
                    <a:lnTo>
                      <a:pt x="469" y="20"/>
                    </a:lnTo>
                    <a:lnTo>
                      <a:pt x="451" y="21"/>
                    </a:lnTo>
                    <a:lnTo>
                      <a:pt x="433" y="24"/>
                    </a:lnTo>
                    <a:lnTo>
                      <a:pt x="416" y="29"/>
                    </a:lnTo>
                    <a:lnTo>
                      <a:pt x="400" y="36"/>
                    </a:lnTo>
                    <a:lnTo>
                      <a:pt x="385" y="45"/>
                    </a:lnTo>
                    <a:lnTo>
                      <a:pt x="372" y="55"/>
                    </a:lnTo>
                    <a:lnTo>
                      <a:pt x="361" y="67"/>
                    </a:lnTo>
                    <a:lnTo>
                      <a:pt x="351" y="80"/>
                    </a:lnTo>
                    <a:lnTo>
                      <a:pt x="350" y="81"/>
                    </a:lnTo>
                    <a:lnTo>
                      <a:pt x="330" y="72"/>
                    </a:lnTo>
                    <a:lnTo>
                      <a:pt x="309" y="66"/>
                    </a:lnTo>
                    <a:lnTo>
                      <a:pt x="287" y="62"/>
                    </a:lnTo>
                    <a:lnTo>
                      <a:pt x="265" y="61"/>
                    </a:lnTo>
                    <a:lnTo>
                      <a:pt x="248" y="62"/>
                    </a:lnTo>
                    <a:lnTo>
                      <a:pt x="231" y="64"/>
                    </a:lnTo>
                    <a:lnTo>
                      <a:pt x="215" y="67"/>
                    </a:lnTo>
                    <a:lnTo>
                      <a:pt x="199" y="72"/>
                    </a:lnTo>
                    <a:lnTo>
                      <a:pt x="184" y="78"/>
                    </a:lnTo>
                    <a:lnTo>
                      <a:pt x="170" y="85"/>
                    </a:lnTo>
                    <a:lnTo>
                      <a:pt x="157" y="94"/>
                    </a:lnTo>
                    <a:lnTo>
                      <a:pt x="145" y="103"/>
                    </a:lnTo>
                    <a:lnTo>
                      <a:pt x="134" y="113"/>
                    </a:lnTo>
                    <a:lnTo>
                      <a:pt x="125" y="124"/>
                    </a:lnTo>
                    <a:lnTo>
                      <a:pt x="116" y="136"/>
                    </a:lnTo>
                    <a:lnTo>
                      <a:pt x="109" y="148"/>
                    </a:lnTo>
                    <a:lnTo>
                      <a:pt x="104" y="161"/>
                    </a:lnTo>
                    <a:lnTo>
                      <a:pt x="99" y="175"/>
                    </a:lnTo>
                    <a:lnTo>
                      <a:pt x="97" y="189"/>
                    </a:lnTo>
                    <a:lnTo>
                      <a:pt x="96" y="204"/>
                    </a:lnTo>
                    <a:lnTo>
                      <a:pt x="96" y="214"/>
                    </a:lnTo>
                    <a:lnTo>
                      <a:pt x="97" y="223"/>
                    </a:lnTo>
                    <a:lnTo>
                      <a:pt x="98" y="22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387" name="Rectangle 6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 Network</a:t>
            </a:r>
          </a:p>
        </p:txBody>
      </p:sp>
      <p:sp>
        <p:nvSpPr>
          <p:cNvPr id="16388" name="Rectangle 60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/>
              <a:t>The network service provided can be connection-oriented or connectionless.</a:t>
            </a:r>
          </a:p>
          <a:p>
            <a:r>
              <a:rPr lang="en-US" sz="2000" smtClean="0">
                <a:solidFill>
                  <a:srgbClr val="0000CC"/>
                </a:solidFill>
              </a:rPr>
              <a:t>Connection-oriented </a:t>
            </a:r>
            <a:r>
              <a:rPr lang="en-US" sz="2000" smtClean="0"/>
              <a:t>- setting up a connection across the network before information can be transferred.</a:t>
            </a:r>
          </a:p>
          <a:p>
            <a:r>
              <a:rPr lang="en-US" sz="2000" smtClean="0">
                <a:solidFill>
                  <a:srgbClr val="0000CC"/>
                </a:solidFill>
              </a:rPr>
              <a:t>Connectionless</a:t>
            </a:r>
            <a:r>
              <a:rPr lang="en-US" sz="2000" smtClean="0"/>
              <a:t> - does not involve setting up connections. Packets are routed independently until they reach their destination.</a:t>
            </a:r>
          </a:p>
          <a:p>
            <a:r>
              <a:rPr lang="en-US" sz="2000" smtClean="0"/>
              <a:t>Both approaches need packet switches to direct packets.</a:t>
            </a:r>
          </a:p>
          <a:p>
            <a:r>
              <a:rPr lang="en-US" sz="2000" smtClean="0"/>
              <a:t>Packet switches store and forward packets.</a:t>
            </a:r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">
  <a:themeElements>
    <a:clrScheme name="">
      <a:dk1>
        <a:srgbClr val="000000"/>
      </a:dk1>
      <a:lt1>
        <a:srgbClr val="99FFFF"/>
      </a:lt1>
      <a:dk2>
        <a:srgbClr val="660033"/>
      </a:dk2>
      <a:lt2>
        <a:srgbClr val="000000"/>
      </a:lt2>
      <a:accent1>
        <a:srgbClr val="FFFFFF"/>
      </a:accent1>
      <a:accent2>
        <a:srgbClr val="99FFFF"/>
      </a:accent2>
      <a:accent3>
        <a:srgbClr val="CAFFFF"/>
      </a:accent3>
      <a:accent4>
        <a:srgbClr val="000000"/>
      </a:accent4>
      <a:accent5>
        <a:srgbClr val="FFFFFF"/>
      </a:accent5>
      <a:accent6>
        <a:srgbClr val="8AE7E7"/>
      </a:accent6>
      <a:hlink>
        <a:srgbClr val="660033"/>
      </a:hlink>
      <a:folHlink>
        <a:srgbClr val="4C0026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</Template>
  <TotalTime>20103</TotalTime>
  <Words>4578</Words>
  <Application>Microsoft Office PowerPoint</Application>
  <PresentationFormat>Overhead</PresentationFormat>
  <Paragraphs>1606</Paragraphs>
  <Slides>60</Slides>
  <Notes>21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arg</vt:lpstr>
      <vt:lpstr>Computer Networking Packet Switching Networks</vt:lpstr>
      <vt:lpstr>Contents</vt:lpstr>
      <vt:lpstr>Packet Switching</vt:lpstr>
      <vt:lpstr>Network Layer</vt:lpstr>
      <vt:lpstr>Network Service</vt:lpstr>
      <vt:lpstr>Complexity at the Edge or in the Core?</vt:lpstr>
      <vt:lpstr>Network Layer Functions</vt:lpstr>
      <vt:lpstr>Key Role of Routing</vt:lpstr>
      <vt:lpstr>Packet Switching Network</vt:lpstr>
      <vt:lpstr>Connectionless/Datagram Packet Switching </vt:lpstr>
      <vt:lpstr>Routing Tables in Datagram Networks</vt:lpstr>
      <vt:lpstr>Example:  Internet Routing</vt:lpstr>
      <vt:lpstr>Virtual Circuit Packet Switching</vt:lpstr>
      <vt:lpstr>Virtual Circuit Forwarding Tables</vt:lpstr>
      <vt:lpstr>Structure of a Packet Switch</vt:lpstr>
      <vt:lpstr>Packet Switch:  Where Traffic Flows Meet</vt:lpstr>
      <vt:lpstr>Generic Packet Switch </vt:lpstr>
      <vt:lpstr>Crossbar Switches</vt:lpstr>
      <vt:lpstr>Self-Routing Switches: A Banyan Switch</vt:lpstr>
      <vt:lpstr>Routing in Packet Networks</vt:lpstr>
      <vt:lpstr>Routing in Packet Networks</vt:lpstr>
      <vt:lpstr>Creating the Routing Tables</vt:lpstr>
      <vt:lpstr>Routing Algorithm Requirements </vt:lpstr>
      <vt:lpstr>Centralized vs. Distributed Routing</vt:lpstr>
      <vt:lpstr>Static vs Dynamic Routing</vt:lpstr>
      <vt:lpstr>Routing in Virtual-Circuit Packet Networks</vt:lpstr>
      <vt:lpstr>VC Example: From A on VCI5 to D. (We assume VCs are bidirectional)</vt:lpstr>
      <vt:lpstr>Routing Tables in Datagram Packet Networks (Without a VC.  From node 1 to node 5)</vt:lpstr>
      <vt:lpstr>Non-Hierarchical Addresses and Routing</vt:lpstr>
      <vt:lpstr>Hierarchical Addresses and Routing</vt:lpstr>
      <vt:lpstr>Flat vs Hierarchical Routing</vt:lpstr>
      <vt:lpstr>Specialized Routing</vt:lpstr>
      <vt:lpstr>Shortest Path Routing</vt:lpstr>
      <vt:lpstr>Shortest Paths &amp; Routing</vt:lpstr>
      <vt:lpstr>Routing Metrics</vt:lpstr>
      <vt:lpstr>Shortest Path Approaches</vt:lpstr>
      <vt:lpstr>Distance Vector Routing</vt:lpstr>
      <vt:lpstr>Shortest Path to Rome</vt:lpstr>
      <vt:lpstr>Bellman-Ford Algorithm</vt:lpstr>
      <vt:lpstr>Bellman-Ford Algorithm</vt:lpstr>
      <vt:lpstr>Slide 41</vt:lpstr>
      <vt:lpstr>Slide 42</vt:lpstr>
      <vt:lpstr>Slide 43</vt:lpstr>
      <vt:lpstr>Slide 44</vt:lpstr>
      <vt:lpstr>Packet Switching Networks - continued </vt:lpstr>
      <vt:lpstr>Slide 46</vt:lpstr>
      <vt:lpstr>Slide 47</vt:lpstr>
      <vt:lpstr>Slide 48</vt:lpstr>
      <vt:lpstr>Slide 49</vt:lpstr>
      <vt:lpstr>Slide 50</vt:lpstr>
      <vt:lpstr>Counting to Infinity Problem</vt:lpstr>
      <vt:lpstr>Problem:  Bad News Travels Slowly</vt:lpstr>
      <vt:lpstr>Split Horizon with Poison Reverse</vt:lpstr>
      <vt:lpstr>Link-State Algorithm</vt:lpstr>
      <vt:lpstr>Dijkstra’s Algorithm</vt:lpstr>
      <vt:lpstr>Execution of Dijkstra’s Algorithm</vt:lpstr>
      <vt:lpstr>Shortest Paths in  Dijkstra’s Algorithm</vt:lpstr>
      <vt:lpstr>Reaction to Failure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VisualBasic6.0</dc:creator>
  <cp:lastModifiedBy>woollesi</cp:lastModifiedBy>
  <cp:revision>261</cp:revision>
  <dcterms:created xsi:type="dcterms:W3CDTF">1995-06-02T22:16:36Z</dcterms:created>
  <dcterms:modified xsi:type="dcterms:W3CDTF">2015-02-05T13:21:11Z</dcterms:modified>
</cp:coreProperties>
</file>