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290" r:id="rId2"/>
    <p:sldId id="454" r:id="rId3"/>
    <p:sldId id="428" r:id="rId4"/>
    <p:sldId id="455" r:id="rId5"/>
    <p:sldId id="452" r:id="rId6"/>
  </p:sldIdLst>
  <p:sldSz cx="9144000" cy="6858000" type="overhead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CC3300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507" autoAdjust="0"/>
    <p:restoredTop sz="90929"/>
  </p:normalViewPr>
  <p:slideViewPr>
    <p:cSldViewPr snapToGrid="0">
      <p:cViewPr varScale="1">
        <p:scale>
          <a:sx n="88" d="100"/>
          <a:sy n="8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78140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57" tIns="0" rIns="18957" bIns="0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57" tIns="0" rIns="18957" bIns="0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38188"/>
            <a:ext cx="4856163" cy="3641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2325"/>
            <a:ext cx="5027613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1" tIns="45817" rIns="91631" bIns="45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57" tIns="0" rIns="18957" bIns="0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57" tIns="0" rIns="18957" bIns="0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000" i="1"/>
            </a:lvl1pPr>
          </a:lstStyle>
          <a:p>
            <a:pPr>
              <a:defRPr/>
            </a:pPr>
            <a:fld id="{A04B66E5-B423-427E-96AB-B3EF6007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6393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D3291-6C3E-46DB-8CA4-1DA0BBBC34E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38188"/>
            <a:ext cx="4857750" cy="3643312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3913"/>
            <a:ext cx="5027613" cy="4384675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xmlns="" val="2881806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B8E1C-EB6A-4AD4-B8AA-7645C5AF180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1812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B8E1C-EB6A-4AD4-B8AA-7645C5AF180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6153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A0B6F-A3BD-4ACF-8CF9-EDABE7E0202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17053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524000"/>
            <a:ext cx="9144000" cy="3886200"/>
          </a:xfrm>
          <a:prstGeom prst="rect">
            <a:avLst/>
          </a:prstGeom>
          <a:gradFill rotWithShape="0">
            <a:gsLst>
              <a:gs pos="0">
                <a:srgbClr val="CCFFFF">
                  <a:gamma/>
                  <a:tint val="0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5" descr="C:\Documents and Settings\begumf\My Documents\francey\1_work_progress\june_05\schools_powerpoint\ai_work_files\ub\ub_burgun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55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97088" y="2478088"/>
            <a:ext cx="5218112" cy="19081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48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914400"/>
            <a:ext cx="3848100" cy="5181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914400"/>
            <a:ext cx="3848100" cy="51816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914400"/>
            <a:ext cx="3848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304800" y="914400"/>
            <a:ext cx="4229100" cy="5486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914400"/>
            <a:ext cx="42291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57600" y="6553200"/>
            <a:ext cx="54864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AA8E7-06D9-4DCD-829C-83CFEA7F83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858125" y="6286500"/>
            <a:ext cx="1143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8691A0B4-16B6-4DCD-9636-4FA4E60630E0}" type="slidenum">
              <a:rPr lang="en-GB"/>
              <a:pPr algn="r">
                <a:defRPr/>
              </a:pPr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48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848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Documents and Settings\begumf\My Documents\francey\1_work_progress\june_05\schools_powerpoint\ai_work_files\word_marque\wordmarque_burgundy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10288"/>
            <a:ext cx="16764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0250" y="2714625"/>
            <a:ext cx="5357813" cy="1643063"/>
          </a:xfrm>
          <a:noFill/>
        </p:spPr>
        <p:txBody>
          <a:bodyPr lIns="92075" tIns="46038" rIns="92075" bIns="46038"/>
          <a:lstStyle/>
          <a:p>
            <a:pPr algn="r" eaLnBrk="1" hangingPunct="1"/>
            <a:r>
              <a:rPr lang="en-US" sz="4000" b="1" dirty="0" smtClean="0"/>
              <a:t>Computer Networking</a:t>
            </a:r>
            <a:br>
              <a:rPr lang="en-US" sz="4000" b="1" dirty="0" smtClean="0"/>
            </a:br>
            <a:r>
              <a:rPr lang="en-US" sz="4000" b="1" dirty="0" smtClean="0"/>
              <a:t>- </a:t>
            </a:r>
            <a:r>
              <a:rPr lang="en-US" sz="2500" dirty="0" smtClean="0"/>
              <a:t>Ethical aspects of the Internet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5786438"/>
            <a:ext cx="8358188" cy="428625"/>
          </a:xfrm>
          <a:noFill/>
        </p:spPr>
        <p:txBody>
          <a:bodyPr lIns="92075" tIns="46038" rIns="92075" bIns="46038" anchor="ctr"/>
          <a:lstStyle/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b="1" u="sng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mtClean="0"/>
              <a:t>Dr Sandra I. Woolley</a:t>
            </a:r>
            <a:endParaRPr lang="en-US" sz="32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1600" b="1" u="sng" smtClean="0"/>
          </a:p>
          <a:p>
            <a:pPr eaLnBrk="1" hangingPunct="1"/>
            <a:endParaRPr lang="en-US" sz="1600" b="1" smtClean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60" y="0"/>
            <a:ext cx="8707772" cy="914400"/>
          </a:xfrm>
        </p:spPr>
        <p:txBody>
          <a:bodyPr/>
          <a:lstStyle/>
          <a:p>
            <a:pPr algn="ctr"/>
            <a:r>
              <a:rPr lang="en-GB" sz="3200" dirty="0" smtClean="0"/>
              <a:t>The Technology and Ethics of Internet Behaviour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10" y="1015068"/>
            <a:ext cx="3978479" cy="5181600"/>
          </a:xfrm>
        </p:spPr>
        <p:txBody>
          <a:bodyPr/>
          <a:lstStyle/>
          <a:p>
            <a:r>
              <a:rPr lang="en-GB" b="1" dirty="0" smtClean="0"/>
              <a:t>Private study questions for assessment and in-class discussion.</a:t>
            </a:r>
          </a:p>
          <a:p>
            <a:endParaRPr lang="en-GB" dirty="0" smtClean="0"/>
          </a:p>
          <a:p>
            <a:r>
              <a:rPr lang="en-GB" dirty="0" smtClean="0"/>
              <a:t>Does everyone have a right to </a:t>
            </a:r>
            <a:r>
              <a:rPr lang="en-GB" dirty="0" smtClean="0">
                <a:solidFill>
                  <a:srgbClr val="0070C0"/>
                </a:solidFill>
              </a:rPr>
              <a:t>privacy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Why is Internet misuse increasingly common as a reason for employment dismissal?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70C0"/>
                </a:solidFill>
              </a:rPr>
              <a:t>What is on-line </a:t>
            </a:r>
            <a:r>
              <a:rPr lang="en-GB" dirty="0" err="1" smtClean="0">
                <a:solidFill>
                  <a:srgbClr val="0070C0"/>
                </a:solidFill>
              </a:rPr>
              <a:t>disinhibition</a:t>
            </a:r>
            <a:r>
              <a:rPr lang="en-GB" dirty="0" smtClean="0">
                <a:solidFill>
                  <a:srgbClr val="0070C0"/>
                </a:solidFill>
              </a:rPr>
              <a:t> and why is it a problem?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817727" y="1048624"/>
            <a:ext cx="3848100" cy="5181600"/>
          </a:xfrm>
        </p:spPr>
        <p:txBody>
          <a:bodyPr/>
          <a:lstStyle/>
          <a:p>
            <a:r>
              <a:rPr lang="en-GB" dirty="0" smtClean="0"/>
              <a:t>White hat, grey hat, black hat – what are the ethics of hacking?</a:t>
            </a:r>
          </a:p>
          <a:p>
            <a:endParaRPr lang="en-GB" dirty="0" smtClean="0"/>
          </a:p>
          <a:p>
            <a:r>
              <a:rPr lang="en-GB" dirty="0" smtClean="0"/>
              <a:t>Is the “dark Internet” as dark as it seems? Does TOR ensure anonymity?</a:t>
            </a:r>
          </a:p>
          <a:p>
            <a:endParaRPr lang="en-GB" dirty="0" smtClean="0"/>
          </a:p>
          <a:p>
            <a:r>
              <a:rPr lang="en-GB" dirty="0" smtClean="0"/>
              <a:t>Is that phone/device on or off? Are deleted messages deleted?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Mass Surveillance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400" dirty="0" smtClean="0"/>
              <a:t>Edward Snowdon was contracted to the American National Security Agency (NSA) and released a large number of classified documents regarding global surveillance.</a:t>
            </a:r>
          </a:p>
          <a:p>
            <a:endParaRPr lang="en-GB" sz="2400" dirty="0" smtClean="0"/>
          </a:p>
          <a:p>
            <a:r>
              <a:rPr lang="en-GB" sz="2400" dirty="0" smtClean="0"/>
              <a:t>Thomas Andrews Drake had been a senior NSA executive. His case was referred to by Snowdon.</a:t>
            </a:r>
          </a:p>
          <a:p>
            <a:endParaRPr lang="en-GB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 smtClean="0"/>
              <a:t>Opinion is polarised and whether Snowdon is a “Hero or Traitor?” is debated in the media.</a:t>
            </a:r>
          </a:p>
          <a:p>
            <a:endParaRPr lang="en-GB" sz="2400" dirty="0"/>
          </a:p>
          <a:p>
            <a:r>
              <a:rPr lang="en-GB" sz="2400" dirty="0" smtClean="0"/>
              <a:t>How is the case of Drake relevant? </a:t>
            </a:r>
          </a:p>
          <a:p>
            <a:endParaRPr lang="en-GB" sz="2400" dirty="0" smtClean="0"/>
          </a:p>
          <a:p>
            <a:r>
              <a:rPr lang="en-GB" sz="2400" dirty="0" smtClean="0"/>
              <a:t>What is at the substance of the constitutional disagreement?</a:t>
            </a: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disinhibition effect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2400" dirty="0" err="1" smtClean="0"/>
              <a:t>Suler</a:t>
            </a:r>
            <a:r>
              <a:rPr lang="en-GB" sz="2400" dirty="0" smtClean="0"/>
              <a:t> defined six factors to account for online disinhibition and differentiated between benign and toxic disinhibition.</a:t>
            </a:r>
          </a:p>
          <a:p>
            <a:endParaRPr lang="en-GB" sz="2400" dirty="0"/>
          </a:p>
          <a:p>
            <a:r>
              <a:rPr lang="en-GB" sz="2400" dirty="0" smtClean="0"/>
              <a:t>What are benign and toxic behaviours?</a:t>
            </a:r>
          </a:p>
          <a:p>
            <a:endParaRPr lang="en-GB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 smtClean="0"/>
              <a:t>What are the six factors?</a:t>
            </a:r>
          </a:p>
          <a:p>
            <a:endParaRPr lang="en-GB" sz="2400" dirty="0"/>
          </a:p>
          <a:p>
            <a:r>
              <a:rPr lang="en-GB" sz="2400" dirty="0" smtClean="0"/>
              <a:t>Which is the dominant factor</a:t>
            </a:r>
            <a:r>
              <a:rPr lang="en-GB" sz="2400" dirty="0" smtClean="0"/>
              <a:t>?</a:t>
            </a:r>
          </a:p>
          <a:p>
            <a:endParaRPr lang="en-GB" sz="2400" dirty="0" smtClean="0"/>
          </a:p>
          <a:p>
            <a:r>
              <a:rPr lang="en-GB" sz="2400" dirty="0" smtClean="0"/>
              <a:t>Example: </a:t>
            </a:r>
            <a:r>
              <a:rPr lang="en-GB" sz="2400" dirty="0" smtClean="0"/>
              <a:t>The </a:t>
            </a:r>
            <a:r>
              <a:rPr lang="en-GB" sz="2400" dirty="0" smtClean="0"/>
              <a:t>Twitter troll experience accounted by Leo </a:t>
            </a:r>
            <a:r>
              <a:rPr lang="en-GB" sz="2400" dirty="0" err="1" smtClean="0"/>
              <a:t>Traynor</a:t>
            </a:r>
            <a:r>
              <a:rPr lang="en-GB" sz="2400" dirty="0" smtClean="0"/>
              <a:t> was discussed in class as an example of toxic </a:t>
            </a:r>
            <a:r>
              <a:rPr lang="en-GB" sz="2400" dirty="0" err="1" smtClean="0"/>
              <a:t>disinhibition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26483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smtClean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g">
  <a:themeElements>
    <a:clrScheme name="">
      <a:dk1>
        <a:srgbClr val="000000"/>
      </a:dk1>
      <a:lt1>
        <a:srgbClr val="99FFFF"/>
      </a:lt1>
      <a:dk2>
        <a:srgbClr val="660033"/>
      </a:dk2>
      <a:lt2>
        <a:srgbClr val="000000"/>
      </a:lt2>
      <a:accent1>
        <a:srgbClr val="FFFFFF"/>
      </a:accent1>
      <a:accent2>
        <a:srgbClr val="99FFFF"/>
      </a:accent2>
      <a:accent3>
        <a:srgbClr val="CAFFFF"/>
      </a:accent3>
      <a:accent4>
        <a:srgbClr val="000000"/>
      </a:accent4>
      <a:accent5>
        <a:srgbClr val="FFFFFF"/>
      </a:accent5>
      <a:accent6>
        <a:srgbClr val="8AE7E7"/>
      </a:accent6>
      <a:hlink>
        <a:srgbClr val="660033"/>
      </a:hlink>
      <a:folHlink>
        <a:srgbClr val="4C0026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</Template>
  <TotalTime>20044</TotalTime>
  <Words>248</Words>
  <Application>Microsoft Office PowerPoint</Application>
  <PresentationFormat>Overhead</PresentationFormat>
  <Paragraphs>44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arg</vt:lpstr>
      <vt:lpstr>Computer Networking - Ethical aspects of the Internet</vt:lpstr>
      <vt:lpstr>The Technology and Ethics of Internet Behaviour</vt:lpstr>
      <vt:lpstr>Mass Surveillance</vt:lpstr>
      <vt:lpstr>Online disinhibition effect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VisualBasic6.0</dc:creator>
  <cp:lastModifiedBy>woollesi</cp:lastModifiedBy>
  <cp:revision>269</cp:revision>
  <dcterms:created xsi:type="dcterms:W3CDTF">1995-06-02T22:16:36Z</dcterms:created>
  <dcterms:modified xsi:type="dcterms:W3CDTF">2015-02-19T13:16:02Z</dcterms:modified>
</cp:coreProperties>
</file>